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1" r:id="rId1"/>
  </p:sldMasterIdLst>
  <p:notesMasterIdLst>
    <p:notesMasterId r:id="rId37"/>
  </p:notesMasterIdLst>
  <p:sldIdLst>
    <p:sldId id="256" r:id="rId2"/>
    <p:sldId id="295" r:id="rId3"/>
    <p:sldId id="296" r:id="rId4"/>
    <p:sldId id="297" r:id="rId5"/>
    <p:sldId id="298" r:id="rId6"/>
    <p:sldId id="300" r:id="rId7"/>
    <p:sldId id="299" r:id="rId8"/>
    <p:sldId id="285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3" r:id="rId22"/>
    <p:sldId id="274" r:id="rId23"/>
    <p:sldId id="275" r:id="rId24"/>
    <p:sldId id="276" r:id="rId25"/>
    <p:sldId id="277" r:id="rId26"/>
    <p:sldId id="286" r:id="rId27"/>
    <p:sldId id="287" r:id="rId28"/>
    <p:sldId id="290" r:id="rId29"/>
    <p:sldId id="291" r:id="rId30"/>
    <p:sldId id="292" r:id="rId31"/>
    <p:sldId id="294" r:id="rId32"/>
    <p:sldId id="293" r:id="rId33"/>
    <p:sldId id="283" r:id="rId34"/>
    <p:sldId id="284" r:id="rId35"/>
    <p:sldId id="288" r:id="rId3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CC00"/>
    <a:srgbClr val="FFFF00"/>
    <a:srgbClr val="FFFF66"/>
    <a:srgbClr val="3A3D15"/>
    <a:srgbClr val="31341E"/>
    <a:srgbClr val="00FF99"/>
    <a:srgbClr val="F4E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85842" autoAdjust="0"/>
  </p:normalViewPr>
  <p:slideViewPr>
    <p:cSldViewPr>
      <p:cViewPr varScale="1">
        <p:scale>
          <a:sx n="51" d="100"/>
          <a:sy n="51" d="100"/>
        </p:scale>
        <p:origin x="1872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lnSpc>
                <a:spcPct val="80000"/>
              </a:lnSpc>
              <a:spcBef>
                <a:spcPct val="70000"/>
              </a:spcBef>
              <a:spcAft>
                <a:spcPct val="700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lnSpc>
                <a:spcPct val="80000"/>
              </a:lnSpc>
              <a:spcBef>
                <a:spcPct val="70000"/>
              </a:spcBef>
              <a:spcAft>
                <a:spcPct val="700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84DAC39-3B31-4985-8907-3E1335A32D30}" type="datetimeFigureOut">
              <a:rPr lang="es-AR"/>
              <a:pPr>
                <a:defRPr/>
              </a:pPr>
              <a:t>6/8/2025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AR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lnSpc>
                <a:spcPct val="80000"/>
              </a:lnSpc>
              <a:spcBef>
                <a:spcPct val="70000"/>
              </a:spcBef>
              <a:spcAft>
                <a:spcPct val="700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80000"/>
              </a:lnSpc>
              <a:spcBef>
                <a:spcPct val="70000"/>
              </a:spcBef>
              <a:spcAft>
                <a:spcPct val="700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06D171B-A370-4053-965B-B2A2EB03377A}" type="slidenum">
              <a:rPr lang="es-AR" altLang="es-AR"/>
              <a:pPr>
                <a:defRPr/>
              </a:pPr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/>
              <a:t>Condiciones que deben cumplir para inscribirse a la materia…</a:t>
            </a:r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70000"/>
              </a:spcBef>
            </a:pPr>
            <a:fld id="{8AFC3D5A-A3F0-4BA0-ADA0-8BDBC26AD331}" type="slidenum">
              <a:rPr lang="es-AR" altLang="es-AR" smtClean="0">
                <a:solidFill>
                  <a:schemeClr val="hlink"/>
                </a:solidFill>
                <a:latin typeface="Arial" panose="020B0604020202020204" pitchFamily="34" charset="0"/>
              </a:rPr>
              <a:pPr>
                <a:spcBef>
                  <a:spcPct val="70000"/>
                </a:spcBef>
              </a:pPr>
              <a:t>4</a:t>
            </a:fld>
            <a:endParaRPr lang="es-AR" altLang="es-AR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AR" altLang="es-AR"/>
              <a:t>https://serprogramador.es/que-es-frontend-y-backend-en-la-programacion-web/</a:t>
            </a:r>
          </a:p>
        </p:txBody>
      </p:sp>
      <p:sp>
        <p:nvSpPr>
          <p:cNvPr id="133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70000"/>
              </a:spcBef>
            </a:pPr>
            <a:fld id="{B4ED17A2-1948-4336-A259-3A34AF20048B}" type="slidenum">
              <a:rPr lang="es-AR" altLang="es-AR" smtClean="0">
                <a:solidFill>
                  <a:schemeClr val="hlink"/>
                </a:solidFill>
                <a:latin typeface="Arial" panose="020B0604020202020204" pitchFamily="34" charset="0"/>
              </a:rPr>
              <a:pPr>
                <a:spcBef>
                  <a:spcPct val="70000"/>
                </a:spcBef>
              </a:pPr>
              <a:t>6</a:t>
            </a:fld>
            <a:endParaRPr lang="es-AR" altLang="es-AR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AR" altLang="es-AR"/>
              <a:t>Multiplexacion: La </a:t>
            </a:r>
            <a:r>
              <a:rPr lang="es-AR" altLang="es-AR" b="1"/>
              <a:t>multiplexación</a:t>
            </a:r>
            <a:r>
              <a:rPr lang="es-AR" altLang="es-AR"/>
              <a:t> es el procedimiento por el cual diferentes informaciones pueden compartir un mismo canal de comunicaciones</a:t>
            </a:r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70000"/>
              </a:spcBef>
            </a:pPr>
            <a:fld id="{31EE9A43-B5D6-427C-B8E5-E7744FCD9E68}" type="slidenum">
              <a:rPr lang="es-AR" altLang="es-AR" smtClean="0">
                <a:solidFill>
                  <a:schemeClr val="hlink"/>
                </a:solidFill>
                <a:latin typeface="Arial" panose="020B0604020202020204" pitchFamily="34" charset="0"/>
              </a:rPr>
              <a:pPr>
                <a:spcBef>
                  <a:spcPct val="70000"/>
                </a:spcBef>
              </a:pPr>
              <a:t>14</a:t>
            </a:fld>
            <a:endParaRPr lang="es-AR" altLang="es-AR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AR" altLang="es-AR" b="1"/>
              <a:t>DNS</a:t>
            </a:r>
            <a:r>
              <a:rPr lang="es-AR" altLang="es-AR"/>
              <a:t> es la sigla para Domain Name System  «Sistema de Nombres de Dominio» cuya funcion es la Resolucion de Nombres</a:t>
            </a:r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70000"/>
              </a:spcBef>
            </a:pPr>
            <a:fld id="{5415F934-D7CE-4214-B50E-38BC6330EB3F}" type="slidenum">
              <a:rPr lang="es-AR" altLang="es-AR" smtClean="0">
                <a:solidFill>
                  <a:schemeClr val="hlink"/>
                </a:solidFill>
                <a:latin typeface="Arial" panose="020B0604020202020204" pitchFamily="34" charset="0"/>
              </a:rPr>
              <a:pPr>
                <a:spcBef>
                  <a:spcPct val="70000"/>
                </a:spcBef>
              </a:pPr>
              <a:t>26</a:t>
            </a:fld>
            <a:endParaRPr lang="es-AR" altLang="es-AR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762000"/>
            <a:ext cx="6856413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/>
          <p:cNvSpPr/>
          <p:nvPr/>
        </p:nvSpPr>
        <p:spPr>
          <a:xfrm>
            <a:off x="6953250" y="762000"/>
            <a:ext cx="2193925" cy="5334000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/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F8E00-280F-4464-9565-B21446D4A73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8229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DB34D-3F98-4F8F-A5AA-B4FB383462D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806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FBE2F-8D08-4F80-BCCF-B6F03B17E1D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37381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B6CEE-58D6-4891-82DC-51A6908DDC9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9625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/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E0321-73CA-4996-BEAB-6FFA1B3E0B9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4342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1E789-39B8-4A2F-8620-8A6F7E9F283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43615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2E8F2-E10C-4998-841F-B96EC6C5F74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5453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CB7FC-8B81-443C-82AC-468DA0EC07E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6793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E16B2-488B-4619-BCAB-F4C52BCED9C2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8620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/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E553-C236-45BA-BD39-E4FF429E2E8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6653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/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rtlCol="0"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138" y="6356350"/>
            <a:ext cx="44338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C6854-670D-4FE1-840D-75601A5EF7C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5221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58825"/>
            <a:ext cx="2582863" cy="5330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913" y="1123950"/>
            <a:ext cx="2211387" cy="4600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425" y="758825"/>
            <a:ext cx="288925" cy="5330825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1950" y="863600"/>
            <a:ext cx="54864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los estilos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0" y="6356350"/>
            <a:ext cx="443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0" y="6356350"/>
            <a:ext cx="1147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1E2388D-32B7-4D61-A6AE-870E3F0FA6E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5" r:id="rId7"/>
    <p:sldLayoutId id="2147484081" r:id="rId8"/>
    <p:sldLayoutId id="2147484086" r:id="rId9"/>
    <p:sldLayoutId id="2147484082" r:id="rId10"/>
    <p:sldLayoutId id="21474840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 spc="-6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Corbel" panose="020B0503020204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Corbel" panose="020B0503020204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Corbel" panose="020B0503020204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Corbel" panose="020B0503020204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Corbel" panose="020B0503020204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Corbel" panose="020B0503020204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Corbel" panose="020B0503020204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Corbel" panose="020B0503020204020204" pitchFamily="34" charset="0"/>
        </a:defRPr>
      </a:lvl9pPr>
    </p:titleStyle>
    <p:bodyStyle>
      <a:lvl1pPr marL="182563" indent="-182563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1900" kern="1200">
          <a:solidFill>
            <a:srgbClr val="595959"/>
          </a:solidFill>
          <a:latin typeface="+mn-lt"/>
          <a:ea typeface="+mn-ea"/>
          <a:cs typeface="+mn-cs"/>
        </a:defRPr>
      </a:lvl1pPr>
      <a:lvl2pPr marL="685800" indent="-182563" algn="l" rtl="0" eaLnBrk="0" fontAlgn="base" hangingPunct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700" kern="1200">
          <a:solidFill>
            <a:srgbClr val="595959"/>
          </a:solidFill>
          <a:latin typeface="+mn-lt"/>
          <a:ea typeface="+mn-ea"/>
          <a:cs typeface="+mn-cs"/>
        </a:defRPr>
      </a:lvl2pPr>
      <a:lvl3pPr marL="1143000" indent="-182563" algn="l" rtl="0" eaLnBrk="0" fontAlgn="base" hangingPunct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500" kern="1200">
          <a:solidFill>
            <a:srgbClr val="595959"/>
          </a:solidFill>
          <a:latin typeface="+mn-lt"/>
          <a:ea typeface="+mn-ea"/>
          <a:cs typeface="+mn-cs"/>
        </a:defRPr>
      </a:lvl3pPr>
      <a:lvl4pPr marL="1600200" indent="-182563" algn="l" rtl="0" eaLnBrk="0" fontAlgn="base" hangingPunct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300" kern="1200">
          <a:solidFill>
            <a:srgbClr val="595959"/>
          </a:solidFill>
          <a:latin typeface="+mn-lt"/>
          <a:ea typeface="+mn-ea"/>
          <a:cs typeface="+mn-cs"/>
        </a:defRPr>
      </a:lvl4pPr>
      <a:lvl5pPr marL="2057400" indent="-182563" algn="l" rtl="0" eaLnBrk="0" fontAlgn="base" hangingPunct="0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300" kern="1200">
          <a:solidFill>
            <a:srgbClr val="59595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omputer.howstuffworks.com/web-101.htm" TargetMode="External"/><Relationship Id="rId2" Type="http://schemas.openxmlformats.org/officeDocument/2006/relationships/hyperlink" Target="http://es.wikipedia.org/wiki/Web_1.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estrosdelweb.com/editorial/web2/" TargetMode="External"/><Relationship Id="rId2" Type="http://schemas.openxmlformats.org/officeDocument/2006/relationships/hyperlink" Target="http://oreilly.com/web2/archive/what-is-web-20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odryfuyol.wordpress.com/que-es-web-3-0/" TargetMode="External"/><Relationship Id="rId2" Type="http://schemas.openxmlformats.org/officeDocument/2006/relationships/hyperlink" Target="http://www.maestrosdelweb.com/editorial/la-web-30-anade-significado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vinchuca.info/definiendo-la-web-3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ltaasesores.com/articulos/tecnologia/545-hacia-la-web-40-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hyperlink" Target="http://download-llnw.oracle.com/javae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blueprints/enterprise/index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kingoutpost.com/" TargetMode="External"/><Relationship Id="rId7" Type="http://schemas.openxmlformats.org/officeDocument/2006/relationships/hyperlink" Target="http://definicion.de/url/" TargetMode="External"/><Relationship Id="rId2" Type="http://schemas.openxmlformats.org/officeDocument/2006/relationships/hyperlink" Target="http://www.panorami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hatis.techtarget.com/definition/0,,sid9_gci1167147,00.html" TargetMode="External"/><Relationship Id="rId5" Type="http://schemas.openxmlformats.org/officeDocument/2006/relationships/hyperlink" Target="http://www.housingmaps.com/" TargetMode="External"/><Relationship Id="rId4" Type="http://schemas.openxmlformats.org/officeDocument/2006/relationships/hyperlink" Target="http://www.flashearth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1371600"/>
            <a:ext cx="6624638" cy="16002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altLang="es-AR" dirty="0"/>
              <a:t>Desarrollo </a:t>
            </a:r>
            <a:r>
              <a:rPr lang="es-ES" altLang="es-AR" dirty="0" err="1"/>
              <a:t>backend</a:t>
            </a:r>
            <a:r>
              <a:rPr lang="es-ES" altLang="es-AR" dirty="0"/>
              <a:t> III</a:t>
            </a:r>
            <a:br>
              <a:rPr lang="es-ES" altLang="es-AR" dirty="0"/>
            </a:br>
            <a:endParaRPr lang="es-ES" altLang="es-AR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" y="3581400"/>
            <a:ext cx="6624638" cy="1905000"/>
          </a:xfrm>
        </p:spPr>
        <p:txBody>
          <a:bodyPr rtlCol="0">
            <a:normAutofit fontScale="92500" lnSpcReduction="1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altLang="es-AR" dirty="0"/>
              <a:t>TECNICATURA UNIV EN PROGRAMACION WEB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ES" altLang="es-AR" dirty="0"/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s-ES" altLang="es-AR" dirty="0"/>
              <a:t>			Prof. Susana </a:t>
            </a:r>
            <a:r>
              <a:rPr lang="es-ES" altLang="es-AR" dirty="0" err="1"/>
              <a:t>Chavez</a:t>
            </a:r>
            <a:endParaRPr lang="es-ES" altLang="es-AR" dirty="0"/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s-ES" altLang="es-AR" dirty="0"/>
              <a:t>Prof. Hugo </a:t>
            </a:r>
            <a:r>
              <a:rPr lang="es-ES" altLang="es-AR" dirty="0" err="1"/>
              <a:t>Orellano</a:t>
            </a:r>
            <a:r>
              <a:rPr lang="es-ES" altLang="es-AR" dirty="0"/>
              <a:t> 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s-ES" altLang="es-AR"/>
              <a:t>-UNSJ-</a:t>
            </a:r>
            <a:endParaRPr lang="es-ES" alt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Simple Nivel</a:t>
            </a:r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3663" y="1141413"/>
            <a:ext cx="850900" cy="901700"/>
          </a:xfrm>
        </p:spPr>
      </p:pic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88" y="1284288"/>
            <a:ext cx="8509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2005013"/>
            <a:ext cx="8509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223963"/>
            <a:ext cx="211931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Line 8"/>
          <p:cNvSpPr>
            <a:spLocks noChangeShapeType="1"/>
          </p:cNvSpPr>
          <p:nvPr/>
        </p:nvSpPr>
        <p:spPr bwMode="auto">
          <a:xfrm>
            <a:off x="4421188" y="2193925"/>
            <a:ext cx="1512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2671763" y="3116263"/>
            <a:ext cx="611505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ES" altLang="es-AR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s-ES" altLang="es-A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altLang="es-AR" sz="2000">
                <a:solidFill>
                  <a:srgbClr val="33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Terminales bobas </a:t>
            </a:r>
            <a:r>
              <a:rPr lang="es-ES" altLang="es-A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conectadas directamente al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None/>
            </a:pPr>
            <a:r>
              <a:rPr lang="es-ES" altLang="es-A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mainframe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s-ES" altLang="es-A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Modelo Centralizado.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s-ES" altLang="es-A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Aplicación </a:t>
            </a:r>
            <a:r>
              <a:rPr lang="es-ES" altLang="es-AR" sz="2000">
                <a:solidFill>
                  <a:srgbClr val="33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monolítica</a:t>
            </a:r>
            <a:r>
              <a:rPr lang="es-ES" altLang="es-A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concentra la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None/>
            </a:pPr>
            <a:r>
              <a:rPr lang="es-ES" altLang="es-A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presentación, la lógica del negocio y el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None/>
            </a:pPr>
            <a:r>
              <a:rPr lang="es-ES" altLang="es-AR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acceso a los datos.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Simple Nivel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689225" y="1366838"/>
            <a:ext cx="6265863" cy="4114800"/>
          </a:xfrm>
        </p:spPr>
        <p:txBody>
          <a:bodyPr/>
          <a:lstStyle/>
          <a:p>
            <a:pPr eaLnBrk="1" hangingPunct="1"/>
            <a:r>
              <a:rPr lang="es-ES" altLang="es-AR"/>
              <a:t>Pro: </a:t>
            </a:r>
          </a:p>
          <a:p>
            <a:pPr lvl="1" eaLnBrk="1" hangingPunct="1">
              <a:buFontTx/>
              <a:buChar char="o"/>
            </a:pPr>
            <a:r>
              <a:rPr lang="es-ES" altLang="es-AR" sz="2000"/>
              <a:t>	No se requiere gestiones del lado del cliente</a:t>
            </a:r>
          </a:p>
          <a:p>
            <a:pPr lvl="1" eaLnBrk="1" hangingPunct="1">
              <a:buFontTx/>
              <a:buChar char="o"/>
            </a:pPr>
            <a:r>
              <a:rPr lang="es-ES" altLang="es-AR" sz="2000"/>
              <a:t>	La consistencia de los datos es fácil de lograr</a:t>
            </a:r>
          </a:p>
          <a:p>
            <a:pPr eaLnBrk="1" hangingPunct="1"/>
            <a:r>
              <a:rPr lang="es-ES" altLang="es-AR"/>
              <a:t>Contras:</a:t>
            </a:r>
          </a:p>
          <a:p>
            <a:pPr lvl="1" eaLnBrk="1" hangingPunct="1"/>
            <a:r>
              <a:rPr lang="es-ES" altLang="es-AR"/>
              <a:t>Funcionalidad (presentación, modelo de datos, lógica del negocio) entrelazada, difícil para modificar, mantener y reusar.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Dos Niveles</a:t>
            </a:r>
          </a:p>
        </p:txBody>
      </p:sp>
      <p:sp>
        <p:nvSpPr>
          <p:cNvPr id="20483" name="Line 6"/>
          <p:cNvSpPr>
            <a:spLocks noChangeShapeType="1"/>
          </p:cNvSpPr>
          <p:nvPr/>
        </p:nvSpPr>
        <p:spPr bwMode="auto">
          <a:xfrm>
            <a:off x="4276725" y="1827213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484" name="AutoShape 7"/>
          <p:cNvSpPr>
            <a:spLocks noChangeArrowheads="1"/>
          </p:cNvSpPr>
          <p:nvPr/>
        </p:nvSpPr>
        <p:spPr bwMode="auto">
          <a:xfrm>
            <a:off x="7013575" y="1252538"/>
            <a:ext cx="1223963" cy="1368425"/>
          </a:xfrm>
          <a:prstGeom prst="can">
            <a:avLst>
              <a:gd name="adj" fmla="val 27951"/>
            </a:avLst>
          </a:prstGeom>
          <a:gradFill rotWithShape="1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4400550" y="1344613"/>
            <a:ext cx="1606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SQL</a:t>
            </a:r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4329113" y="1992313"/>
            <a:ext cx="1797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Respuesta SQL</a:t>
            </a:r>
          </a:p>
        </p:txBody>
      </p: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1527175" y="38084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AR" altLang="es-AR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2668588" y="3529013"/>
            <a:ext cx="6080125" cy="1797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altLang="es-AR" sz="1800">
                <a:solidFill>
                  <a:srgbClr val="00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 Gruesos</a:t>
            </a: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conectados a la Base de Datos:</a:t>
            </a:r>
          </a:p>
          <a:p>
            <a:pPr lvl="1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Tx/>
              <a:buChar char="o"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Transmite consultas SQL, retorna filas de datos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Presentación, lógica del negocio y el modelo de 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None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datos se procesan en la aplicación cliente.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s-ES" altLang="es-AR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831850"/>
            <a:ext cx="11525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2019300"/>
            <a:ext cx="1223962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308225"/>
            <a:ext cx="1944688" cy="14128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 dirty="0"/>
              <a:t>Dos Niveles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700338" y="1196975"/>
            <a:ext cx="5942012" cy="46164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s-AR" sz="2400" b="1"/>
              <a:t>Pro:</a:t>
            </a:r>
            <a:r>
              <a:rPr lang="es-ES" altLang="es-AR" sz="2400"/>
              <a:t> </a:t>
            </a:r>
          </a:p>
          <a:p>
            <a:pPr lvl="1" eaLnBrk="1" hangingPunct="1">
              <a:lnSpc>
                <a:spcPct val="80000"/>
              </a:lnSpc>
              <a:buSzPct val="70000"/>
              <a:buFontTx/>
              <a:buChar char="o"/>
            </a:pPr>
            <a:r>
              <a:rPr lang="es-ES" altLang="es-AR" sz="2000"/>
              <a:t>Producto BD independiente.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400" b="1"/>
              <a:t>Contras:</a:t>
            </a:r>
          </a:p>
          <a:p>
            <a:pPr lvl="1" eaLnBrk="1" hangingPunct="1">
              <a:lnSpc>
                <a:spcPct val="80000"/>
              </a:lnSpc>
              <a:buSzPct val="70000"/>
              <a:buFontTx/>
              <a:buChar char="o"/>
            </a:pPr>
            <a:r>
              <a:rPr lang="es-ES" altLang="es-AR" sz="1800"/>
              <a:t>Presentación, modelo de datos, lógica del negocio están entrelazadas (lado cliente), difícil para modificar y mantener</a:t>
            </a:r>
          </a:p>
          <a:p>
            <a:pPr lvl="1" eaLnBrk="1" hangingPunct="1">
              <a:lnSpc>
                <a:spcPct val="80000"/>
              </a:lnSpc>
              <a:buSzPct val="70000"/>
              <a:buFontTx/>
              <a:buChar char="o"/>
            </a:pPr>
            <a:r>
              <a:rPr lang="es-ES" altLang="es-AR" sz="1800"/>
              <a:t>Modelo de Data es “estrechamente acoplado” a cada cliente: Si cambia el esquema de DB, todos los clientes </a:t>
            </a:r>
            <a:r>
              <a:rPr lang="es-ES" altLang="es-AR" sz="1800">
                <a:solidFill>
                  <a:srgbClr val="0066FF"/>
                </a:solidFill>
              </a:rPr>
              <a:t>quiebran.</a:t>
            </a:r>
            <a:r>
              <a:rPr lang="es-ES" altLang="es-AR" sz="1800"/>
              <a:t> </a:t>
            </a:r>
          </a:p>
          <a:p>
            <a:pPr lvl="1" eaLnBrk="1" hangingPunct="1">
              <a:lnSpc>
                <a:spcPct val="80000"/>
              </a:lnSpc>
              <a:buSzPct val="70000"/>
              <a:buFontTx/>
              <a:buChar char="o"/>
            </a:pPr>
            <a:r>
              <a:rPr lang="es-ES" altLang="es-AR" sz="1800"/>
              <a:t>Las actualizaciones deben ser desplegadas en todos los clientes, convirtiendo en una </a:t>
            </a:r>
            <a:r>
              <a:rPr lang="es-ES" altLang="es-AR" sz="1800">
                <a:solidFill>
                  <a:srgbClr val="0066FF"/>
                </a:solidFill>
              </a:rPr>
              <a:t>pesadilla</a:t>
            </a:r>
            <a:r>
              <a:rPr lang="es-ES" altLang="es-AR" sz="1800"/>
              <a:t> el mantenimientos del sistema.</a:t>
            </a:r>
          </a:p>
          <a:p>
            <a:pPr lvl="1" eaLnBrk="1" hangingPunct="1">
              <a:lnSpc>
                <a:spcPct val="80000"/>
              </a:lnSpc>
              <a:buSzPct val="70000"/>
              <a:buFontTx/>
              <a:buChar char="o"/>
            </a:pPr>
            <a:r>
              <a:rPr lang="es-ES" altLang="es-AR" sz="1800"/>
              <a:t>Conexión DB por cada cliente, por lo tanto difícil de escalar.</a:t>
            </a:r>
          </a:p>
          <a:p>
            <a:pPr lvl="1" eaLnBrk="1" hangingPunct="1">
              <a:lnSpc>
                <a:spcPct val="80000"/>
              </a:lnSpc>
              <a:buSzPct val="70000"/>
              <a:buFontTx/>
              <a:buChar char="o"/>
            </a:pPr>
            <a:r>
              <a:rPr lang="es-ES" altLang="es-AR" sz="1800"/>
              <a:t>Transferir datos a los clientes causa un elevado trafico sobre la red.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Tres Niveles (RPC)</a:t>
            </a:r>
          </a:p>
        </p:txBody>
      </p:sp>
      <p:pic>
        <p:nvPicPr>
          <p:cNvPr id="2253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6100" y="989013"/>
            <a:ext cx="1069975" cy="1698625"/>
          </a:xfrm>
        </p:spPr>
      </p:pic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62038"/>
            <a:ext cx="11525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93838"/>
            <a:ext cx="1223963" cy="117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AutoShape 7"/>
          <p:cNvSpPr>
            <a:spLocks noChangeArrowheads="1"/>
          </p:cNvSpPr>
          <p:nvPr/>
        </p:nvSpPr>
        <p:spPr bwMode="auto">
          <a:xfrm>
            <a:off x="7596188" y="1133475"/>
            <a:ext cx="1223962" cy="1366838"/>
          </a:xfrm>
          <a:prstGeom prst="can">
            <a:avLst>
              <a:gd name="adj" fmla="val 27918"/>
            </a:avLst>
          </a:prstGeom>
          <a:gradFill rotWithShape="1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2628900" y="1925638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36" name="Line 9"/>
          <p:cNvSpPr>
            <a:spLocks noChangeShapeType="1"/>
          </p:cNvSpPr>
          <p:nvPr/>
        </p:nvSpPr>
        <p:spPr bwMode="auto">
          <a:xfrm>
            <a:off x="5653088" y="1925638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2537" name="Text Box 10"/>
          <p:cNvSpPr txBox="1">
            <a:spLocks noChangeArrowheads="1"/>
          </p:cNvSpPr>
          <p:nvPr/>
        </p:nvSpPr>
        <p:spPr bwMode="auto">
          <a:xfrm>
            <a:off x="5580063" y="1422400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SQL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2555875" y="1422400"/>
            <a:ext cx="163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RPC</a:t>
            </a:r>
          </a:p>
        </p:txBody>
      </p:sp>
      <p:sp>
        <p:nvSpPr>
          <p:cNvPr id="22539" name="Text Box 12"/>
          <p:cNvSpPr txBox="1">
            <a:spLocks noChangeArrowheads="1"/>
          </p:cNvSpPr>
          <p:nvPr/>
        </p:nvSpPr>
        <p:spPr bwMode="auto">
          <a:xfrm>
            <a:off x="5437188" y="2141538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Respuesta SQL</a:t>
            </a:r>
          </a:p>
        </p:txBody>
      </p:sp>
      <p:sp>
        <p:nvSpPr>
          <p:cNvPr id="22540" name="Text Box 13"/>
          <p:cNvSpPr txBox="1">
            <a:spLocks noChangeArrowheads="1"/>
          </p:cNvSpPr>
          <p:nvPr/>
        </p:nvSpPr>
        <p:spPr bwMode="auto">
          <a:xfrm>
            <a:off x="2628900" y="2141538"/>
            <a:ext cx="182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Respuesta RPC</a:t>
            </a:r>
          </a:p>
        </p:txBody>
      </p:sp>
      <p:sp>
        <p:nvSpPr>
          <p:cNvPr id="22541" name="Text Box 15"/>
          <p:cNvSpPr txBox="1">
            <a:spLocks noChangeArrowheads="1"/>
          </p:cNvSpPr>
          <p:nvPr/>
        </p:nvSpPr>
        <p:spPr bwMode="auto">
          <a:xfrm>
            <a:off x="2916238" y="2824163"/>
            <a:ext cx="5759450" cy="344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■"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Cliente Delgado: negocio y modelo de datos separados de la presentación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o"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lógica del negocio y la lógica de acceso a datos residen en el servidor de nivel medio, mientras que el cliente maneja la presentación.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s-ES" altLang="es-AR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■"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altLang="es-AR" sz="180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Nivel Intermedio</a:t>
            </a: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ahora se necesita para manejar el sistema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de servicios: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o"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 de concurrencia, thread (hilos), transacciones, seguridad,      persistencia, multiplexación, rendimiento, etc.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Tres Niveles (RPC)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Pro:</a:t>
            </a:r>
          </a:p>
          <a:p>
            <a:pPr lvl="1" eaLnBrk="1" hangingPunct="1">
              <a:spcBef>
                <a:spcPct val="0"/>
              </a:spcBef>
              <a:buSzPct val="70000"/>
              <a:buFontTx/>
              <a:buChar char="o"/>
            </a:pPr>
            <a:r>
              <a:rPr lang="es-ES" altLang="es-AR" sz="2400"/>
              <a:t>La lógica del negocio </a:t>
            </a:r>
            <a:r>
              <a:rPr lang="es-ES" altLang="es-AR" sz="2400">
                <a:solidFill>
                  <a:srgbClr val="0066FF"/>
                </a:solidFill>
              </a:rPr>
              <a:t>puede cambiar</a:t>
            </a:r>
            <a:r>
              <a:rPr lang="es-ES" altLang="es-AR" sz="2400"/>
              <a:t> mas que en modelo de Nivel 2.</a:t>
            </a:r>
          </a:p>
          <a:p>
            <a:pPr lvl="1" eaLnBrk="1" hangingPunct="1">
              <a:spcBef>
                <a:spcPct val="0"/>
              </a:spcBef>
              <a:buSzPct val="70000"/>
              <a:buFontTx/>
              <a:buChar char="o"/>
            </a:pPr>
            <a:r>
              <a:rPr lang="es-ES" altLang="es-AR" sz="2400"/>
              <a:t>En el servidor reside mas lógica del negocio.</a:t>
            </a:r>
          </a:p>
          <a:p>
            <a:pPr eaLnBrk="1" hangingPunct="1"/>
            <a:r>
              <a:rPr lang="es-ES" altLang="es-AR"/>
              <a:t>Contras:</a:t>
            </a:r>
          </a:p>
          <a:p>
            <a:pPr lvl="1" eaLnBrk="1" hangingPunct="1">
              <a:buSzPct val="70000"/>
              <a:buFontTx/>
              <a:buChar char="o"/>
            </a:pPr>
            <a:r>
              <a:rPr lang="es-ES" altLang="es-AR" sz="2400"/>
              <a:t>Se introduce mas complejidad en el servidor.</a:t>
            </a:r>
          </a:p>
          <a:p>
            <a:pPr lvl="1" eaLnBrk="1" hangingPunct="1">
              <a:buSzPct val="70000"/>
              <a:buFontTx/>
              <a:buChar char="o"/>
            </a:pPr>
            <a:r>
              <a:rPr lang="es-ES" altLang="es-AR" sz="2400"/>
              <a:t>Cliente y el servidor están mas acoplados.</a:t>
            </a:r>
          </a:p>
          <a:p>
            <a:pPr lvl="1" eaLnBrk="1" hangingPunct="1">
              <a:buSzPct val="70000"/>
              <a:buFontTx/>
              <a:buChar char="o"/>
            </a:pPr>
            <a:r>
              <a:rPr lang="es-ES" altLang="es-AR" sz="2400"/>
              <a:t>El código </a:t>
            </a:r>
            <a:r>
              <a:rPr lang="es-ES" altLang="es-AR" sz="2400">
                <a:solidFill>
                  <a:srgbClr val="FF3300"/>
                </a:solidFill>
              </a:rPr>
              <a:t>no</a:t>
            </a:r>
            <a:r>
              <a:rPr lang="es-ES" altLang="es-AR" sz="2400"/>
              <a:t> es realmente reusable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Tres Niveles </a:t>
            </a:r>
            <a:r>
              <a:rPr lang="es-ES" altLang="es-AR" sz="3700"/>
              <a:t>(Objetos Remotos)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566988" y="2825750"/>
            <a:ext cx="6388100" cy="2881313"/>
          </a:xfrm>
        </p:spPr>
        <p:txBody>
          <a:bodyPr/>
          <a:lstStyle/>
          <a:p>
            <a:pPr eaLnBrk="1" hangingPunct="1"/>
            <a:r>
              <a:rPr lang="es-ES" altLang="es-AR" sz="2000"/>
              <a:t>Lógica del negocio y modelo de datos capturada en objetos:</a:t>
            </a:r>
          </a:p>
          <a:p>
            <a:pPr lvl="1" eaLnBrk="1" hangingPunct="1">
              <a:buSzPct val="70000"/>
              <a:buFontTx/>
              <a:buChar char="o"/>
            </a:pPr>
            <a:r>
              <a:rPr lang="es-ES" altLang="es-AR" sz="2000"/>
              <a:t>Se describen de </a:t>
            </a:r>
            <a:r>
              <a:rPr lang="es-ES" altLang="es-AR" sz="2000">
                <a:solidFill>
                  <a:srgbClr val="0066FF"/>
                </a:solidFill>
              </a:rPr>
              <a:t>manera abstracta (leng. de interface)</a:t>
            </a:r>
          </a:p>
          <a:p>
            <a:pPr eaLnBrk="1" hangingPunct="1"/>
            <a:r>
              <a:rPr lang="es-ES" altLang="es-AR" sz="2000"/>
              <a:t>Modelos de Objetos usados: CORBA, RMI, DCOM</a:t>
            </a:r>
          </a:p>
          <a:p>
            <a:pPr lvl="1" eaLnBrk="1" hangingPunct="1">
              <a:buSzPct val="70000"/>
              <a:buFontTx/>
              <a:buChar char="o"/>
            </a:pPr>
            <a:r>
              <a:rPr lang="es-ES" altLang="es-AR" sz="2000"/>
              <a:t>Lenguaje de Interface en CORBA es </a:t>
            </a:r>
            <a:r>
              <a:rPr lang="es-ES" altLang="es-AR" sz="2000">
                <a:solidFill>
                  <a:srgbClr val="0066FF"/>
                </a:solidFill>
              </a:rPr>
              <a:t>IDL.</a:t>
            </a:r>
          </a:p>
          <a:p>
            <a:pPr lvl="1" eaLnBrk="1" hangingPunct="1">
              <a:buSzPct val="70000"/>
              <a:buFontTx/>
              <a:buChar char="o"/>
            </a:pPr>
            <a:r>
              <a:rPr lang="es-ES" altLang="es-AR" sz="2000"/>
              <a:t>Lenguaje de Interface en RMI es interface </a:t>
            </a:r>
            <a:r>
              <a:rPr lang="es-ES" altLang="es-AR" sz="2000">
                <a:solidFill>
                  <a:srgbClr val="0066FF"/>
                </a:solidFill>
              </a:rPr>
              <a:t>Java.</a:t>
            </a:r>
            <a:endParaRPr lang="es-ES" altLang="es-AR" sz="200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635000"/>
            <a:ext cx="106997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39825"/>
            <a:ext cx="1223962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7451725" y="779463"/>
            <a:ext cx="1223963" cy="1366837"/>
          </a:xfrm>
          <a:prstGeom prst="can">
            <a:avLst>
              <a:gd name="adj" fmla="val 27918"/>
            </a:avLst>
          </a:prstGeom>
          <a:gradFill rotWithShape="1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484438" y="1571625"/>
            <a:ext cx="1439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508625" y="1571625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435600" y="1068388"/>
            <a:ext cx="160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SQL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2411413" y="1068388"/>
            <a:ext cx="193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Objetos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292725" y="1787525"/>
            <a:ext cx="179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Respuesta SQL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484438" y="1787525"/>
            <a:ext cx="163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Resp. Objetos</a:t>
            </a:r>
          </a:p>
        </p:txBody>
      </p:sp>
      <p:pic>
        <p:nvPicPr>
          <p:cNvPr id="256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79463"/>
            <a:ext cx="115252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Tres Niveles </a:t>
            </a:r>
            <a:r>
              <a:rPr lang="es-ES" altLang="es-AR" sz="3700"/>
              <a:t>(Objetos Remotos)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 sz="2800" b="1"/>
              <a:t>Pro:</a:t>
            </a:r>
          </a:p>
          <a:p>
            <a:pPr lvl="1" eaLnBrk="1" hangingPunct="1"/>
            <a:r>
              <a:rPr lang="es-ES" altLang="es-AR" sz="2400"/>
              <a:t>Mas débilmente acoplados que el modelo RPC.</a:t>
            </a:r>
          </a:p>
          <a:p>
            <a:pPr lvl="1" eaLnBrk="1" hangingPunct="1"/>
            <a:r>
              <a:rPr lang="es-ES" altLang="es-AR" sz="2400"/>
              <a:t>Código reusable.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AR" sz="2800" b="1"/>
              <a:t>Contras:</a:t>
            </a:r>
          </a:p>
          <a:p>
            <a:pPr lvl="1" eaLnBrk="1" hangingPunct="1"/>
            <a:r>
              <a:rPr lang="es-ES" altLang="es-AR" sz="2400"/>
              <a:t>Complejidad del Nivel-Medio.</a:t>
            </a:r>
          </a:p>
          <a:p>
            <a:pPr lvl="2" eaLnBrk="1" hangingPunct="1"/>
            <a:r>
              <a:rPr lang="es-ES" altLang="es-AR" sz="2000"/>
              <a:t>Es necesario que sea abordada.</a:t>
            </a:r>
          </a:p>
          <a:p>
            <a:pPr lvl="1" eaLnBrk="1" hangingPunct="1"/>
            <a:endParaRPr lang="es-ES" altLang="es-AR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498600"/>
            <a:ext cx="12287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 dirty="0"/>
              <a:t>Tres Niveles (Servidor Web)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2663825" y="3071813"/>
            <a:ext cx="5940425" cy="2879725"/>
          </a:xfrm>
        </p:spPr>
        <p:txBody>
          <a:bodyPr/>
          <a:lstStyle/>
          <a:p>
            <a:pPr eaLnBrk="1" hangingPunct="1"/>
            <a:r>
              <a:rPr lang="es-ES" altLang="es-AR" sz="2000"/>
              <a:t>Browser maneja la presentación.</a:t>
            </a:r>
          </a:p>
          <a:p>
            <a:pPr eaLnBrk="1" hangingPunct="1"/>
            <a:r>
              <a:rPr lang="es-ES" altLang="es-AR" sz="2000"/>
              <a:t>Browser trata con el Servidor vía HTTP.</a:t>
            </a:r>
          </a:p>
          <a:p>
            <a:pPr eaLnBrk="1" hangingPunct="1"/>
            <a:r>
              <a:rPr lang="es-ES" altLang="es-AR" sz="2000"/>
              <a:t>Lógica del negocio y modelo de datos manejado por tecnologías que </a:t>
            </a:r>
            <a:r>
              <a:rPr lang="es-ES" altLang="es-AR" sz="2000">
                <a:solidFill>
                  <a:srgbClr val="0066FF"/>
                </a:solidFill>
              </a:rPr>
              <a:t>“generan contenidos dinámicamente”. </a:t>
            </a:r>
            <a:r>
              <a:rPr lang="es-ES" altLang="es-AR" sz="2000"/>
              <a:t>(CGI, Servlet/JSP, ASP).</a:t>
            </a:r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779463"/>
            <a:ext cx="12287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38" y="981075"/>
            <a:ext cx="106997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AutoShape 11"/>
          <p:cNvSpPr>
            <a:spLocks noChangeArrowheads="1"/>
          </p:cNvSpPr>
          <p:nvPr/>
        </p:nvSpPr>
        <p:spPr bwMode="auto">
          <a:xfrm>
            <a:off x="7588250" y="1052513"/>
            <a:ext cx="1223963" cy="1366837"/>
          </a:xfrm>
          <a:prstGeom prst="can">
            <a:avLst>
              <a:gd name="adj" fmla="val 27918"/>
            </a:avLst>
          </a:prstGeom>
          <a:gradFill rotWithShape="1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</a:p>
        </p:txBody>
      </p:sp>
      <p:sp>
        <p:nvSpPr>
          <p:cNvPr id="27656" name="Line 12"/>
          <p:cNvSpPr>
            <a:spLocks noChangeShapeType="1"/>
          </p:cNvSpPr>
          <p:nvPr/>
        </p:nvSpPr>
        <p:spPr bwMode="auto">
          <a:xfrm>
            <a:off x="2620963" y="1844675"/>
            <a:ext cx="1439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7657" name="Line 13"/>
          <p:cNvSpPr>
            <a:spLocks noChangeShapeType="1"/>
          </p:cNvSpPr>
          <p:nvPr/>
        </p:nvSpPr>
        <p:spPr bwMode="auto">
          <a:xfrm>
            <a:off x="5645150" y="1844675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572125" y="1341438"/>
            <a:ext cx="160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SQL</a:t>
            </a:r>
          </a:p>
        </p:txBody>
      </p:sp>
      <p:sp>
        <p:nvSpPr>
          <p:cNvPr id="27659" name="Text Box 15"/>
          <p:cNvSpPr txBox="1">
            <a:spLocks noChangeArrowheads="1"/>
          </p:cNvSpPr>
          <p:nvPr/>
        </p:nvSpPr>
        <p:spPr bwMode="auto">
          <a:xfrm>
            <a:off x="2405063" y="1341438"/>
            <a:ext cx="177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 HTML</a:t>
            </a:r>
          </a:p>
        </p:txBody>
      </p:sp>
      <p:sp>
        <p:nvSpPr>
          <p:cNvPr id="27660" name="Text Box 16"/>
          <p:cNvSpPr txBox="1">
            <a:spLocks noChangeArrowheads="1"/>
          </p:cNvSpPr>
          <p:nvPr/>
        </p:nvSpPr>
        <p:spPr bwMode="auto">
          <a:xfrm>
            <a:off x="5429250" y="2060575"/>
            <a:ext cx="179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Respuesta SQL</a:t>
            </a:r>
          </a:p>
        </p:txBody>
      </p:sp>
      <p:sp>
        <p:nvSpPr>
          <p:cNvPr id="27661" name="Text Box 17"/>
          <p:cNvSpPr txBox="1">
            <a:spLocks noChangeArrowheads="1"/>
          </p:cNvSpPr>
          <p:nvPr/>
        </p:nvSpPr>
        <p:spPr bwMode="auto">
          <a:xfrm>
            <a:off x="2620963" y="2060575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Resp. HTML</a:t>
            </a:r>
          </a:p>
        </p:txBody>
      </p:sp>
      <p:sp>
        <p:nvSpPr>
          <p:cNvPr id="27662" name="Text Box 18"/>
          <p:cNvSpPr txBox="1">
            <a:spLocks noChangeArrowheads="1"/>
          </p:cNvSpPr>
          <p:nvPr/>
        </p:nvSpPr>
        <p:spPr bwMode="auto">
          <a:xfrm>
            <a:off x="4348163" y="1341438"/>
            <a:ext cx="10509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500" b="1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Servidor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500" b="1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Web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Tres Niveles (Servidor Web)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843213" y="1341438"/>
            <a:ext cx="5794375" cy="3895725"/>
          </a:xfrm>
        </p:spPr>
        <p:txBody>
          <a:bodyPr/>
          <a:lstStyle/>
          <a:p>
            <a:pPr eaLnBrk="1" hangingPunct="1"/>
            <a:r>
              <a:rPr lang="es-ES" altLang="es-AR" sz="2800" b="1"/>
              <a:t>Pro:</a:t>
            </a:r>
            <a:endParaRPr lang="es-ES" altLang="es-AR" sz="2800"/>
          </a:p>
          <a:p>
            <a:pPr lvl="1" eaLnBrk="1" hangingPunct="1"/>
            <a:r>
              <a:rPr lang="es-ES" altLang="es-AR" sz="2400"/>
              <a:t>Tipo de cliente ubicuo.</a:t>
            </a:r>
          </a:p>
          <a:p>
            <a:pPr lvl="1" eaLnBrk="1" hangingPunct="1"/>
            <a:r>
              <a:rPr lang="es-ES" altLang="es-AR" sz="2400"/>
              <a:t>Cero administración cliente.</a:t>
            </a:r>
          </a:p>
          <a:p>
            <a:pPr lvl="1" eaLnBrk="1" hangingPunct="1"/>
            <a:r>
              <a:rPr lang="es-ES" altLang="es-AR" sz="2400"/>
              <a:t>Soporta distintos dispositivos clientes:</a:t>
            </a:r>
          </a:p>
          <a:p>
            <a:pPr lvl="2" eaLnBrk="1" hangingPunct="1"/>
            <a:r>
              <a:rPr lang="es-ES" altLang="es-AR" sz="2000"/>
              <a:t>JME: celulares, palm.</a:t>
            </a:r>
          </a:p>
          <a:p>
            <a:pPr eaLnBrk="1" hangingPunct="1"/>
            <a:r>
              <a:rPr lang="es-ES" altLang="es-AR" sz="2800" b="1"/>
              <a:t>Contras:</a:t>
            </a:r>
          </a:p>
          <a:p>
            <a:pPr lvl="1" eaLnBrk="1" hangingPunct="1"/>
            <a:r>
              <a:rPr lang="es-ES" altLang="es-AR" sz="2400"/>
              <a:t>Complejidad del Nivel-Medio.</a:t>
            </a:r>
          </a:p>
          <a:p>
            <a:pPr lvl="2" eaLnBrk="1" hangingPunct="1"/>
            <a:r>
              <a:rPr lang="es-ES" altLang="es-AR" sz="2000"/>
              <a:t>Es necesario que sea abordada.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/>
              <a:t>Objetivo</a:t>
            </a:r>
          </a:p>
        </p:txBody>
      </p:sp>
      <p:sp>
        <p:nvSpPr>
          <p:cNvPr id="7171" name="2 Marcador de contenido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AR" altLang="es-AR"/>
              <a:t>Adquirir conocimientos específicos sobre el desarrollo de app web, integrando tecnologías apropiadas según la plataforma </a:t>
            </a:r>
            <a:r>
              <a:rPr lang="es-AR" altLang="es-AR" sz="2500">
                <a:solidFill>
                  <a:srgbClr val="C00000"/>
                </a:solidFill>
              </a:rPr>
              <a:t>JavaEE.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AR" altLang="es-AR"/>
              <a:t>Las estrategias y metodologías serán desarrolladas teniendo en cuenta principios</a:t>
            </a:r>
            <a:r>
              <a:rPr lang="es-AR" altLang="es-AR">
                <a:solidFill>
                  <a:srgbClr val="C00000"/>
                </a:solidFill>
              </a:rPr>
              <a:t> de la Ingeniería Web</a:t>
            </a:r>
            <a:r>
              <a:rPr lang="es-AR" altLang="es-AR"/>
              <a:t>.</a:t>
            </a:r>
          </a:p>
          <a:p>
            <a:pPr eaLnBrk="1" hangingPunct="1"/>
            <a:endParaRPr lang="es-AR" altLang="es-A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Tendencias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Pasar de arq. de un Nivel o dos Niveles a la </a:t>
            </a:r>
            <a:r>
              <a:rPr lang="es-ES" altLang="es-AR">
                <a:solidFill>
                  <a:srgbClr val="FF3300"/>
                </a:solidFill>
              </a:rPr>
              <a:t>Arquitectura MultiNivel</a:t>
            </a:r>
            <a:r>
              <a:rPr lang="es-ES" altLang="es-AR"/>
              <a:t>.</a:t>
            </a:r>
          </a:p>
          <a:p>
            <a:pPr eaLnBrk="1" hangingPunct="1"/>
            <a:r>
              <a:rPr lang="es-ES" altLang="es-AR"/>
              <a:t>Pasar de modelo monolítico a un  </a:t>
            </a:r>
            <a:r>
              <a:rPr lang="es-ES" altLang="es-AR">
                <a:solidFill>
                  <a:srgbClr val="FF3300"/>
                </a:solidFill>
              </a:rPr>
              <a:t>modelo de aplicaciones basado en objetos</a:t>
            </a:r>
            <a:r>
              <a:rPr lang="es-ES" altLang="es-AR"/>
              <a:t>.</a:t>
            </a:r>
          </a:p>
          <a:p>
            <a:pPr eaLnBrk="1" hangingPunct="1"/>
            <a:r>
              <a:rPr lang="es-ES" altLang="es-AR"/>
              <a:t>Pasar de un cliente basado-aplicación a un cliente </a:t>
            </a:r>
            <a:r>
              <a:rPr lang="es-ES" altLang="es-AR">
                <a:solidFill>
                  <a:srgbClr val="FF3300"/>
                </a:solidFill>
              </a:rPr>
              <a:t>basado-HTML</a:t>
            </a:r>
            <a:r>
              <a:rPr lang="es-ES" altLang="es-AR"/>
              <a:t>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Simple vs Multi Nivel</a:t>
            </a:r>
          </a:p>
        </p:txBody>
      </p:sp>
      <p:grpSp>
        <p:nvGrpSpPr>
          <p:cNvPr id="30723" name="Group 7"/>
          <p:cNvGrpSpPr>
            <a:grpSpLocks/>
          </p:cNvGrpSpPr>
          <p:nvPr/>
        </p:nvGrpSpPr>
        <p:grpSpPr bwMode="auto">
          <a:xfrm>
            <a:off x="2740025" y="1366838"/>
            <a:ext cx="2738438" cy="4114800"/>
            <a:chOff x="793" y="1253"/>
            <a:chExt cx="1725" cy="2592"/>
          </a:xfrm>
        </p:grpSpPr>
        <p:pic>
          <p:nvPicPr>
            <p:cNvPr id="30727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253"/>
              <a:ext cx="1725" cy="2592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8" name="Rectangle 9"/>
            <p:cNvSpPr>
              <a:spLocks noChangeArrowheads="1"/>
            </p:cNvSpPr>
            <p:nvPr/>
          </p:nvSpPr>
          <p:spPr bwMode="auto">
            <a:xfrm>
              <a:off x="884" y="1389"/>
              <a:ext cx="1542" cy="2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900">
                  <a:solidFill>
                    <a:srgbClr val="595959"/>
                  </a:solidFill>
                  <a:latin typeface="Corbel" panose="020B0503020204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700">
                  <a:solidFill>
                    <a:srgbClr val="595959"/>
                  </a:solidFill>
                  <a:latin typeface="Corbel" panose="020B0503020204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500">
                  <a:solidFill>
                    <a:srgbClr val="595959"/>
                  </a:solidFill>
                  <a:latin typeface="Corbel" panose="020B0503020204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300">
                  <a:solidFill>
                    <a:srgbClr val="595959"/>
                  </a:solidFill>
                  <a:latin typeface="Corbel" panose="020B0503020204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300">
                  <a:solidFill>
                    <a:srgbClr val="595959"/>
                  </a:solidFill>
                  <a:latin typeface="Corbel" panose="020B05030202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300">
                  <a:solidFill>
                    <a:srgbClr val="595959"/>
                  </a:solidFill>
                  <a:latin typeface="Corbel" panose="020B05030202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300">
                  <a:solidFill>
                    <a:srgbClr val="595959"/>
                  </a:solidFill>
                  <a:latin typeface="Corbel" panose="020B05030202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300">
                  <a:solidFill>
                    <a:srgbClr val="595959"/>
                  </a:solidFill>
                  <a:latin typeface="Corbel" panose="020B05030202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300">
                  <a:solidFill>
                    <a:srgbClr val="595959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s-ES" altLang="es-AR" sz="2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Simple Nivel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s-ES" altLang="es-AR" sz="2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Char char="•"/>
              </a:pPr>
              <a:r>
                <a:rPr lang="es-ES" altLang="es-AR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No hay separación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entre presentación,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lógica del negocio,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Base de datos.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s-ES" altLang="es-AR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Char char="•"/>
              </a:pPr>
              <a:r>
                <a:rPr lang="es-ES" altLang="es-AR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Difícil de mantener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s-ES" altLang="es-AR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endParaRPr lang="es-ES" altLang="es-AR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724" name="Group 11"/>
          <p:cNvGrpSpPr>
            <a:grpSpLocks/>
          </p:cNvGrpSpPr>
          <p:nvPr/>
        </p:nvGrpSpPr>
        <p:grpSpPr bwMode="auto">
          <a:xfrm>
            <a:off x="5651500" y="1347788"/>
            <a:ext cx="2879725" cy="4114800"/>
            <a:chOff x="793" y="1253"/>
            <a:chExt cx="1725" cy="2592"/>
          </a:xfrm>
        </p:grpSpPr>
        <p:pic>
          <p:nvPicPr>
            <p:cNvPr id="3072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1253"/>
              <a:ext cx="1725" cy="2592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6" name="Rectangle 13"/>
            <p:cNvSpPr>
              <a:spLocks noChangeArrowheads="1"/>
            </p:cNvSpPr>
            <p:nvPr/>
          </p:nvSpPr>
          <p:spPr bwMode="auto">
            <a:xfrm>
              <a:off x="884" y="1389"/>
              <a:ext cx="1542" cy="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900">
                  <a:solidFill>
                    <a:srgbClr val="595959"/>
                  </a:solidFill>
                  <a:latin typeface="Corbel" panose="020B050302020402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700">
                  <a:solidFill>
                    <a:srgbClr val="595959"/>
                  </a:solidFill>
                  <a:latin typeface="Corbel" panose="020B050302020402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500">
                  <a:solidFill>
                    <a:srgbClr val="595959"/>
                  </a:solidFill>
                  <a:latin typeface="Corbel" panose="020B050302020402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300">
                  <a:solidFill>
                    <a:srgbClr val="595959"/>
                  </a:solidFill>
                  <a:latin typeface="Corbel" panose="020B050302020402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300">
                  <a:solidFill>
                    <a:srgbClr val="595959"/>
                  </a:solidFill>
                  <a:latin typeface="Corbel" panose="020B050302020402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300">
                  <a:solidFill>
                    <a:srgbClr val="595959"/>
                  </a:solidFill>
                  <a:latin typeface="Corbel" panose="020B050302020402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300">
                  <a:solidFill>
                    <a:srgbClr val="595959"/>
                  </a:solidFill>
                  <a:latin typeface="Corbel" panose="020B050302020402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300">
                  <a:solidFill>
                    <a:srgbClr val="595959"/>
                  </a:solidFill>
                  <a:latin typeface="Corbel" panose="020B050302020402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250"/>
                </a:spcBef>
                <a:spcAft>
                  <a:spcPts val="250"/>
                </a:spcAft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1300">
                  <a:solidFill>
                    <a:srgbClr val="595959"/>
                  </a:solidFill>
                  <a:latin typeface="Corbel" panose="020B05030202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1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s-ES" altLang="es-AR" sz="26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 Nivel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s-ES" altLang="es-AR" sz="2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Char char="•"/>
              </a:pPr>
              <a:r>
                <a:rPr lang="es-ES" altLang="es-AR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Separación entre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presentación,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lógica del negocio,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Base de datos.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s-ES" altLang="es-AR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Char char="•"/>
              </a:pPr>
              <a:r>
                <a:rPr lang="es-ES" altLang="es-AR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Mas fexibilidad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para cambiar. Ej: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puede cambiar la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presentación sin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1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afectar otros niveles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altLang="es-AR" sz="3400" dirty="0"/>
              <a:t>Monolíticos</a:t>
            </a:r>
            <a:br>
              <a:rPr lang="es-ES" altLang="es-AR" sz="3400" dirty="0"/>
            </a:br>
            <a:r>
              <a:rPr lang="es-ES" altLang="es-AR" sz="3400" dirty="0"/>
              <a:t> </a:t>
            </a:r>
            <a:r>
              <a:rPr lang="es-ES" altLang="es-AR" sz="3800" dirty="0"/>
              <a:t>vs</a:t>
            </a:r>
            <a:br>
              <a:rPr lang="es-ES" altLang="es-AR" sz="3800" dirty="0"/>
            </a:br>
            <a:r>
              <a:rPr lang="es-ES" altLang="es-AR" sz="3800" dirty="0"/>
              <a:t> </a:t>
            </a:r>
            <a:r>
              <a:rPr lang="es-ES" altLang="es-AR" sz="3400" dirty="0"/>
              <a:t>Basado-Objetos</a:t>
            </a:r>
          </a:p>
        </p:txBody>
      </p:sp>
      <p:pic>
        <p:nvPicPr>
          <p:cNvPr id="3174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3700" y="1050925"/>
            <a:ext cx="2738438" cy="4114800"/>
          </a:xfrm>
        </p:spPr>
      </p:pic>
      <p:pic>
        <p:nvPicPr>
          <p:cNvPr id="317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017588"/>
            <a:ext cx="2760663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8"/>
          <p:cNvSpPr txBox="1">
            <a:spLocks noChangeArrowheads="1"/>
          </p:cNvSpPr>
          <p:nvPr/>
        </p:nvSpPr>
        <p:spPr bwMode="auto">
          <a:xfrm>
            <a:off x="3365500" y="1195388"/>
            <a:ext cx="187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Monolíticos</a:t>
            </a:r>
          </a:p>
        </p:txBody>
      </p:sp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3076575" y="2008188"/>
            <a:ext cx="259238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Char char="•"/>
            </a:pPr>
            <a:r>
              <a:rPr lang="es-ES" altLang="es-AR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Un archivo binario.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Char char="•"/>
            </a:pPr>
            <a:endParaRPr lang="es-ES" altLang="es-AR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Char char="•"/>
            </a:pPr>
            <a:r>
              <a:rPr lang="es-ES" altLang="es-AR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Recompliar,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redesplegar cada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vez que cambia. </a:t>
            </a:r>
          </a:p>
        </p:txBody>
      </p:sp>
      <p:sp>
        <p:nvSpPr>
          <p:cNvPr id="31751" name="Text Box 10"/>
          <p:cNvSpPr txBox="1">
            <a:spLocks noChangeArrowheads="1"/>
          </p:cNvSpPr>
          <p:nvPr/>
        </p:nvSpPr>
        <p:spPr bwMode="auto">
          <a:xfrm>
            <a:off x="6110288" y="1241425"/>
            <a:ext cx="252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Basado-Objetos</a:t>
            </a:r>
          </a:p>
        </p:txBody>
      </p:sp>
      <p:sp>
        <p:nvSpPr>
          <p:cNvPr id="31752" name="Text Box 11"/>
          <p:cNvSpPr txBox="1">
            <a:spLocks noChangeArrowheads="1"/>
          </p:cNvSpPr>
          <p:nvPr/>
        </p:nvSpPr>
        <p:spPr bwMode="auto">
          <a:xfrm>
            <a:off x="5967413" y="2105025"/>
            <a:ext cx="2684462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Char char="•"/>
            </a:pPr>
            <a:r>
              <a:rPr lang="es-ES" altLang="es-AR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Reusable.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Char char="•"/>
            </a:pPr>
            <a:r>
              <a:rPr lang="es-ES" altLang="es-AR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Permite mejor diseño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Char char="•"/>
            </a:pPr>
            <a:r>
              <a:rPr lang="es-ES" altLang="es-AR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Fácil mantener.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Char char="•"/>
            </a:pPr>
            <a:r>
              <a:rPr lang="es-ES" altLang="es-AR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Implementación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puede estar separada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 la interface.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Char char="•"/>
            </a:pPr>
            <a:r>
              <a:rPr lang="es-ES" altLang="es-AR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Solo la interface 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altLang="es-AR"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publicada.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Char char="•"/>
            </a:pPr>
            <a:endParaRPr lang="es-ES" altLang="es-AR" sz="1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FontTx/>
              <a:buChar char="•"/>
            </a:pPr>
            <a:endParaRPr lang="es-ES" altLang="es-AR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Cuestiones pendientes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s-AR" sz="2400"/>
              <a:t>Permanece la complejidad del Servidor de Nivel-Medio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400"/>
              <a:t>Las aplicaciones enterprise deben duplicar servicios: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AR" sz="2200"/>
              <a:t>Control concurrencia, Transacciones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AR" sz="2200"/>
              <a:t>Seguridad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AR" sz="2200"/>
              <a:t>Administración de recursos</a:t>
            </a:r>
          </a:p>
          <a:p>
            <a:pPr eaLnBrk="1" hangingPunct="1">
              <a:lnSpc>
                <a:spcPct val="80000"/>
              </a:lnSpc>
            </a:pPr>
            <a:r>
              <a:rPr lang="es-ES" altLang="es-AR" sz="2400"/>
              <a:t>¿Como resolver este problema?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AR" sz="2200"/>
              <a:t>Comúnmente compartir contenedores que maneja el sistema por encima de los servicios.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AR" sz="2200"/>
              <a:t>Propietarios vs estándar-free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Solución Propietaria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s-ES" altLang="es-A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Usar modelo "componentes y contenedores" </a:t>
            </a:r>
          </a:p>
          <a:p>
            <a:pPr lvl="1" indent="-182880" eaLnBrk="1" fontAlgn="auto" hangingPunct="1">
              <a:defRPr/>
            </a:pPr>
            <a:r>
              <a:rPr lang="es-ES" altLang="es-A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Componentes capturan la lógica del negocio</a:t>
            </a:r>
          </a:p>
          <a:p>
            <a:pPr lvl="1" indent="-182880" eaLnBrk="1" fontAlgn="auto" hangingPunct="1">
              <a:defRPr/>
            </a:pPr>
            <a:r>
              <a:rPr lang="es-ES" altLang="es-AR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Contenedores proveen servicios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s-ES" altLang="es-A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contrato entre componentes y contenedor esta bien definido pero es propietaria.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s-ES" altLang="es-A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Ej.: .NET – Ahora con licencia Free pero tener en cuenta el Sistema Operativo.</a:t>
            </a:r>
          </a:p>
          <a:p>
            <a:pPr marL="0" indent="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s-ES" altLang="es-AR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Solución Free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Usa "componentes y contenedores" en el que los contenedores proveen los servicios del sistema </a:t>
            </a:r>
            <a:r>
              <a:rPr lang="es-ES" altLang="es-AR">
                <a:solidFill>
                  <a:srgbClr val="FF6600"/>
                </a:solidFill>
              </a:rPr>
              <a:t>bien definidos y como estándares en la industria.</a:t>
            </a:r>
            <a:endParaRPr lang="es-ES" altLang="es-AR"/>
          </a:p>
          <a:p>
            <a:pPr eaLnBrk="1" hangingPunct="1"/>
            <a:r>
              <a:rPr lang="es-ES" altLang="es-AR"/>
              <a:t>JEE es estándar y además provee portabilidad de código debido a que esta basado en la tecnología Java.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 dirty="0"/>
              <a:t>La web como plataforma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700338" y="1160463"/>
            <a:ext cx="6048375" cy="4897437"/>
          </a:xfrm>
        </p:spPr>
        <p:txBody>
          <a:bodyPr/>
          <a:lstStyle/>
          <a:p>
            <a:pPr marL="381000" indent="-38100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AR">
                <a:solidFill>
                  <a:schemeClr val="hlink"/>
                </a:solidFill>
              </a:rPr>
              <a:t>www</a:t>
            </a:r>
            <a:r>
              <a:rPr lang="es-ES" altLang="es-AR">
                <a:solidFill>
                  <a:schemeClr val="accent1"/>
                </a:solidFill>
              </a:rPr>
              <a:t> - </a:t>
            </a:r>
            <a:r>
              <a:rPr lang="es-ES" altLang="es-AR" b="1">
                <a:solidFill>
                  <a:schemeClr val="hlink"/>
                </a:solidFill>
              </a:rPr>
              <a:t>w</a:t>
            </a:r>
            <a:r>
              <a:rPr lang="es-ES" altLang="es-AR"/>
              <a:t>orld </a:t>
            </a:r>
            <a:r>
              <a:rPr lang="es-ES" altLang="es-AR" b="1">
                <a:solidFill>
                  <a:schemeClr val="hlink"/>
                </a:solidFill>
              </a:rPr>
              <a:t>w</a:t>
            </a:r>
            <a:r>
              <a:rPr lang="es-ES" altLang="es-AR"/>
              <a:t>ide </a:t>
            </a:r>
            <a:r>
              <a:rPr lang="es-ES" altLang="es-AR" b="1">
                <a:solidFill>
                  <a:schemeClr val="hlink"/>
                </a:solidFill>
              </a:rPr>
              <a:t>w</a:t>
            </a:r>
            <a:r>
              <a:rPr lang="es-ES" altLang="es-AR"/>
              <a:t>eb</a:t>
            </a:r>
          </a:p>
          <a:p>
            <a:pPr marL="381000" indent="-381000" algn="ctr"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s-ES" altLang="es-A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Sistema de documentos basados en hipertexto    accesibles a través de internet. Por medio de un software, </a:t>
            </a:r>
            <a:r>
              <a:rPr lang="es-ES" altLang="es-AR" sz="180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navegador</a:t>
            </a:r>
            <a:r>
              <a:rPr lang="es-ES" altLang="es-AR" sz="180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s-ES" altLang="es-AR"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 permite visualizar un sitio web.</a:t>
            </a:r>
          </a:p>
          <a:p>
            <a:pPr marL="381000" indent="-381000" algn="ctr" eaLnBrk="1" hangingPunct="1">
              <a:lnSpc>
                <a:spcPct val="80000"/>
              </a:lnSpc>
              <a:spcBef>
                <a:spcPct val="7000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s-ES" altLang="es-AR" sz="1800">
                <a:solidFill>
                  <a:schemeClr val="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¿Cómo?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s-ES" altLang="es-AR" sz="2000"/>
              <a:t>El usuario ingresa una dirección (</a:t>
            </a:r>
            <a:r>
              <a:rPr lang="es-ES" altLang="es-AR" sz="2000" b="1">
                <a:solidFill>
                  <a:schemeClr val="accent1"/>
                </a:solidFill>
              </a:rPr>
              <a:t>URL</a:t>
            </a:r>
            <a:r>
              <a:rPr lang="es-ES" altLang="es-AR" sz="2000"/>
              <a:t>) en el navegador.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s-ES" altLang="es-AR" sz="2000"/>
              <a:t>El navegador inicia una serie de comunicaciones para  obtener los datos de la página.</a:t>
            </a:r>
          </a:p>
          <a:p>
            <a:pPr marL="793750" lvl="1" indent="-342900" eaLnBrk="1" hangingPunct="1">
              <a:lnSpc>
                <a:spcPct val="80000"/>
              </a:lnSpc>
            </a:pPr>
            <a:r>
              <a:rPr lang="es-ES" altLang="es-AR" sz="1800"/>
              <a:t>Convierte el nombre del servidor en una dirección </a:t>
            </a:r>
            <a:r>
              <a:rPr lang="es-ES" altLang="es-AR" sz="1800" b="1">
                <a:solidFill>
                  <a:schemeClr val="accent1"/>
                </a:solidFill>
              </a:rPr>
              <a:t>IP</a:t>
            </a:r>
            <a:r>
              <a:rPr lang="es-ES" altLang="es-AR" sz="1800"/>
              <a:t>, utilizando la base de datos</a:t>
            </a:r>
            <a:r>
              <a:rPr lang="es-ES" altLang="es-AR" sz="1800" b="1"/>
              <a:t> </a:t>
            </a:r>
            <a:r>
              <a:rPr lang="es-ES" altLang="es-AR" sz="1800" b="1">
                <a:solidFill>
                  <a:schemeClr val="accent1"/>
                </a:solidFill>
              </a:rPr>
              <a:t>DNS</a:t>
            </a:r>
            <a:r>
              <a:rPr lang="es-ES" altLang="es-AR" sz="1800">
                <a:solidFill>
                  <a:schemeClr val="accent1"/>
                </a:solidFill>
              </a:rPr>
              <a:t>.</a:t>
            </a:r>
          </a:p>
          <a:p>
            <a:pPr marL="793750" lvl="1" indent="-342900" eaLnBrk="1" hangingPunct="1">
              <a:lnSpc>
                <a:spcPct val="80000"/>
              </a:lnSpc>
            </a:pPr>
            <a:r>
              <a:rPr lang="es-ES" altLang="es-AR" sz="1800"/>
              <a:t>Se envía una petición </a:t>
            </a:r>
            <a:r>
              <a:rPr lang="es-ES" altLang="es-AR" sz="1800" b="1">
                <a:solidFill>
                  <a:schemeClr val="accent1"/>
                </a:solidFill>
              </a:rPr>
              <a:t>HTTP</a:t>
            </a:r>
            <a:r>
              <a:rPr lang="es-ES" altLang="es-AR" sz="1800"/>
              <a:t> al servidor, para acceder al recurso:</a:t>
            </a:r>
          </a:p>
          <a:p>
            <a:pPr marL="1387475" lvl="2" indent="-304800"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AutoNum type="arabicPeriod"/>
            </a:pPr>
            <a:r>
              <a:rPr lang="es-ES" altLang="es-AR" sz="1600"/>
              <a:t>Se solicita el texto </a:t>
            </a:r>
            <a:r>
              <a:rPr lang="es-ES" altLang="es-AR" sz="1600" b="1">
                <a:solidFill>
                  <a:schemeClr val="accent1"/>
                </a:solidFill>
              </a:rPr>
              <a:t>HTML</a:t>
            </a:r>
            <a:r>
              <a:rPr lang="es-ES" altLang="es-AR" sz="1600">
                <a:solidFill>
                  <a:schemeClr val="accent1"/>
                </a:solidFill>
              </a:rPr>
              <a:t>.</a:t>
            </a:r>
          </a:p>
          <a:p>
            <a:pPr marL="1387475" lvl="2" indent="-304800"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AutoNum type="arabicPeriod"/>
            </a:pPr>
            <a:r>
              <a:rPr lang="es-ES" altLang="es-AR" sz="1600"/>
              <a:t>Lo analiza el navegador y realiza peticiones adicionales: gráficos , videos, etc.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Evolución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806700" y="1119188"/>
            <a:ext cx="5653088" cy="3895725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buClr>
                <a:schemeClr val="hlink"/>
              </a:buClr>
            </a:pPr>
            <a:r>
              <a:rPr lang="es-ES" altLang="es-AR" b="1">
                <a:solidFill>
                  <a:srgbClr val="FF3300"/>
                </a:solidFill>
              </a:rPr>
              <a:t>Web 1.0  - “Web Estática”</a:t>
            </a:r>
          </a:p>
          <a:p>
            <a:pPr eaLnBrk="1" hangingPunct="1">
              <a:spcBef>
                <a:spcPct val="70000"/>
              </a:spcBef>
              <a:buClr>
                <a:schemeClr val="hlink"/>
              </a:buClr>
            </a:pPr>
            <a:r>
              <a:rPr lang="es-ES" altLang="es-AR" b="1">
                <a:solidFill>
                  <a:srgbClr val="00CC00"/>
                </a:solidFill>
              </a:rPr>
              <a:t>Web 2.0  - “Web Dinámica”</a:t>
            </a:r>
          </a:p>
          <a:p>
            <a:pPr eaLnBrk="1" hangingPunct="1">
              <a:spcBef>
                <a:spcPct val="70000"/>
              </a:spcBef>
              <a:buClr>
                <a:schemeClr val="hlink"/>
              </a:buClr>
            </a:pPr>
            <a:r>
              <a:rPr lang="es-ES" altLang="es-AR" b="1">
                <a:solidFill>
                  <a:srgbClr val="CCCC00"/>
                </a:solidFill>
              </a:rPr>
              <a:t>Web 3.0  - “Web Semántica”</a:t>
            </a:r>
          </a:p>
          <a:p>
            <a:pPr eaLnBrk="1" hangingPunct="1">
              <a:spcBef>
                <a:spcPct val="70000"/>
              </a:spcBef>
              <a:buClr>
                <a:schemeClr val="hlink"/>
              </a:buClr>
            </a:pPr>
            <a:r>
              <a:rPr lang="es-ES" altLang="es-AR" b="1">
                <a:solidFill>
                  <a:srgbClr val="F4EE00"/>
                </a:solidFill>
              </a:rPr>
              <a:t>Web 4.0  - “Web Ubicua”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Evolución: </a:t>
            </a:r>
            <a:r>
              <a:rPr lang="es-ES" altLang="es-AR" b="1">
                <a:solidFill>
                  <a:srgbClr val="FF3300"/>
                </a:solidFill>
              </a:rPr>
              <a:t>Web 1.0</a:t>
            </a:r>
            <a:endParaRPr lang="es-AR" altLang="es-AR" b="1">
              <a:solidFill>
                <a:srgbClr val="FF33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765425" y="1123950"/>
            <a:ext cx="5905500" cy="4895850"/>
          </a:xfrm>
        </p:spPr>
        <p:txBody>
          <a:bodyPr rtlCol="0">
            <a:normAutofit fontScale="92500" lnSpcReduction="20000"/>
          </a:bodyPr>
          <a:lstStyle/>
          <a:p>
            <a:pPr marL="182880" indent="-182880" eaLnBrk="1" fontAlgn="auto" hangingPunct="1">
              <a:lnSpc>
                <a:spcPct val="75000"/>
              </a:lnSpc>
              <a:spcBef>
                <a:spcPct val="70000"/>
              </a:spcBef>
              <a:spcAft>
                <a:spcPts val="0"/>
              </a:spcAft>
              <a:defRPr/>
            </a:pPr>
            <a:r>
              <a:rPr lang="es-AR" altLang="es-A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sitios son estáticos: Contiene información que puede ser muy útil pero no cambia, por lo tanto el usuario no tiene motivos para volver.</a:t>
            </a:r>
          </a:p>
          <a:p>
            <a:pPr marL="182880" indent="-182880" eaLnBrk="1" fontAlgn="auto" hangingPunct="1">
              <a:lnSpc>
                <a:spcPct val="75000"/>
              </a:lnSpc>
              <a:spcBef>
                <a:spcPct val="70000"/>
              </a:spcBef>
              <a:spcAft>
                <a:spcPts val="0"/>
              </a:spcAft>
              <a:defRPr/>
            </a:pPr>
            <a:r>
              <a:rPr lang="es-AR" altLang="es-A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son interactivos: Los usuarios no pueden contribuir ni aportar al sitio.</a:t>
            </a:r>
          </a:p>
          <a:p>
            <a:pPr marL="182880" indent="-182880" eaLnBrk="1" fontAlgn="auto" hangingPunct="1">
              <a:lnSpc>
                <a:spcPct val="75000"/>
              </a:lnSpc>
              <a:spcBef>
                <a:spcPct val="70000"/>
              </a:spcBef>
              <a:spcAft>
                <a:spcPts val="0"/>
              </a:spcAft>
              <a:defRPr/>
            </a:pPr>
            <a:r>
              <a:rPr lang="es-AR" altLang="es-A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aplicaciones son propietarias: La filosofía de la web 1.0 es que las empresas desarrollan aplicaciones que los usuarios pueden descargar pero no pueden ver como trabajan.</a:t>
            </a: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s-AR" altLang="es-A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s-AR" altLang="es-A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s-AR" altLang="es-A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s-AR" altLang="es-A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s-AR" altLang="es-A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s-AR" altLang="es-A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s-AR" altLang="es-A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s-AR" altLang="es-A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s-AR" altLang="es-A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AR" altLang="es-AR" sz="12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http://es.wikipedia.org/wiki/Web_1.0</a:t>
            </a:r>
            <a:endParaRPr lang="es-AR" altLang="es-A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AR" altLang="es-AR" sz="1200" dirty="0">
                <a:solidFill>
                  <a:schemeClr val="hlink"/>
                </a:solidFill>
              </a:rPr>
              <a:t>http</a:t>
            </a:r>
            <a:r>
              <a:rPr lang="es-AR" altLang="es-A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AR" altLang="es-AR" sz="12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//computer.howstuffworks.com/web-101.htm</a:t>
            </a:r>
            <a:endParaRPr lang="es-AR" altLang="es-A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468313" y="6021388"/>
            <a:ext cx="828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Evolución: </a:t>
            </a:r>
            <a:r>
              <a:rPr lang="es-ES" altLang="es-AR" b="1">
                <a:solidFill>
                  <a:srgbClr val="00CC00"/>
                </a:solidFill>
              </a:rPr>
              <a:t>Web 2.0 </a:t>
            </a:r>
            <a:r>
              <a:rPr lang="es-ES" altLang="es-AR" sz="2000" b="1">
                <a:solidFill>
                  <a:srgbClr val="00CC00"/>
                </a:solidFill>
              </a:rPr>
              <a:t>(2004)</a:t>
            </a:r>
            <a:endParaRPr lang="es-AR" altLang="es-AR" b="1">
              <a:solidFill>
                <a:srgbClr val="00CC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814638" y="1190625"/>
            <a:ext cx="5789612" cy="4543425"/>
          </a:xfrm>
        </p:spPr>
        <p:txBody>
          <a:bodyPr rtlCol="0">
            <a:normAutofit fontScale="92500" lnSpcReduction="20000"/>
          </a:bodyPr>
          <a:lstStyle/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s-AR" altLang="es-AR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 que una tecnología, es la actitud para enfrentar el desarrollo de las aplicaciones.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s-AR" altLang="es-AR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aplicaciones están enfocadas en el usuario final con tecnologías como:</a:t>
            </a:r>
          </a:p>
          <a:p>
            <a:pPr lvl="2" indent="-182880" eaLnBrk="1" fontAlgn="auto" hangingPunct="1">
              <a:defRPr/>
            </a:pP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Redes sociales</a:t>
            </a:r>
          </a:p>
          <a:p>
            <a:pPr lvl="2" indent="-182880" eaLnBrk="1" fontAlgn="auto" hangingPunct="1">
              <a:defRPr/>
            </a:pP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e-learning</a:t>
            </a:r>
          </a:p>
          <a:p>
            <a:pPr lvl="2" indent="-182880" eaLnBrk="1" fontAlgn="auto" hangingPunct="1">
              <a:defRPr/>
            </a:pP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Wikis: la creación de contenido de forma colaborativa. sistema de creación, intercambio y revisión de información en la web, de forma fácil y automática</a:t>
            </a:r>
          </a:p>
          <a:p>
            <a:pPr lvl="2" indent="-182880" eaLnBrk="1" fontAlgn="auto" hangingPunct="1">
              <a:defRPr/>
            </a:pP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Blogs: se enfocan en una temática en particular y permite la entrada de comentarios</a:t>
            </a:r>
          </a:p>
          <a:p>
            <a:pPr lvl="2" indent="-182880" eaLnBrk="1" fontAlgn="auto" hangingPunct="1">
              <a:defRPr/>
            </a:pP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Mashup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Aplicación que usa y combina datos, presentaciones y funcionalidad procedentes de otras fuentes para crear nuevos servicios.</a:t>
            </a:r>
          </a:p>
          <a:p>
            <a:pPr lvl="2" indent="-182880" eaLnBrk="1" fontAlgn="auto" hangingPunct="1">
              <a:defRPr/>
            </a:pPr>
            <a:endParaRPr lang="es-AR" altLang="es-AR" sz="1200" dirty="0">
              <a:solidFill>
                <a:schemeClr val="tx1">
                  <a:lumMod val="65000"/>
                  <a:lumOff val="35000"/>
                </a:schemeClr>
              </a:solidFill>
              <a:hlinkClick r:id="rId2"/>
            </a:endParaRPr>
          </a:p>
          <a:p>
            <a:pPr marL="182880" indent="-18288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AR" altLang="es-AR" sz="12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http://oreilly.com/web2/archive/what-is-web-20.html</a:t>
            </a:r>
            <a:endParaRPr lang="es-AR" altLang="es-A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AR" altLang="es-AR" sz="12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http://www.maestrosdelweb.com/editorial/web2/</a:t>
            </a:r>
            <a:endParaRPr lang="es-AR" altLang="es-A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755650" y="5734050"/>
            <a:ext cx="7993063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468313" y="6165850"/>
            <a:ext cx="8135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/>
              <a:t>Contenidos</a:t>
            </a:r>
          </a:p>
        </p:txBody>
      </p:sp>
      <p:sp>
        <p:nvSpPr>
          <p:cNvPr id="6147" name="2 Marcador de contenido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s-AR" altLang="es-AR" dirty="0">
                <a:solidFill>
                  <a:srgbClr val="0070C0"/>
                </a:solidFill>
              </a:rPr>
              <a:t>HTML – H</a:t>
            </a:r>
            <a:r>
              <a:rPr lang="es-AR" alt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ojas de estilos, Lenguajes script.</a:t>
            </a:r>
          </a:p>
          <a:p>
            <a:pPr marL="182880" indent="-182880" eaLnBrk="1" fontAlgn="auto" hangingPunct="1">
              <a:spcAft>
                <a:spcPts val="0"/>
              </a:spcAft>
              <a:defRPr/>
            </a:pPr>
            <a:r>
              <a:rPr lang="es-AR" altLang="es-AR" dirty="0" err="1">
                <a:solidFill>
                  <a:srgbClr val="0070C0"/>
                </a:solidFill>
              </a:rPr>
              <a:t>JavaEE</a:t>
            </a:r>
            <a:r>
              <a:rPr lang="es-AR" altLang="es-AR" dirty="0">
                <a:solidFill>
                  <a:srgbClr val="0070C0"/>
                </a:solidFill>
              </a:rPr>
              <a:t> –</a:t>
            </a:r>
            <a:r>
              <a:rPr lang="es-AR" alt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Servlet, Java Server Page, </a:t>
            </a:r>
          </a:p>
          <a:p>
            <a:pPr marL="0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AR" alt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</a:t>
            </a:r>
            <a:r>
              <a:rPr lang="es-AR" altLang="es-A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Beans</a:t>
            </a:r>
            <a:r>
              <a:rPr lang="es-AR" alt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MVC,</a:t>
            </a:r>
          </a:p>
          <a:p>
            <a:pPr marL="0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s-AR" alt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Persistencia, JPQL.</a:t>
            </a:r>
            <a:endParaRPr lang="es-AR" altLang="es-AR" dirty="0">
              <a:solidFill>
                <a:srgbClr val="0070C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s-AR" altLang="es-A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25538"/>
            <a:ext cx="2016125" cy="45354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 dirty="0"/>
              <a:t>Evolución: </a:t>
            </a:r>
            <a:r>
              <a:rPr lang="es-ES" altLang="es-AR" b="1" dirty="0">
                <a:solidFill>
                  <a:srgbClr val="CCCC00"/>
                </a:solidFill>
              </a:rPr>
              <a:t>Web 3.0 </a:t>
            </a:r>
            <a:endParaRPr lang="es-AR" altLang="es-AR" sz="2000" b="1" dirty="0">
              <a:solidFill>
                <a:srgbClr val="CCCC00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771775" y="803275"/>
            <a:ext cx="5976938" cy="50847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AR" altLang="es-AR"/>
              <a:t>Pretende:</a:t>
            </a:r>
          </a:p>
          <a:p>
            <a:pPr eaLnBrk="1" hangingPunct="1"/>
            <a:r>
              <a:rPr lang="es-AR" altLang="es-AR"/>
              <a:t> Añadir significado a la web. </a:t>
            </a:r>
          </a:p>
          <a:p>
            <a:pPr eaLnBrk="1" hangingPunct="1"/>
            <a:r>
              <a:rPr lang="es-AR" altLang="es-AR"/>
              <a:t>Ser capaz de interpretar e interconectar un gran número de datos, permitiendo un avance en el campo del conocimiento.</a:t>
            </a:r>
          </a:p>
          <a:p>
            <a:pPr eaLnBrk="1" hangingPunct="1"/>
            <a:r>
              <a:rPr lang="es-AR" altLang="es-AR"/>
              <a:t>Asistir a la evolución del conocimiento humano en su totalidad.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AR" altLang="es-AR"/>
          </a:p>
          <a:p>
            <a:pPr eaLnBrk="1" hangingPunct="1">
              <a:buFont typeface="Wingdings" panose="05000000000000000000" pitchFamily="2" charset="2"/>
              <a:buNone/>
            </a:pPr>
            <a:endParaRPr lang="es-AR" altLang="es-AR" sz="1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AR" altLang="es-AR" sz="1400">
                <a:hlinkClick r:id="rId2"/>
              </a:rPr>
              <a:t>http://www.maestrosdelweb.com/editorial/la-web-30-anade-significado/</a:t>
            </a:r>
            <a:endParaRPr lang="es-AR" altLang="es-AR" sz="1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AR" altLang="es-AR" sz="1400">
                <a:hlinkClick r:id="rId3"/>
              </a:rPr>
              <a:t>https://rodryfuyol.wordpress.com/que-es-web-3-0/</a:t>
            </a:r>
            <a:endParaRPr lang="es-AR" altLang="es-AR" sz="1400"/>
          </a:p>
          <a:p>
            <a:pPr eaLnBrk="1" hangingPunct="1">
              <a:buFont typeface="Wingdings" panose="05000000000000000000" pitchFamily="2" charset="2"/>
              <a:buNone/>
            </a:pPr>
            <a:endParaRPr lang="es-AR" altLang="es-AR" sz="1400"/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>
            <a:off x="323850" y="6308725"/>
            <a:ext cx="8135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Título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 dirty="0"/>
              <a:t>Evolución</a:t>
            </a:r>
          </a:p>
        </p:txBody>
      </p:sp>
      <p:sp>
        <p:nvSpPr>
          <p:cNvPr id="41987" name="2 Marcador de contenido"/>
          <p:cNvSpPr>
            <a:spLocks noGrp="1" noChangeArrowheads="1"/>
          </p:cNvSpPr>
          <p:nvPr>
            <p:ph idx="1"/>
          </p:nvPr>
        </p:nvSpPr>
        <p:spPr>
          <a:xfrm>
            <a:off x="2725738" y="1371600"/>
            <a:ext cx="5591175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AR" altLang="es-AR">
                <a:hlinkClick r:id="rId2"/>
              </a:rPr>
              <a:t>Andrés Richero</a:t>
            </a:r>
            <a:r>
              <a:rPr lang="es-AR" altLang="es-AR"/>
              <a:t>, presenta lo siguiente: </a:t>
            </a:r>
          </a:p>
          <a:p>
            <a:pPr eaLnBrk="1" hangingPunct="1"/>
            <a:r>
              <a:rPr lang="es-AR" altLang="es-AR"/>
              <a:t>Web 1.0 – Personas conectándose a la Web</a:t>
            </a:r>
          </a:p>
          <a:p>
            <a:pPr eaLnBrk="1" hangingPunct="1"/>
            <a:r>
              <a:rPr lang="es-AR" altLang="es-AR"/>
              <a:t>Web 2.0 – Personas conectándose a personas.</a:t>
            </a:r>
          </a:p>
          <a:p>
            <a:pPr eaLnBrk="1" hangingPunct="1"/>
            <a:r>
              <a:rPr lang="es-AR" altLang="es-AR"/>
              <a:t>Web 3.0 – Aplicaciones web conectándose a aplicaciones web, a fin de enriquecer la experiencia de las personas.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 dirty="0"/>
              <a:t>Evolución: </a:t>
            </a:r>
            <a:r>
              <a:rPr lang="es-ES" altLang="es-AR" b="1" dirty="0">
                <a:solidFill>
                  <a:srgbClr val="F4EE00"/>
                </a:solidFill>
              </a:rPr>
              <a:t>Web 4.0</a:t>
            </a:r>
            <a:br>
              <a:rPr lang="es-ES" altLang="es-AR" b="1" dirty="0">
                <a:solidFill>
                  <a:srgbClr val="F4EE00"/>
                </a:solidFill>
              </a:rPr>
            </a:br>
            <a:endParaRPr lang="es-AR" altLang="es-AR" b="1" dirty="0">
              <a:solidFill>
                <a:srgbClr val="F4EE00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700338" y="1123950"/>
            <a:ext cx="5694362" cy="4968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AR" altLang="es-AR"/>
              <a:t>Objetivo primordial: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AR" altLang="es-AR"/>
              <a:t>		Comunicar </a:t>
            </a:r>
            <a:r>
              <a:rPr lang="es-AR" altLang="es-AR">
                <a:solidFill>
                  <a:srgbClr val="CCCC00"/>
                </a:solidFill>
              </a:rPr>
              <a:t>“las inteligencias”</a:t>
            </a:r>
            <a:r>
              <a:rPr lang="es-AR" altLang="es-AR"/>
              <a:t> de las 	personas y las cosas para generar la toma de decisiones.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AR" altLang="es-AR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AR" altLang="es-AR" sz="3000">
                <a:solidFill>
                  <a:srgbClr val="0070C0"/>
                </a:solidFill>
              </a:rPr>
              <a:t>Existen agentes en la Web que conocen, aprenden y razonan como lo hacemos las personas.</a:t>
            </a:r>
            <a:endParaRPr lang="es-AR" altLang="es-AR"/>
          </a:p>
          <a:p>
            <a:pPr eaLnBrk="1" hangingPunct="1">
              <a:buFont typeface="Wingdings" panose="05000000000000000000" pitchFamily="2" charset="2"/>
              <a:buNone/>
            </a:pPr>
            <a:endParaRPr lang="es-AR" altLang="es-AR" sz="1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AR" altLang="es-AR" sz="1400">
                <a:hlinkClick r:id="rId2"/>
              </a:rPr>
              <a:t>http://www.deltaasesores.com/articulos/tecnologia/545-hacia-la-web-40-</a:t>
            </a:r>
            <a:endParaRPr lang="es-AR" altLang="es-AR" sz="1400"/>
          </a:p>
          <a:p>
            <a:pPr eaLnBrk="1" hangingPunct="1">
              <a:buFont typeface="Wingdings" panose="05000000000000000000" pitchFamily="2" charset="2"/>
              <a:buNone/>
            </a:pPr>
            <a:endParaRPr lang="es-AR" altLang="es-AR" sz="1400"/>
          </a:p>
        </p:txBody>
      </p:sp>
      <p:sp>
        <p:nvSpPr>
          <p:cNvPr id="43012" name="Line 5"/>
          <p:cNvSpPr>
            <a:spLocks noChangeShapeType="1"/>
          </p:cNvSpPr>
          <p:nvPr/>
        </p:nvSpPr>
        <p:spPr bwMode="auto">
          <a:xfrm>
            <a:off x="395288" y="6308725"/>
            <a:ext cx="8135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Recursos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Sitio principal JEE:</a:t>
            </a:r>
          </a:p>
          <a:p>
            <a:pPr lvl="1" eaLnBrk="1" hangingPunct="1"/>
            <a:r>
              <a:rPr lang="es-ES" altLang="es-AR">
                <a:hlinkClick r:id="rId2"/>
              </a:rPr>
              <a:t>Plataforma Java EE</a:t>
            </a:r>
            <a:endParaRPr lang="es-ES" altLang="es-AR"/>
          </a:p>
          <a:p>
            <a:pPr eaLnBrk="1" hangingPunct="1"/>
            <a:r>
              <a:rPr lang="es-ES" altLang="es-AR"/>
              <a:t>Java SDK</a:t>
            </a:r>
          </a:p>
          <a:p>
            <a:pPr lvl="1" eaLnBrk="1" hangingPunct="1"/>
            <a:r>
              <a:rPr lang="es-ES" altLang="es-AR">
                <a:hlinkClick r:id="rId3"/>
              </a:rPr>
              <a:t>Descargar</a:t>
            </a:r>
            <a:endParaRPr lang="es-ES" altLang="es-AR"/>
          </a:p>
          <a:p>
            <a:pPr eaLnBrk="1" hangingPunct="1"/>
            <a:r>
              <a:rPr lang="es-ES" altLang="es-AR"/>
              <a:t>JEE Blueprints</a:t>
            </a:r>
          </a:p>
          <a:p>
            <a:pPr lvl="1" eaLnBrk="1" hangingPunct="1"/>
            <a:r>
              <a:rPr lang="es-ES" altLang="es-AR">
                <a:hlinkClick r:id="rId4"/>
              </a:rPr>
              <a:t>Guías generales</a:t>
            </a:r>
            <a:endParaRPr lang="es-ES" altLang="es-A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/>
              <a:t>Diccionario</a:t>
            </a:r>
            <a:endParaRPr lang="en-US" altLang="es-AR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646363" y="1144588"/>
            <a:ext cx="6173787" cy="4824412"/>
          </a:xfrm>
        </p:spPr>
        <p:txBody>
          <a:bodyPr rtlCol="0">
            <a:normAutofit fontScale="85000" lnSpcReduction="10000"/>
          </a:bodyPr>
          <a:lstStyle/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		-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</a:t>
            </a:r>
            <a:r>
              <a:rPr lang="es-AR" altLang="es-AR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Programming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Interface.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AWT	- Abstract Windows Toolkit.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CDI		-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Context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Dependency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Injection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(Nueva tecnología).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CGI	-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Common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Gateway Interface.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DNS	-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Domain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(Sistema de nombres de dominio)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EIS		- 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Enterprise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System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EJB	- Enterprise Java Beans.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	- Graphical User Interface.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	-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HiperText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Transfer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Protocol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		- Internet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Protocol</a:t>
            </a:r>
            <a:endParaRPr lang="es-AR" alt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JASPIC	- 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Java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Authentication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Provider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Interface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Container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 (Nueva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Tec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.).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JCP	- Java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Community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Process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Responsables de todas las </a:t>
            </a:r>
            <a:r>
              <a:rPr lang="es-AR" altLang="es-A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tec</a:t>
            </a:r>
            <a:r>
              <a:rPr lang="es-AR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JNDI	- Java Naming and Directory Interface.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JSF	- Java Server Face.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/>
              <a:t>Diccionario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663825" y="901700"/>
            <a:ext cx="6084888" cy="5119688"/>
          </a:xfrm>
        </p:spPr>
        <p:txBody>
          <a:bodyPr rtlCol="0">
            <a:normAutofit fontScale="92500" lnSpcReduction="10000"/>
          </a:bodyPr>
          <a:lstStyle/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JSP	- Java Server Page.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A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JSR	- Java </a:t>
            </a:r>
            <a:r>
              <a:rPr lang="es-AR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Specification</a:t>
            </a:r>
            <a:r>
              <a:rPr lang="es-A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Requests</a:t>
            </a:r>
            <a:r>
              <a:rPr lang="es-A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Define varias de las tecnologías JEE.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s-A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MASHUP	- Es una pagina web o una aplicación que integra elementos complementarios de una o mas fuentes. Frecuentemente son creados usando </a:t>
            </a:r>
            <a:r>
              <a:rPr lang="es-AR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Ajax</a:t>
            </a:r>
            <a:r>
              <a:rPr lang="es-A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Ej.:  </a:t>
            </a:r>
          </a:p>
          <a:p>
            <a:pPr marL="852488" lvl="2" indent="-447675" defTabSz="282575" eaLnBrk="1" fontAlgn="auto" hangingPunct="1">
              <a:lnSpc>
                <a:spcPct val="80000"/>
              </a:lnSpc>
              <a:defRPr/>
            </a:pPr>
            <a:r>
              <a:rPr lang="es-A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Panoramio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: un </a:t>
            </a:r>
            <a:r>
              <a:rPr lang="es-A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mashup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Google </a:t>
            </a:r>
            <a:r>
              <a:rPr lang="es-A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Maps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fotos </a:t>
            </a:r>
            <a:r>
              <a:rPr lang="es-A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geoposicionadas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ubicación</a:t>
            </a:r>
          </a:p>
          <a:p>
            <a:pPr marL="852488" lvl="2" indent="-447675" defTabSz="282575" eaLnBrk="1" fontAlgn="auto" hangingPunct="1">
              <a:lnSpc>
                <a:spcPct val="80000"/>
              </a:lnSpc>
              <a:defRPr/>
            </a:pPr>
            <a:r>
              <a:rPr lang="es-A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Hiking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 </a:t>
            </a:r>
            <a:r>
              <a:rPr lang="es-A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Outpost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: un </a:t>
            </a:r>
            <a:r>
              <a:rPr lang="es-A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mashup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Amazon y recursos de información online para excursiones.</a:t>
            </a:r>
          </a:p>
          <a:p>
            <a:pPr marL="852488" lvl="2" indent="-447675" defTabSz="282575" eaLnBrk="1" fontAlgn="auto" hangingPunct="1">
              <a:lnSpc>
                <a:spcPct val="80000"/>
              </a:lnSpc>
              <a:defRPr/>
            </a:pP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Flash </a:t>
            </a:r>
            <a:r>
              <a:rPr lang="es-A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Earth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: un </a:t>
            </a:r>
            <a:r>
              <a:rPr lang="es-A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mashup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Google </a:t>
            </a:r>
            <a:r>
              <a:rPr lang="es-A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Maps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Virtual </a:t>
            </a:r>
            <a:r>
              <a:rPr lang="es-A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Earth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Microsoft.</a:t>
            </a:r>
          </a:p>
          <a:p>
            <a:pPr marL="852488" lvl="2" indent="-447675" defTabSz="282575" eaLnBrk="1" fontAlgn="auto" hangingPunct="1">
              <a:lnSpc>
                <a:spcPct val="80000"/>
              </a:lnSpc>
              <a:defRPr/>
            </a:pPr>
            <a:r>
              <a:rPr lang="es-AR" sz="1400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5"/>
              </a:rPr>
              <a:t>HousingMaps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: un </a:t>
            </a:r>
            <a:r>
              <a:rPr lang="es-A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mashup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Google </a:t>
            </a:r>
            <a:r>
              <a:rPr lang="es-A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Maps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anuncios de alquiler </a:t>
            </a:r>
            <a:r>
              <a:rPr lang="es-A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Craigslist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muestra la información geográfica de las propiedades de alquiler.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POJO		- </a:t>
            </a:r>
            <a:r>
              <a:rPr lang="es-AR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Plain</a:t>
            </a:r>
            <a:r>
              <a:rPr lang="es-A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Old</a:t>
            </a:r>
            <a:r>
              <a:rPr lang="es-A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Java </a:t>
            </a:r>
            <a:r>
              <a:rPr lang="es-AR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  <a:endParaRPr lang="es-AR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RPC		- </a:t>
            </a:r>
            <a:r>
              <a:rPr lang="es-AR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Remote</a:t>
            </a:r>
            <a:r>
              <a:rPr lang="es-A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</a:t>
            </a:r>
            <a:r>
              <a:rPr lang="es-AR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AR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Call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URL		- Uniform Resource Locator –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Localizador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Uniforme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Recursos</a:t>
            </a: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defTabSz="282575" eaLnBrk="1" fontAlgn="auto" hangingPunct="1">
              <a:lnSpc>
                <a:spcPct val="8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http://whatis.techtarget.com/definition/0,,sid9_gci1167147,00.html</a:t>
            </a:r>
            <a:r>
              <a:rPr lang="es-A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http://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7"/>
              </a:rPr>
              <a:t>definicion.de/url</a:t>
            </a:r>
            <a:r>
              <a:rPr lang="es-AR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6"/>
              </a:rPr>
              <a:t>/</a:t>
            </a:r>
          </a:p>
          <a:p>
            <a:pPr marL="182880" indent="-182880" defTabSz="282575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s-A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084" name="Line 5"/>
          <p:cNvSpPr>
            <a:spLocks noChangeShapeType="1"/>
          </p:cNvSpPr>
          <p:nvPr/>
        </p:nvSpPr>
        <p:spPr bwMode="auto">
          <a:xfrm>
            <a:off x="107950" y="6165850"/>
            <a:ext cx="8640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/>
              <a:t>Condiciones para cursar</a:t>
            </a:r>
          </a:p>
        </p:txBody>
      </p:sp>
      <p:sp>
        <p:nvSpPr>
          <p:cNvPr id="9219" name="2 Marcador de contenido"/>
          <p:cNvSpPr>
            <a:spLocks noGrp="1" noChangeArrowheads="1"/>
          </p:cNvSpPr>
          <p:nvPr>
            <p:ph idx="1"/>
          </p:nvPr>
        </p:nvSpPr>
        <p:spPr>
          <a:xfrm>
            <a:off x="2843213" y="1870075"/>
            <a:ext cx="5833243" cy="3214688"/>
          </a:xfrm>
        </p:spPr>
        <p:txBody>
          <a:bodyPr/>
          <a:lstStyle/>
          <a:p>
            <a:pPr eaLnBrk="1" hangingPunct="1">
              <a:defRPr/>
            </a:pPr>
            <a:r>
              <a:rPr lang="es-AR" altLang="es-AR" dirty="0">
                <a:solidFill>
                  <a:srgbClr val="0070C0"/>
                </a:solidFill>
              </a:rPr>
              <a:t>Alumno Regular</a:t>
            </a:r>
            <a:r>
              <a:rPr lang="es-AR" altLang="es-AR" dirty="0"/>
              <a:t>: Rendida BD y POO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r>
              <a:rPr lang="es-AR" altLang="es-AR" dirty="0"/>
              <a:t>		 Boleta de “Desarrollo </a:t>
            </a:r>
            <a:r>
              <a:rPr lang="es-AR" altLang="es-AR" dirty="0" err="1"/>
              <a:t>Backend</a:t>
            </a:r>
            <a:r>
              <a:rPr lang="es-AR" altLang="es-AR" dirty="0"/>
              <a:t> II”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s-AR" altLang="es-AR" dirty="0"/>
          </a:p>
          <a:p>
            <a:pPr eaLnBrk="1" hangingPunct="1">
              <a:defRPr/>
            </a:pPr>
            <a:r>
              <a:rPr lang="es-AR" altLang="es-AR" dirty="0">
                <a:solidFill>
                  <a:srgbClr val="0070C0"/>
                </a:solidFill>
              </a:rPr>
              <a:t>Alumno Promocional</a:t>
            </a:r>
            <a:r>
              <a:rPr lang="es-AR" altLang="es-AR" dirty="0"/>
              <a:t>: Rendida “Desarrollo </a:t>
            </a:r>
            <a:r>
              <a:rPr lang="es-AR" altLang="es-AR" dirty="0" err="1"/>
              <a:t>Backend</a:t>
            </a:r>
            <a:r>
              <a:rPr lang="es-AR" altLang="es-AR" dirty="0"/>
              <a:t> II”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/>
              <a:t>Condiciones para aprobar:</a:t>
            </a:r>
          </a:p>
        </p:txBody>
      </p:sp>
      <p:sp>
        <p:nvSpPr>
          <p:cNvPr id="11267" name="2 Marcador de contenido"/>
          <p:cNvSpPr>
            <a:spLocks noGrp="1" noChangeArrowheads="1"/>
          </p:cNvSpPr>
          <p:nvPr>
            <p:ph idx="1"/>
          </p:nvPr>
        </p:nvSpPr>
        <p:spPr>
          <a:xfrm>
            <a:off x="2771775" y="765175"/>
            <a:ext cx="5838825" cy="5256213"/>
          </a:xfrm>
        </p:spPr>
        <p:txBody>
          <a:bodyPr/>
          <a:lstStyle/>
          <a:p>
            <a:pPr eaLnBrk="1" hangingPunct="1"/>
            <a:r>
              <a:rPr lang="es-AR" altLang="es-ES" dirty="0"/>
              <a:t>Cumplir </a:t>
            </a:r>
            <a:r>
              <a:rPr lang="es-AR" altLang="es-ES" dirty="0">
                <a:solidFill>
                  <a:srgbClr val="FF6600"/>
                </a:solidFill>
              </a:rPr>
              <a:t>75% de asistencia </a:t>
            </a:r>
            <a:r>
              <a:rPr lang="es-AR" altLang="es-ES" dirty="0"/>
              <a:t>a las clases.</a:t>
            </a:r>
          </a:p>
          <a:p>
            <a:pPr eaLnBrk="1" hangingPunct="1"/>
            <a:r>
              <a:rPr lang="es-AR" altLang="es-ES" dirty="0"/>
              <a:t>Aprobar los </a:t>
            </a:r>
            <a:r>
              <a:rPr lang="es-AR" altLang="es-ES" dirty="0">
                <a:solidFill>
                  <a:srgbClr val="FF6600"/>
                </a:solidFill>
              </a:rPr>
              <a:t>dos controles con 7.</a:t>
            </a:r>
          </a:p>
          <a:p>
            <a:pPr lvl="1" eaLnBrk="1" hangingPunct="1"/>
            <a:r>
              <a:rPr lang="es-AR" altLang="es-ES" u="sng" dirty="0"/>
              <a:t>Control 1</a:t>
            </a:r>
            <a:r>
              <a:rPr lang="es-AR" altLang="es-ES" dirty="0"/>
              <a:t>: 1 - Octubre</a:t>
            </a:r>
          </a:p>
          <a:p>
            <a:pPr lvl="1" eaLnBrk="1" hangingPunct="1"/>
            <a:r>
              <a:rPr lang="es-AR" altLang="es-ES" u="sng" dirty="0"/>
              <a:t>Control 2</a:t>
            </a:r>
            <a:r>
              <a:rPr lang="es-AR" altLang="es-ES"/>
              <a:t>: 12 </a:t>
            </a:r>
            <a:r>
              <a:rPr lang="es-AR" altLang="es-ES" dirty="0"/>
              <a:t>- Noviembre</a:t>
            </a:r>
          </a:p>
          <a:p>
            <a:pPr eaLnBrk="1" hangingPunct="1"/>
            <a:r>
              <a:rPr lang="es-AR" altLang="es-ES" dirty="0"/>
              <a:t>Aprobar las </a:t>
            </a:r>
            <a:r>
              <a:rPr lang="es-AR" altLang="es-ES" dirty="0">
                <a:solidFill>
                  <a:srgbClr val="FF6600"/>
                </a:solidFill>
              </a:rPr>
              <a:t>actividades propuestas</a:t>
            </a:r>
            <a:r>
              <a:rPr lang="es-AR" altLang="es-ES" dirty="0"/>
              <a:t>.</a:t>
            </a:r>
          </a:p>
          <a:p>
            <a:pPr eaLnBrk="1" hangingPunct="1"/>
            <a:r>
              <a:rPr lang="es-AR" altLang="es-ES" dirty="0"/>
              <a:t>Desarrollar y presentar el trabajo </a:t>
            </a:r>
            <a:r>
              <a:rPr lang="es-AR" altLang="es-ES" dirty="0">
                <a:solidFill>
                  <a:srgbClr val="FF6600"/>
                </a:solidFill>
              </a:rPr>
              <a:t>práctico final</a:t>
            </a:r>
            <a:r>
              <a:rPr lang="es-AR" altLang="es-E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altLang="es-AR" dirty="0" err="1"/>
              <a:t>Prog</a:t>
            </a:r>
            <a:r>
              <a:rPr lang="es-AR" altLang="es-AR" dirty="0"/>
              <a:t> Web III</a:t>
            </a:r>
          </a:p>
        </p:txBody>
      </p:sp>
      <p:sp>
        <p:nvSpPr>
          <p:cNvPr id="12291" name="2 Marcador de contenido"/>
          <p:cNvSpPr>
            <a:spLocks noGrp="1" noChangeArrowheads="1"/>
          </p:cNvSpPr>
          <p:nvPr>
            <p:ph idx="1"/>
          </p:nvPr>
        </p:nvSpPr>
        <p:spPr>
          <a:xfrm>
            <a:off x="2627313" y="3365500"/>
            <a:ext cx="6072187" cy="15954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AR" altLang="es-AR"/>
              <a:t>Programar </a:t>
            </a:r>
            <a:r>
              <a:rPr lang="es-AR" altLang="es-AR">
                <a:solidFill>
                  <a:srgbClr val="0070C0"/>
                </a:solidFill>
              </a:rPr>
              <a:t>app</a:t>
            </a:r>
            <a:r>
              <a:rPr lang="es-AR" altLang="es-AR"/>
              <a:t> para la </a:t>
            </a:r>
            <a:r>
              <a:rPr lang="es-AR" altLang="es-AR">
                <a:solidFill>
                  <a:srgbClr val="0070C0"/>
                </a:solidFill>
              </a:rPr>
              <a:t>web</a:t>
            </a:r>
            <a:r>
              <a:rPr lang="es-AR" altLang="es-AR"/>
              <a:t> conlleva mucha paciencia y muchas hs máquina.</a:t>
            </a:r>
          </a:p>
        </p:txBody>
      </p:sp>
      <p:pic>
        <p:nvPicPr>
          <p:cNvPr id="12292" name="4 Imagen" descr="programador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4438650"/>
            <a:ext cx="18859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Nube"/>
          <p:cNvSpPr/>
          <p:nvPr/>
        </p:nvSpPr>
        <p:spPr bwMode="auto">
          <a:xfrm>
            <a:off x="2214563" y="2643188"/>
            <a:ext cx="3143250" cy="1000125"/>
          </a:xfrm>
          <a:prstGeom prst="clou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65113" indent="-265113" algn="ctr" eaLnBrk="1" fontAlgn="auto" hangingPunct="1">
              <a:lnSpc>
                <a:spcPct val="80000"/>
              </a:lnSpc>
              <a:spcBef>
                <a:spcPct val="70000"/>
              </a:spcBef>
              <a:spcAft>
                <a:spcPct val="700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s-AR">
              <a:latin typeface="Arial" charset="0"/>
              <a:cs typeface="Arial" charset="0"/>
            </a:endParaRPr>
          </a:p>
        </p:txBody>
      </p:sp>
      <p:sp>
        <p:nvSpPr>
          <p:cNvPr id="6" name="5 Nube"/>
          <p:cNvSpPr/>
          <p:nvPr/>
        </p:nvSpPr>
        <p:spPr bwMode="auto">
          <a:xfrm>
            <a:off x="3429000" y="2500313"/>
            <a:ext cx="914400" cy="914400"/>
          </a:xfrm>
          <a:prstGeom prst="clou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265113" indent="-265113" algn="ctr" eaLnBrk="1" fontAlgn="auto" hangingPunct="1">
              <a:lnSpc>
                <a:spcPct val="80000"/>
              </a:lnSpc>
              <a:spcBef>
                <a:spcPct val="70000"/>
              </a:spcBef>
              <a:spcAft>
                <a:spcPct val="7000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endParaRPr lang="es-AR">
              <a:latin typeface="Arial" charset="0"/>
              <a:cs typeface="Arial" charset="0"/>
            </a:endParaRPr>
          </a:p>
        </p:txBody>
      </p:sp>
      <p:pic>
        <p:nvPicPr>
          <p:cNvPr id="1229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008063"/>
            <a:ext cx="5300662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 descr="Resultado de imagen para frases pasion programacion"/>
          <p:cNvSpPr>
            <a:spLocks noChangeAspect="1" noChangeArrowheads="1"/>
          </p:cNvSpPr>
          <p:nvPr/>
        </p:nvSpPr>
        <p:spPr bwMode="auto">
          <a:xfrm>
            <a:off x="4538663" y="-1952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70000"/>
              </a:spcBef>
              <a:spcAft>
                <a:spcPct val="70000"/>
              </a:spcAft>
              <a:buSzPct val="70000"/>
              <a:buFont typeface="Wingdings" panose="05000000000000000000" pitchFamily="2" charset="2"/>
              <a:buNone/>
            </a:pPr>
            <a:endParaRPr lang="es-AR" altLang="es-AR" sz="320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9" name="AutoShape 4" descr="Resultado de imagen para frases pasion programacion"/>
          <p:cNvSpPr>
            <a:spLocks noChangeAspect="1" noChangeArrowheads="1"/>
          </p:cNvSpPr>
          <p:nvPr/>
        </p:nvSpPr>
        <p:spPr bwMode="auto">
          <a:xfrm>
            <a:off x="4538663" y="-1952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70000"/>
              </a:spcBef>
              <a:spcAft>
                <a:spcPct val="70000"/>
              </a:spcAft>
              <a:buSzPct val="70000"/>
              <a:buFont typeface="Wingdings" panose="05000000000000000000" pitchFamily="2" charset="2"/>
              <a:buNone/>
            </a:pPr>
            <a:endParaRPr lang="es-AR" altLang="es-AR" sz="320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AutoShape 6" descr="Resultado de imagen para frases pasion programacion"/>
          <p:cNvSpPr>
            <a:spLocks noChangeAspect="1" noChangeArrowheads="1"/>
          </p:cNvSpPr>
          <p:nvPr/>
        </p:nvSpPr>
        <p:spPr bwMode="auto">
          <a:xfrm>
            <a:off x="4538663" y="-1952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1900">
                <a:solidFill>
                  <a:srgbClr val="595959"/>
                </a:solidFill>
                <a:latin typeface="Corbel" panose="020B0503020204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700">
                <a:solidFill>
                  <a:srgbClr val="595959"/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500">
                <a:solidFill>
                  <a:srgbClr val="595959"/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anose="05020102010507070707" pitchFamily="18" charset="2"/>
              <a:buChar char=""/>
              <a:defRPr sz="1300">
                <a:solidFill>
                  <a:srgbClr val="595959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70000"/>
              </a:spcBef>
              <a:spcAft>
                <a:spcPct val="70000"/>
              </a:spcAft>
              <a:buSzPct val="70000"/>
              <a:buFont typeface="Wingdings" panose="05000000000000000000" pitchFamily="2" charset="2"/>
              <a:buNone/>
            </a:pPr>
            <a:endParaRPr lang="es-AR" altLang="es-AR" sz="320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1" name="Picture 8" descr="frases de steve jobs - Buscar con Goo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" r="1250" b="7500"/>
          <a:stretch>
            <a:fillRect/>
          </a:stretch>
        </p:blipFill>
        <p:spPr bwMode="auto">
          <a:xfrm>
            <a:off x="2987675" y="908050"/>
            <a:ext cx="51435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/>
              <a:t>Guia: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700338" y="1989138"/>
            <a:ext cx="6013450" cy="1928812"/>
          </a:xfrm>
        </p:spPr>
        <p:txBody>
          <a:bodyPr/>
          <a:lstStyle/>
          <a:p>
            <a:pPr marL="812800" indent="-81280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es-ES" altLang="es-AR" sz="3600"/>
              <a:t>Introducción</a:t>
            </a:r>
          </a:p>
          <a:p>
            <a:pPr marL="812800" indent="-81280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es-ES" altLang="es-AR" sz="3600"/>
              <a:t>La web como plataforma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>
                <a:solidFill>
                  <a:schemeClr val="accent1"/>
                </a:solidFill>
              </a:rPr>
              <a:t>I. </a:t>
            </a:r>
            <a:r>
              <a:rPr lang="es-ES" altLang="es-AR"/>
              <a:t>Introducción: </a:t>
            </a:r>
            <a:r>
              <a:rPr lang="es-ES" altLang="es-AR" sz="3600">
                <a:solidFill>
                  <a:schemeClr val="accent1"/>
                </a:solidFill>
              </a:rPr>
              <a:t>Evolución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AR" sz="2200"/>
              <a:t>Simple Nivel</a:t>
            </a:r>
          </a:p>
          <a:p>
            <a:pPr eaLnBrk="1" hangingPunct="1"/>
            <a:r>
              <a:rPr lang="es-ES" altLang="es-AR" sz="2200"/>
              <a:t>Dos Niveles</a:t>
            </a:r>
          </a:p>
          <a:p>
            <a:pPr eaLnBrk="1" hangingPunct="1"/>
            <a:r>
              <a:rPr lang="es-ES" altLang="es-AR" sz="2200"/>
              <a:t>Tres Niveles, basados en: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" altLang="es-AR" sz="2200"/>
              <a:t>– RPC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" altLang="es-AR" sz="2200"/>
              <a:t>– Objetos Remotos</a:t>
            </a:r>
          </a:p>
          <a:p>
            <a:pPr eaLnBrk="1" hangingPunct="1"/>
            <a:r>
              <a:rPr lang="es-ES" altLang="es-AR" sz="2200"/>
              <a:t>Tres Niveles (browserHTML y servidorWeb)</a:t>
            </a:r>
          </a:p>
          <a:p>
            <a:pPr eaLnBrk="1" hangingPunct="1"/>
            <a:r>
              <a:rPr lang="es-ES" altLang="es-AR" sz="2200"/>
              <a:t>Servidor de aplicaciones propietarias</a:t>
            </a:r>
          </a:p>
          <a:p>
            <a:pPr eaLnBrk="1" hangingPunct="1"/>
            <a:r>
              <a:rPr lang="es-ES" altLang="es-AR" sz="2200"/>
              <a:t>Servidor de aplicaciones estándares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</Template>
  <TotalTime>64</TotalTime>
  <Words>2008</Words>
  <Application>Microsoft Office PowerPoint</Application>
  <PresentationFormat>Presentación en pantalla (4:3)</PresentationFormat>
  <Paragraphs>299</Paragraphs>
  <Slides>35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3" baseType="lpstr">
      <vt:lpstr>Arial</vt:lpstr>
      <vt:lpstr>Arial Black</vt:lpstr>
      <vt:lpstr>Calibri</vt:lpstr>
      <vt:lpstr>Corbel</vt:lpstr>
      <vt:lpstr>Verdana</vt:lpstr>
      <vt:lpstr>Wingdings</vt:lpstr>
      <vt:lpstr>Wingdings 2</vt:lpstr>
      <vt:lpstr>Marco</vt:lpstr>
      <vt:lpstr>Desarrollo backend III </vt:lpstr>
      <vt:lpstr>Objetivo</vt:lpstr>
      <vt:lpstr>Contenidos</vt:lpstr>
      <vt:lpstr>Condiciones para cursar</vt:lpstr>
      <vt:lpstr>Condiciones para aprobar:</vt:lpstr>
      <vt:lpstr>Prog Web III</vt:lpstr>
      <vt:lpstr>Presentación de PowerPoint</vt:lpstr>
      <vt:lpstr>Guia:</vt:lpstr>
      <vt:lpstr>I. Introducción: Evolución</vt:lpstr>
      <vt:lpstr>Simple Nivel</vt:lpstr>
      <vt:lpstr>Simple Nivel</vt:lpstr>
      <vt:lpstr>Dos Niveles</vt:lpstr>
      <vt:lpstr>Dos Niveles</vt:lpstr>
      <vt:lpstr>Tres Niveles (RPC)</vt:lpstr>
      <vt:lpstr>Tres Niveles (RPC)</vt:lpstr>
      <vt:lpstr>Tres Niveles (Objetos Remotos)</vt:lpstr>
      <vt:lpstr>Tres Niveles (Objetos Remotos)</vt:lpstr>
      <vt:lpstr>Tres Niveles (Servidor Web)</vt:lpstr>
      <vt:lpstr>Tres Niveles (Servidor Web)</vt:lpstr>
      <vt:lpstr>Tendencias</vt:lpstr>
      <vt:lpstr>Simple vs Multi Nivel</vt:lpstr>
      <vt:lpstr>Monolíticos  vs  Basado-Objetos</vt:lpstr>
      <vt:lpstr>Cuestiones pendientes</vt:lpstr>
      <vt:lpstr>Solución Propietaria</vt:lpstr>
      <vt:lpstr>Solución Free</vt:lpstr>
      <vt:lpstr>La web como plataforma</vt:lpstr>
      <vt:lpstr>Evolución</vt:lpstr>
      <vt:lpstr>Evolución: Web 1.0</vt:lpstr>
      <vt:lpstr>Evolución: Web 2.0 (2004)</vt:lpstr>
      <vt:lpstr>Evolución: Web 3.0 </vt:lpstr>
      <vt:lpstr>Evolución</vt:lpstr>
      <vt:lpstr>Evolución: Web 4.0 </vt:lpstr>
      <vt:lpstr>Recursos</vt:lpstr>
      <vt:lpstr>Diccionario</vt:lpstr>
      <vt:lpstr>Diccionario</vt:lpstr>
    </vt:vector>
  </TitlesOfParts>
  <Company>Windows 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Enterprise Edicion</dc:title>
  <dc:creator>Monti</dc:creator>
  <cp:lastModifiedBy>Familia Monti</cp:lastModifiedBy>
  <cp:revision>209</cp:revision>
  <dcterms:created xsi:type="dcterms:W3CDTF">2010-08-21T11:48:34Z</dcterms:created>
  <dcterms:modified xsi:type="dcterms:W3CDTF">2025-08-06T14:53:58Z</dcterms:modified>
</cp:coreProperties>
</file>