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301" r:id="rId2"/>
    <p:sldId id="265" r:id="rId3"/>
    <p:sldId id="527" r:id="rId4"/>
    <p:sldId id="417" r:id="rId5"/>
    <p:sldId id="536" r:id="rId6"/>
    <p:sldId id="537" r:id="rId7"/>
    <p:sldId id="538" r:id="rId8"/>
    <p:sldId id="553" r:id="rId9"/>
    <p:sldId id="554" r:id="rId10"/>
    <p:sldId id="539" r:id="rId11"/>
    <p:sldId id="540" r:id="rId12"/>
    <p:sldId id="541" r:id="rId13"/>
    <p:sldId id="555" r:id="rId14"/>
    <p:sldId id="556" r:id="rId15"/>
    <p:sldId id="307" r:id="rId16"/>
    <p:sldId id="510" r:id="rId17"/>
    <p:sldId id="542" r:id="rId18"/>
    <p:sldId id="511" r:id="rId19"/>
    <p:sldId id="543" r:id="rId20"/>
    <p:sldId id="513" r:id="rId21"/>
    <p:sldId id="514" r:id="rId22"/>
    <p:sldId id="545" r:id="rId23"/>
    <p:sldId id="544" r:id="rId24"/>
    <p:sldId id="546" r:id="rId25"/>
    <p:sldId id="516" r:id="rId26"/>
    <p:sldId id="548" r:id="rId27"/>
    <p:sldId id="515" r:id="rId28"/>
    <p:sldId id="547" r:id="rId29"/>
    <p:sldId id="549" r:id="rId30"/>
    <p:sldId id="550" r:id="rId31"/>
    <p:sldId id="551" r:id="rId32"/>
    <p:sldId id="552" r:id="rId33"/>
  </p:sldIdLst>
  <p:sldSz cx="12192000" cy="6858000"/>
  <p:notesSz cx="6858000" cy="9144000"/>
  <p:embeddedFontLs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Lato Light" panose="020F0302020204030203" pitchFamily="34" charset="0"/>
      <p:regular r:id="rId39"/>
      <p:bold r:id="rId40"/>
      <p:italic r:id="rId41"/>
      <p:boldItalic r:id="rId42"/>
    </p:embeddedFont>
    <p:embeddedFont>
      <p:font typeface="Roboto Slab" pitchFamily="2" charset="0"/>
      <p:regular r:id="rId43"/>
      <p:bold r:id="rId44"/>
    </p:embeddedFont>
  </p:embeddedFontLst>
  <p:custDataLst>
    <p:tags r:id="rId4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8"/>
    <p:restoredTop sz="96433"/>
  </p:normalViewPr>
  <p:slideViewPr>
    <p:cSldViewPr snapToGrid="0">
      <p:cViewPr varScale="1">
        <p:scale>
          <a:sx n="84" d="100"/>
          <a:sy n="84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252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600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257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563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762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284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644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079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98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964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010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352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275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72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910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22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3950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571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67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26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4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31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27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388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923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4.xml"/><Relationship Id="rId7" Type="http://schemas.openxmlformats.org/officeDocument/2006/relationships/image" Target="../media/image1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.xml"/><Relationship Id="rId7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0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Introduction to 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Reading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The main functions to read text data (.csv, .txt) are: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read.csv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Example using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read.csv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sz="2800" dirty="0"/>
              <a:t>function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C4A06-0666-0477-CE72-B5E9D749E6F5}"/>
              </a:ext>
            </a:extLst>
          </p:cNvPr>
          <p:cNvSpPr txBox="1"/>
          <p:nvPr/>
        </p:nvSpPr>
        <p:spPr>
          <a:xfrm>
            <a:off x="940411" y="3781282"/>
            <a:ext cx="10642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SzPts val="2800"/>
            </a:pPr>
            <a:r>
              <a:rPr lang="en-US" sz="2000" dirty="0" err="1">
                <a:latin typeface="Courier New" panose="02070309020205020404" pitchFamily="49" charset="0"/>
              </a:rPr>
              <a:t>df</a:t>
            </a:r>
            <a:r>
              <a:rPr lang="en-US" sz="2000" dirty="0">
                <a:latin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read.csv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(“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file.csv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”,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stringsAsFactors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= 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2D6CA7-2F7B-DB06-E3C6-CB9FF34E67F6}"/>
              </a:ext>
            </a:extLst>
          </p:cNvPr>
          <p:cNvCxnSpPr>
            <a:cxnSpLocks/>
          </p:cNvCxnSpPr>
          <p:nvPr/>
        </p:nvCxnSpPr>
        <p:spPr>
          <a:xfrm flipV="1">
            <a:off x="1007533" y="4181392"/>
            <a:ext cx="118534" cy="94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3F2B48-E8CE-907F-EF48-28D9EED3C349}"/>
              </a:ext>
            </a:extLst>
          </p:cNvPr>
          <p:cNvSpPr txBox="1"/>
          <p:nvPr/>
        </p:nvSpPr>
        <p:spPr>
          <a:xfrm>
            <a:off x="289139" y="5245780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Object</a:t>
            </a:r>
          </a:p>
          <a:p>
            <a:r>
              <a:rPr lang="en-US" dirty="0">
                <a:solidFill>
                  <a:srgbClr val="FF0000"/>
                </a:solidFill>
              </a:rPr>
              <a:t>assigned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306404-821E-0590-5102-E1F76656C03B}"/>
              </a:ext>
            </a:extLst>
          </p:cNvPr>
          <p:cNvCxnSpPr>
            <a:cxnSpLocks/>
          </p:cNvCxnSpPr>
          <p:nvPr/>
        </p:nvCxnSpPr>
        <p:spPr>
          <a:xfrm flipV="1">
            <a:off x="3539066" y="4181392"/>
            <a:ext cx="118534" cy="94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5A79FC-6A6A-E036-EA88-B260EFC852F0}"/>
              </a:ext>
            </a:extLst>
          </p:cNvPr>
          <p:cNvSpPr txBox="1"/>
          <p:nvPr/>
        </p:nvSpPr>
        <p:spPr>
          <a:xfrm>
            <a:off x="2884035" y="5245780"/>
            <a:ext cx="29770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name with PATH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e.g. </a:t>
            </a:r>
          </a:p>
          <a:p>
            <a:r>
              <a:rPr lang="en-US" dirty="0">
                <a:latin typeface="Courier New" panose="02070309020205020404" pitchFamily="49" charset="0"/>
              </a:rPr>
              <a:t>“/users/files/file.csv”</a:t>
            </a:r>
          </a:p>
          <a:p>
            <a:r>
              <a:rPr lang="en-US" dirty="0">
                <a:latin typeface="Courier New" panose="02070309020205020404" pitchFamily="49" charset="0"/>
              </a:rPr>
              <a:t>“github.com/user/file.csv”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C6092-093C-CF86-B473-A557C0D9AA7A}"/>
              </a:ext>
            </a:extLst>
          </p:cNvPr>
          <p:cNvSpPr txBox="1"/>
          <p:nvPr/>
        </p:nvSpPr>
        <p:spPr>
          <a:xfrm>
            <a:off x="6538052" y="5258039"/>
            <a:ext cx="407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Converts all character variables to type </a:t>
            </a:r>
            <a:r>
              <a:rPr lang="en-US" dirty="0">
                <a:latin typeface="Courier New" panose="02070309020205020404" pitchFamily="49" charset="0"/>
              </a:rPr>
              <a:t>factor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50D93E-C1EC-39CC-DE9E-F9E58645D48C}"/>
              </a:ext>
            </a:extLst>
          </p:cNvPr>
          <p:cNvCxnSpPr>
            <a:cxnSpLocks/>
          </p:cNvCxnSpPr>
          <p:nvPr/>
        </p:nvCxnSpPr>
        <p:spPr>
          <a:xfrm flipH="1" flipV="1">
            <a:off x="6261711" y="4128245"/>
            <a:ext cx="697889" cy="10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5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Reading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The main functions to read text data 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.csv</a:t>
            </a:r>
            <a:r>
              <a:rPr lang="en-US" sz="2800" dirty="0"/>
              <a:t>,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.txt</a:t>
            </a:r>
            <a:r>
              <a:rPr lang="en-US" sz="2800" dirty="0"/>
              <a:t>) are: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read.csv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Example using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read.table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sz="2800" dirty="0"/>
              <a:t>function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C4A06-0666-0477-CE72-B5E9D749E6F5}"/>
              </a:ext>
            </a:extLst>
          </p:cNvPr>
          <p:cNvSpPr txBox="1"/>
          <p:nvPr/>
        </p:nvSpPr>
        <p:spPr>
          <a:xfrm>
            <a:off x="1007533" y="3781282"/>
            <a:ext cx="1057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SzPts val="2800"/>
            </a:pPr>
            <a:r>
              <a:rPr lang="en-US" sz="1800" dirty="0" err="1">
                <a:latin typeface="Courier New" panose="02070309020205020404" pitchFamily="49" charset="0"/>
              </a:rPr>
              <a:t>df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read.table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(“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file.txt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= “\t”, header =</a:t>
            </a:r>
            <a:r>
              <a:rPr lang="en-US" sz="1800" dirty="0">
                <a:latin typeface="Courier New" panose="02070309020205020404" pitchFamily="49" charset="0"/>
              </a:rPr>
              <a:t> T,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stringsAsFactors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= 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2D6CA7-2F7B-DB06-E3C6-CB9FF34E67F6}"/>
              </a:ext>
            </a:extLst>
          </p:cNvPr>
          <p:cNvCxnSpPr>
            <a:cxnSpLocks/>
          </p:cNvCxnSpPr>
          <p:nvPr/>
        </p:nvCxnSpPr>
        <p:spPr>
          <a:xfrm flipV="1">
            <a:off x="1007533" y="4181392"/>
            <a:ext cx="118534" cy="94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3F2B48-E8CE-907F-EF48-28D9EED3C349}"/>
              </a:ext>
            </a:extLst>
          </p:cNvPr>
          <p:cNvSpPr txBox="1"/>
          <p:nvPr/>
        </p:nvSpPr>
        <p:spPr>
          <a:xfrm>
            <a:off x="289139" y="5193526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Object</a:t>
            </a:r>
          </a:p>
          <a:p>
            <a:r>
              <a:rPr lang="en-US" dirty="0">
                <a:solidFill>
                  <a:srgbClr val="FF0000"/>
                </a:solidFill>
              </a:rPr>
              <a:t>assigned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306404-821E-0590-5102-E1F76656C03B}"/>
              </a:ext>
            </a:extLst>
          </p:cNvPr>
          <p:cNvCxnSpPr>
            <a:cxnSpLocks/>
          </p:cNvCxnSpPr>
          <p:nvPr/>
        </p:nvCxnSpPr>
        <p:spPr>
          <a:xfrm flipV="1">
            <a:off x="3539066" y="4181392"/>
            <a:ext cx="118534" cy="94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5A79FC-6A6A-E036-EA88-B260EFC852F0}"/>
              </a:ext>
            </a:extLst>
          </p:cNvPr>
          <p:cNvSpPr txBox="1"/>
          <p:nvPr/>
        </p:nvSpPr>
        <p:spPr>
          <a:xfrm>
            <a:off x="2819393" y="5206572"/>
            <a:ext cx="29770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name with PATH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e.g.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“/users/files/file.txt”</a:t>
            </a:r>
          </a:p>
          <a:p>
            <a:r>
              <a:rPr lang="en-US" dirty="0">
                <a:latin typeface="Courier New" panose="02070309020205020404" pitchFamily="49" charset="0"/>
              </a:rPr>
              <a:t>“github.com/user/file.txt”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C6092-093C-CF86-B473-A557C0D9AA7A}"/>
              </a:ext>
            </a:extLst>
          </p:cNvPr>
          <p:cNvSpPr txBox="1"/>
          <p:nvPr/>
        </p:nvSpPr>
        <p:spPr>
          <a:xfrm>
            <a:off x="5876315" y="5214725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Changes separator to TAB</a:t>
            </a:r>
            <a:endParaRPr lang="en-US" dirty="0">
              <a:latin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50D93E-C1EC-39CC-DE9E-F9E58645D48C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181392"/>
            <a:ext cx="697889" cy="10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693284-2A38-CC48-BF60-675C36440450}"/>
              </a:ext>
            </a:extLst>
          </p:cNvPr>
          <p:cNvSpPr txBox="1"/>
          <p:nvPr/>
        </p:nvSpPr>
        <p:spPr>
          <a:xfrm>
            <a:off x="8229844" y="5205612"/>
            <a:ext cx="165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Reads first line as variable names</a:t>
            </a:r>
            <a:endParaRPr lang="en-US" dirty="0">
              <a:latin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46A69B-C9A6-3A75-1D4E-237AF52421D3}"/>
              </a:ext>
            </a:extLst>
          </p:cNvPr>
          <p:cNvCxnSpPr>
            <a:cxnSpLocks/>
          </p:cNvCxnSpPr>
          <p:nvPr/>
        </p:nvCxnSpPr>
        <p:spPr>
          <a:xfrm flipH="1" flipV="1">
            <a:off x="7438480" y="4104269"/>
            <a:ext cx="1459987" cy="11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15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Let’s Read the POWER50.txt dataset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How is it delimited (separated)?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Do we use header = T or 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21C5D-6F19-F881-B756-53B0B46D7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2" b="3179"/>
          <a:stretch/>
        </p:blipFill>
        <p:spPr>
          <a:xfrm>
            <a:off x="1060976" y="2704421"/>
            <a:ext cx="4115355" cy="3788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256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B5940-F057-430F-AF16-70D4FFA4189C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D6511-A50F-4074-BF16-136584D14D6F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9597AC-D31F-499B-B3CF-A64A81E5683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separator should we use?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E4FBA6-93F0-4BF5-98FB-D7D29B04815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61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58AEDB-FCD6-4C4C-BBF1-6C2E1E7F00EC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DF1EF8-1B4A-4DEA-A3A4-E54018CE903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72993A-375D-44C0-87B1-560C4F83719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Should we use header = TRUE?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41489-2542-46AB-9A95-BF1CD26D241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359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99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Inspecting the data set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Making sure the data was read correctly</a:t>
            </a:r>
            <a:endParaRPr lang="en-US" dirty="0"/>
          </a:p>
        </p:txBody>
      </p:sp>
      <p:pic>
        <p:nvPicPr>
          <p:cNvPr id="7170" name="Picture 2" descr="R head() &amp; tail() Functions - Spark By {Examples}">
            <a:extLst>
              <a:ext uri="{FF2B5EF4-FFF2-40B4-BE49-F238E27FC236}">
                <a16:creationId xmlns:a16="http://schemas.microsoft.com/office/drawing/2014/main" id="{0F6B2BF0-7587-FCA9-028F-9D56B58EA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"/>
          <a:stretch/>
        </p:blipFill>
        <p:spPr bwMode="auto">
          <a:xfrm>
            <a:off x="1057837" y="2546372"/>
            <a:ext cx="3275106" cy="384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361FC5-A575-A6CC-7452-21CE256F7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369" y="2605638"/>
            <a:ext cx="7296580" cy="3845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299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62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Checking Variable Types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Remember variable types can be</a:t>
            </a:r>
            <a:endParaRPr lang="en-US" sz="2800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Numeric—continuous number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Integer—1, 2, 3, 5…..etc.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Logical—0/1 or FALSE/TRUE or F/T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Character – Strings (we want to code them as factor instead)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2F89DB-A3C9-816E-ECD1-A278ADD3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66" y="4158393"/>
            <a:ext cx="9144000" cy="18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3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10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Reading Data into 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C09C7-2220-43BB-B597-4612D10E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14" y="4207407"/>
            <a:ext cx="2337771" cy="233777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Other Ways to Read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Pre-loaded data sets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Data from packages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2" name="Picture 6" descr="Data Intelligence - Cegeka">
            <a:extLst>
              <a:ext uri="{FF2B5EF4-FFF2-40B4-BE49-F238E27FC236}">
                <a16:creationId xmlns:a16="http://schemas.microsoft.com/office/drawing/2014/main" id="{ED3819A4-C3AE-0266-9477-0F8399EB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08367"/>
            <a:ext cx="3884508" cy="388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74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Pre-loaded data sets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use the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data()</a:t>
            </a:r>
            <a:r>
              <a:rPr lang="en-US" dirty="0"/>
              <a:t> function to list pre-loaded datasets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Just use the data as named in the list</a:t>
            </a:r>
          </a:p>
        </p:txBody>
      </p:sp>
      <p:pic>
        <p:nvPicPr>
          <p:cNvPr id="9218" name="Picture 2" descr="How do you list the preloaded datasets in R? - Programming Language -  Discussion Forum | Board Infinity">
            <a:extLst>
              <a:ext uri="{FF2B5EF4-FFF2-40B4-BE49-F238E27FC236}">
                <a16:creationId xmlns:a16="http://schemas.microsoft.com/office/drawing/2014/main" id="{7A3CD057-4F3D-DFB5-2C31-3E0F0182E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7"/>
          <a:stretch/>
        </p:blipFill>
        <p:spPr bwMode="auto">
          <a:xfrm>
            <a:off x="1062115" y="2751848"/>
            <a:ext cx="6977975" cy="2370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Packages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install packages using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insta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ll.packages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dirty="0"/>
              <a:t>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Make sure to ”load” the package using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library()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also use the “file, plots, packages,…” panel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43518-D80D-38A7-8C91-ED13DDB87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25" y="3183467"/>
            <a:ext cx="6562056" cy="3411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03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sets from packages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use the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data()</a:t>
            </a:r>
            <a:r>
              <a:rPr lang="en-US" dirty="0"/>
              <a:t> function after loading packages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Data sets from packages show</a:t>
            </a:r>
          </a:p>
        </p:txBody>
      </p:sp>
      <p:pic>
        <p:nvPicPr>
          <p:cNvPr id="4" name="Picture 2" descr="How do you list the preloaded datasets in R? - Programming Language -  Discussion Forum | Board Infinity">
            <a:extLst>
              <a:ext uri="{FF2B5EF4-FFF2-40B4-BE49-F238E27FC236}">
                <a16:creationId xmlns:a16="http://schemas.microsoft.com/office/drawing/2014/main" id="{F0FF09C4-3851-90FB-3F75-703DAC3ECD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7"/>
          <a:stretch/>
        </p:blipFill>
        <p:spPr bwMode="auto">
          <a:xfrm>
            <a:off x="1083843" y="2984931"/>
            <a:ext cx="6977975" cy="2370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89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326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Selecting 1 Variable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select variables using indexing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also use object $ notation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657DC-CFB8-4524-0E59-80A4A1B34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65" y="2799089"/>
            <a:ext cx="7772400" cy="2364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E76D7E-FF58-7656-59F9-D87640D0E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65" y="5575624"/>
            <a:ext cx="839773" cy="5813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9B75B6-EC38-6581-7D73-72B514413A02}"/>
              </a:ext>
            </a:extLst>
          </p:cNvPr>
          <p:cNvSpPr/>
          <p:nvPr/>
        </p:nvSpPr>
        <p:spPr>
          <a:xfrm>
            <a:off x="1966338" y="3101788"/>
            <a:ext cx="1960203" cy="2061796"/>
          </a:xfrm>
          <a:prstGeom prst="rect">
            <a:avLst/>
          </a:prstGeom>
          <a:solidFill>
            <a:schemeClr val="bg2">
              <a:alpha val="26275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92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Selecting More than 1 Variable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select variables using indexing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also use object $ notation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657DC-CFB8-4524-0E59-80A4A1B34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65" y="2799089"/>
            <a:ext cx="7772400" cy="23644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9B75B6-EC38-6581-7D73-72B514413A02}"/>
              </a:ext>
            </a:extLst>
          </p:cNvPr>
          <p:cNvSpPr/>
          <p:nvPr/>
        </p:nvSpPr>
        <p:spPr>
          <a:xfrm>
            <a:off x="1966338" y="3101788"/>
            <a:ext cx="2443102" cy="2061796"/>
          </a:xfrm>
          <a:prstGeom prst="rect">
            <a:avLst/>
          </a:prstGeom>
          <a:solidFill>
            <a:schemeClr val="bg2">
              <a:alpha val="26275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BE6F90-3E3B-3B62-B877-C5A158642488}"/>
              </a:ext>
            </a:extLst>
          </p:cNvPr>
          <p:cNvCxnSpPr>
            <a:cxnSpLocks/>
          </p:cNvCxnSpPr>
          <p:nvPr/>
        </p:nvCxnSpPr>
        <p:spPr>
          <a:xfrm flipH="1">
            <a:off x="4500419" y="6218688"/>
            <a:ext cx="2458720" cy="15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8F6D78-05B2-EF5F-49BB-05B898B92DA8}"/>
              </a:ext>
            </a:extLst>
          </p:cNvPr>
          <p:cNvSpPr txBox="1"/>
          <p:nvPr/>
        </p:nvSpPr>
        <p:spPr>
          <a:xfrm>
            <a:off x="6959139" y="6063654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Requires package </a:t>
            </a:r>
            <a:r>
              <a:rPr lang="en-US" dirty="0" err="1">
                <a:solidFill>
                  <a:srgbClr val="FF0000"/>
                </a:solidFill>
              </a:rPr>
              <a:t>dplyr</a:t>
            </a:r>
            <a:endParaRPr lang="en-US" dirty="0">
              <a:latin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72BA5A-E435-220A-1700-315D6DB19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65" y="5284657"/>
            <a:ext cx="31877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18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Histograms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Provides a visual representation of the distribution of the data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use the function: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hist()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BC4B55-6CC3-1124-9691-1859CE07E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2656931"/>
            <a:ext cx="5727700" cy="37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16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342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Scatterplot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Provides bivariate relationships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use the function: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plot()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7E37E-D9BD-0ECF-4E2F-464AF0E6E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2763948"/>
            <a:ext cx="5976739" cy="37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3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Structures – Data Frames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Similar to matrices but can contain different data types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6" name="Picture 2" descr="R Data Frame: How to Create, Append, Select &amp;amp; Subset">
            <a:extLst>
              <a:ext uri="{FF2B5EF4-FFF2-40B4-BE49-F238E27FC236}">
                <a16:creationId xmlns:a16="http://schemas.microsoft.com/office/drawing/2014/main" id="{028D6A87-C542-4EA9-9512-81942F40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8" y="2177127"/>
            <a:ext cx="7824160" cy="445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0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Bar Chart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Provides frequencies of categorical variables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use the function: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barplot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(table())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A68DD9-6EA9-0194-31A8-0834CC6FC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7796"/>
            <a:ext cx="5745480" cy="355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98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 err="1"/>
              <a:t>Subsetting</a:t>
            </a:r>
            <a:r>
              <a:rPr lang="en-US" dirty="0"/>
              <a:t> Rows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Used to conditionally select data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the bracket notation: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[rows, cols]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018ED-D1D8-D90C-F236-FA1463B1E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29" y="3219450"/>
            <a:ext cx="10007331" cy="58039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36818E11-25C2-0854-F374-253564F3CCCD}"/>
              </a:ext>
            </a:extLst>
          </p:cNvPr>
          <p:cNvSpPr/>
          <p:nvPr/>
        </p:nvSpPr>
        <p:spPr>
          <a:xfrm rot="16200000">
            <a:off x="6066138" y="-549818"/>
            <a:ext cx="307776" cy="891288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B0142-BF0C-4FC9-ED55-E7845692AABD}"/>
              </a:ext>
            </a:extLst>
          </p:cNvPr>
          <p:cNvSpPr txBox="1"/>
          <p:nvPr/>
        </p:nvSpPr>
        <p:spPr>
          <a:xfrm>
            <a:off x="5361457" y="4036537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Conditions for rows</a:t>
            </a:r>
            <a:endParaRPr lang="en-US" dirty="0"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5FBF7-D18B-96F3-B568-114769C28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29" y="4712410"/>
            <a:ext cx="7273012" cy="580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627D44-388B-672F-4B5A-392CB0B6E276}"/>
              </a:ext>
            </a:extLst>
          </p:cNvPr>
          <p:cNvSpPr txBox="1"/>
          <p:nvPr/>
        </p:nvSpPr>
        <p:spPr>
          <a:xfrm>
            <a:off x="547280" y="5570318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can use the subset function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482B71B-CB21-4421-07AD-CB1494B5D0A7}"/>
              </a:ext>
            </a:extLst>
          </p:cNvPr>
          <p:cNvSpPr/>
          <p:nvPr/>
        </p:nvSpPr>
        <p:spPr>
          <a:xfrm rot="16200000">
            <a:off x="5486173" y="3003689"/>
            <a:ext cx="307776" cy="47218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6826D-E2C7-041D-4CE2-51D1050309CF}"/>
              </a:ext>
            </a:extLst>
          </p:cNvPr>
          <p:cNvSpPr txBox="1"/>
          <p:nvPr/>
        </p:nvSpPr>
        <p:spPr>
          <a:xfrm>
            <a:off x="5090523" y="5578837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Conditions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34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9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Working Directory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Save your data and scripts in a folder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The working directory tells R where to find those files</a:t>
            </a: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2" descr="Image result for create folder">
            <a:extLst>
              <a:ext uri="{FF2B5EF4-FFF2-40B4-BE49-F238E27FC236}">
                <a16:creationId xmlns:a16="http://schemas.microsoft.com/office/drawing/2014/main" id="{155FE893-F46D-4921-919E-3FF8C223B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094" y="2727776"/>
            <a:ext cx="2618854" cy="1795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Image result for set working directory in r">
            <a:extLst>
              <a:ext uri="{FF2B5EF4-FFF2-40B4-BE49-F238E27FC236}">
                <a16:creationId xmlns:a16="http://schemas.microsoft.com/office/drawing/2014/main" id="{8C0190AD-D7B0-40C7-BD04-97289344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89" y="2780030"/>
            <a:ext cx="5428306" cy="3864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Using Code to set Working Directory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Save your data and scripts in a folder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The working directory tells R where to find those files</a:t>
            </a: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2" descr="Image result for create folder">
            <a:extLst>
              <a:ext uri="{FF2B5EF4-FFF2-40B4-BE49-F238E27FC236}">
                <a16:creationId xmlns:a16="http://schemas.microsoft.com/office/drawing/2014/main" id="{155FE893-F46D-4921-919E-3FF8C223B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05" y="3895450"/>
            <a:ext cx="2618854" cy="1795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2856B-0FC9-4B2B-8572-84B903F8D7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3" r="28363" b="23512"/>
          <a:stretch/>
        </p:blipFill>
        <p:spPr>
          <a:xfrm>
            <a:off x="1052705" y="2930528"/>
            <a:ext cx="2808515" cy="4984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993B8D-8B9D-4819-A3D8-581F35D7E1B9}"/>
              </a:ext>
            </a:extLst>
          </p:cNvPr>
          <p:cNvCxnSpPr>
            <a:cxnSpLocks/>
          </p:cNvCxnSpPr>
          <p:nvPr/>
        </p:nvCxnSpPr>
        <p:spPr>
          <a:xfrm flipH="1" flipV="1">
            <a:off x="3671559" y="3429001"/>
            <a:ext cx="1734630" cy="112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D282A7-EEF8-4C49-8432-CE32688ACDE3}"/>
              </a:ext>
            </a:extLst>
          </p:cNvPr>
          <p:cNvSpPr txBox="1"/>
          <p:nvPr/>
        </p:nvSpPr>
        <p:spPr>
          <a:xfrm>
            <a:off x="5406189" y="4401098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BDEAB3-88D6-4072-83F6-956FDFD5B6A7}"/>
              </a:ext>
            </a:extLst>
          </p:cNvPr>
          <p:cNvCxnSpPr>
            <a:cxnSpLocks/>
          </p:cNvCxnSpPr>
          <p:nvPr/>
        </p:nvCxnSpPr>
        <p:spPr>
          <a:xfrm flipH="1" flipV="1">
            <a:off x="2103120" y="4180114"/>
            <a:ext cx="3303069" cy="37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8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Reading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The main functions to read text data 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.csv</a:t>
            </a:r>
            <a:r>
              <a:rPr lang="en-US" sz="2800" dirty="0"/>
              <a:t>,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.txt</a:t>
            </a:r>
            <a:r>
              <a:rPr lang="en-US" sz="2800" dirty="0"/>
              <a:t>) are: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read.csv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 </a:t>
            </a:r>
            <a:endParaRPr lang="en-US" dirty="0"/>
          </a:p>
        </p:txBody>
      </p:sp>
      <p:pic>
        <p:nvPicPr>
          <p:cNvPr id="1028" name="Picture 4" descr="How to save CSV with comma delimiter? - Activities - UiPath Community Forum">
            <a:extLst>
              <a:ext uri="{FF2B5EF4-FFF2-40B4-BE49-F238E27FC236}">
                <a16:creationId xmlns:a16="http://schemas.microsoft.com/office/drawing/2014/main" id="{721C29AD-B021-E04B-530C-558784E16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 b="1"/>
          <a:stretch/>
        </p:blipFill>
        <p:spPr bwMode="auto">
          <a:xfrm>
            <a:off x="1054100" y="3005665"/>
            <a:ext cx="8763000" cy="3589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33A2F0-0643-116A-A242-0D4850F7E088}"/>
              </a:ext>
            </a:extLst>
          </p:cNvPr>
          <p:cNvCxnSpPr/>
          <p:nvPr/>
        </p:nvCxnSpPr>
        <p:spPr>
          <a:xfrm flipH="1">
            <a:off x="5342467" y="5173133"/>
            <a:ext cx="3191933" cy="77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132B1E-AE07-EC68-F964-CAB394324125}"/>
              </a:ext>
            </a:extLst>
          </p:cNvPr>
          <p:cNvSpPr txBox="1"/>
          <p:nvPr/>
        </p:nvSpPr>
        <p:spPr>
          <a:xfrm>
            <a:off x="8610600" y="5037667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COMMA SEPARATED</a:t>
            </a:r>
          </a:p>
        </p:txBody>
      </p:sp>
    </p:spTree>
    <p:extLst>
      <p:ext uri="{BB962C8B-B14F-4D97-AF65-F5344CB8AC3E}">
        <p14:creationId xmlns:p14="http://schemas.microsoft.com/office/powerpoint/2010/main" val="29535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Reading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The main functions to read text data </a:t>
            </a:r>
            <a:r>
              <a:rPr lang="en-US" sz="3200" dirty="0"/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.csv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.txt</a:t>
            </a:r>
            <a:r>
              <a:rPr lang="en-US" sz="3200" dirty="0"/>
              <a:t>) </a:t>
            </a:r>
            <a:r>
              <a:rPr lang="en-US" sz="2800" dirty="0"/>
              <a:t>are: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read.csv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read.table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 </a:t>
            </a:r>
            <a:endParaRPr lang="en-US" dirty="0"/>
          </a:p>
        </p:txBody>
      </p:sp>
      <p:pic>
        <p:nvPicPr>
          <p:cNvPr id="3074" name="Picture 2" descr="SOLVED] Converting A Tab or Comma Delimited CSV File To Pipe Delimited  Format - SocMedSean - Social Media Sean">
            <a:extLst>
              <a:ext uri="{FF2B5EF4-FFF2-40B4-BE49-F238E27FC236}">
                <a16:creationId xmlns:a16="http://schemas.microsoft.com/office/drawing/2014/main" id="{14C06F72-C288-E567-3FE3-8F4528FA9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3"/>
          <a:stretch/>
        </p:blipFill>
        <p:spPr bwMode="auto">
          <a:xfrm>
            <a:off x="1066799" y="3995928"/>
            <a:ext cx="9745133" cy="227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F221CF2-5CA0-4FD2-4416-4449BBEF706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435600" y="4943816"/>
            <a:ext cx="3191933" cy="88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193A12-AC74-C816-7962-85EDD3CCA7F5}"/>
              </a:ext>
            </a:extLst>
          </p:cNvPr>
          <p:cNvSpPr txBox="1"/>
          <p:nvPr/>
        </p:nvSpPr>
        <p:spPr>
          <a:xfrm>
            <a:off x="8627533" y="4789927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TAB SEPARATED</a:t>
            </a:r>
          </a:p>
        </p:txBody>
      </p:sp>
    </p:spTree>
    <p:extLst>
      <p:ext uri="{BB962C8B-B14F-4D97-AF65-F5344CB8AC3E}">
        <p14:creationId xmlns:p14="http://schemas.microsoft.com/office/powerpoint/2010/main" val="237695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0818D-292D-4353-A57D-5029B2287C85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18B422-BCBD-44DD-BF65-2DB92CAF4AA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7EE49C-0B4D-4BE7-8F52-B4E6B73887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For the data here, what would be the separator to use: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F071D1-4277-416F-807F-A8FF7821B1E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Headers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A header indicates whether the first row contains the variable names:</a:t>
            </a:r>
          </a:p>
        </p:txBody>
      </p:sp>
      <p:pic>
        <p:nvPicPr>
          <p:cNvPr id="3074" name="Picture 2" descr="SOLVED] Converting A Tab or Comma Delimited CSV File To Pipe Delimited  Format - SocMedSean - Social Media Sean">
            <a:extLst>
              <a:ext uri="{FF2B5EF4-FFF2-40B4-BE49-F238E27FC236}">
                <a16:creationId xmlns:a16="http://schemas.microsoft.com/office/drawing/2014/main" id="{14C06F72-C288-E567-3FE3-8F4528FA9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60" y="2539601"/>
            <a:ext cx="9745133" cy="306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AA0EF3-8080-4499-94CB-34CBEACA3C14}"/>
              </a:ext>
            </a:extLst>
          </p:cNvPr>
          <p:cNvSpPr/>
          <p:nvPr/>
        </p:nvSpPr>
        <p:spPr>
          <a:xfrm>
            <a:off x="1530220" y="3582955"/>
            <a:ext cx="9022702" cy="177282"/>
          </a:xfrm>
          <a:prstGeom prst="rect">
            <a:avLst/>
          </a:prstGeom>
          <a:solidFill>
            <a:schemeClr val="dk1">
              <a:alpha val="1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63E36B-EC20-4E29-93ED-0F66CE6D0D9B}"/>
              </a:ext>
            </a:extLst>
          </p:cNvPr>
          <p:cNvCxnSpPr>
            <a:cxnSpLocks/>
          </p:cNvCxnSpPr>
          <p:nvPr/>
        </p:nvCxnSpPr>
        <p:spPr>
          <a:xfrm flipH="1" flipV="1">
            <a:off x="7918704" y="3760238"/>
            <a:ext cx="1051560" cy="228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2BB486-12C3-43A0-A902-F84DE72C2425}"/>
              </a:ext>
            </a:extLst>
          </p:cNvPr>
          <p:cNvSpPr txBox="1"/>
          <p:nvPr/>
        </p:nvSpPr>
        <p:spPr>
          <a:xfrm>
            <a:off x="8378190" y="605848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header = T</a:t>
            </a:r>
          </a:p>
        </p:txBody>
      </p:sp>
    </p:spTree>
    <p:extLst>
      <p:ext uri="{BB962C8B-B14F-4D97-AF65-F5344CB8AC3E}">
        <p14:creationId xmlns:p14="http://schemas.microsoft.com/office/powerpoint/2010/main" val="41105591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M0MDc2MTl9"/>
  <p:tag name="SLIDO_TYPE" val="SlidoPoll"/>
  <p:tag name="SLIDO_POLL_UUID" val="becfce0b-e263-4e94-af46-104eab4e42f6"/>
  <p:tag name="SLIDO_TIMELINE" val="W3sicG9sbFF1ZXN0aW9uVXVpZCI6IjU1OWMzODVmLThkOGItNGQyZi1hYzFjLWVlYTczMmI4YWI4MCIsInNob3dSZXN1bHRzIjpmYWxzZSwic2hvd0NvcnJlY3RBbnN3ZXJzIjpmYWxzZSwidm90aW5nTG9ja2VkIjpmYWxzZX0seyJwb2xsUXVlc3Rpb25VdWlkIjoiNTU5YzM4NWYtOGQ4Yi00ZDJmLWFjMWMtZWVhNzMyYjhhYjgwIiwic2hvd1Jlc3VsdHMiOnRydWUsInNob3dDb3JyZWN0QW5zd2VycyI6ZmFsc2UsInZvdGluZ0xvY2tlZCI6ZmFsc2V9XQ=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M0MDcyMzF9"/>
  <p:tag name="SLIDO_TYPE" val="SlidoPoll"/>
  <p:tag name="SLIDO_POLL_UUID" val="b9b3bca8-3135-43ea-8aa5-0acd4aac9492"/>
  <p:tag name="SLIDO_TIMELINE" val="W3sicG9sbFF1ZXN0aW9uVXVpZCI6ImUwYWVjN2JlLTliMTktNGI1My04ZmQxLTA2ZTk2OWRhMjc3ZCIsInNob3dSZXN1bHRzIjpmYWxzZSwic2hvd0NvcnJlY3RBbnN3ZXJzIjpmYWxzZSwidm90aW5nTG9ja2VkIjpmYWxzZX0seyJwb2xsUXVlc3Rpb25VdWlkIjoiZTBhZWM3YmUtOWIxOS00YjUzLThmZDEtMDZlOTY5ZGEyNzdkIiwic2hvd1Jlc3VsdHMiOnRydWUsInNob3dDb3JyZWN0QW5zd2VycyI6ZmFsc2UsInZvdGluZ0xvY2tlZCI6ZmFsc2V9XQ=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M0MDc1Njh9"/>
  <p:tag name="SLIDO_TYPE" val="SlidoPoll"/>
  <p:tag name="SLIDO_POLL_UUID" val="95d178b5-2ffe-427c-b132-0203a446a520"/>
  <p:tag name="SLIDO_TIMELINE" val="W3sicG9sbFF1ZXN0aW9uVXVpZCI6ImY1NWI5MzhhLTQyNjEtNDYxMi05ZTcxLTNiOWRlMjljMTk2MCIsInNob3dSZXN1bHRzIjpmYWxzZSwic2hvd0NvcnJlY3RBbnN3ZXJzIjpmYWxzZSwidm90aW5nTG9ja2VkIjpmYWxzZX0seyJwb2xsUXVlc3Rpb25VdWlkIjoiZjU1YjkzOGEtNDI2MS00NjEyLTllNzEtM2I5ZGUyOWMxOTYwIiwic2hvd1Jlc3VsdHMiOnRydWUsInNob3dDb3JyZWN0QW5zd2VycyI6ZmFsc2UsInZvdGluZ0xvY2tlZCI6ZmFsc2V9XQ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10952</TotalTime>
  <Words>774</Words>
  <Application>Microsoft Office PowerPoint</Application>
  <PresentationFormat>Widescreen</PresentationFormat>
  <Paragraphs>121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Roboto Slab</vt:lpstr>
      <vt:lpstr>Arial</vt:lpstr>
      <vt:lpstr>Lato Light</vt:lpstr>
      <vt:lpstr>Lato</vt:lpstr>
      <vt:lpstr>Wingdings</vt:lpstr>
      <vt:lpstr>Courier New</vt:lpstr>
      <vt:lpstr>Office Theme</vt:lpstr>
      <vt:lpstr>Module 0</vt:lpstr>
      <vt:lpstr>Reading Data into R</vt:lpstr>
      <vt:lpstr>Data Structures – Data Frames</vt:lpstr>
      <vt:lpstr>The Working Directory</vt:lpstr>
      <vt:lpstr>Using Code to set Working Directory</vt:lpstr>
      <vt:lpstr>Reading Data</vt:lpstr>
      <vt:lpstr>Reading Data</vt:lpstr>
      <vt:lpstr>PowerPoint Presentation</vt:lpstr>
      <vt:lpstr>Headers</vt:lpstr>
      <vt:lpstr>Reading Data</vt:lpstr>
      <vt:lpstr>Reading Data</vt:lpstr>
      <vt:lpstr>Let’s Read the POWER50.txt dataset</vt:lpstr>
      <vt:lpstr>PowerPoint Presentation</vt:lpstr>
      <vt:lpstr>PowerPoint Presentation</vt:lpstr>
      <vt:lpstr>Practice</vt:lpstr>
      <vt:lpstr>Inspecting the data set</vt:lpstr>
      <vt:lpstr>Practice</vt:lpstr>
      <vt:lpstr>Checking Variable Types</vt:lpstr>
      <vt:lpstr>Practice</vt:lpstr>
      <vt:lpstr>Other Ways to Read Data</vt:lpstr>
      <vt:lpstr>Pre-loaded data sets</vt:lpstr>
      <vt:lpstr>Packages</vt:lpstr>
      <vt:lpstr>Data sets from packages</vt:lpstr>
      <vt:lpstr>Practice</vt:lpstr>
      <vt:lpstr>Selecting 1 Variable</vt:lpstr>
      <vt:lpstr>Selecting More than 1 Variable</vt:lpstr>
      <vt:lpstr>Histograms</vt:lpstr>
      <vt:lpstr>Practice</vt:lpstr>
      <vt:lpstr>Scatterplot</vt:lpstr>
      <vt:lpstr>Bar Chart</vt:lpstr>
      <vt:lpstr>Subsetting Rows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188</cp:revision>
  <dcterms:modified xsi:type="dcterms:W3CDTF">2023-08-30T15:32:56Z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