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3"/>
  </p:notesMasterIdLst>
  <p:sldIdLst>
    <p:sldId id="301" r:id="rId3"/>
    <p:sldId id="265" r:id="rId4"/>
    <p:sldId id="638" r:id="rId5"/>
    <p:sldId id="720" r:id="rId6"/>
    <p:sldId id="721" r:id="rId7"/>
    <p:sldId id="722" r:id="rId8"/>
    <p:sldId id="702" r:id="rId9"/>
    <p:sldId id="723" r:id="rId10"/>
    <p:sldId id="724" r:id="rId11"/>
    <p:sldId id="725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ato Light" panose="020F0302020204030204" pitchFamily="34" charset="0"/>
      <p:regular r:id="rId27"/>
      <p:bold r:id="rId28"/>
      <p:italic r:id="rId29"/>
      <p:boldItalic r:id="rId30"/>
    </p:embeddedFont>
    <p:embeddedFont>
      <p:font typeface="Roboto Slab" pitchFamily="2" charset="0"/>
      <p:regular r:id="rId31"/>
      <p:bold r:id="rId32"/>
    </p:embeddedFont>
  </p:embeddedFontLst>
  <p:custDataLst>
    <p:tags r:id="rId3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9"/>
    <p:restoredTop sz="96315"/>
  </p:normalViewPr>
  <p:slideViewPr>
    <p:cSldViewPr snapToGrid="0">
      <p:cViewPr varScale="1">
        <p:scale>
          <a:sx n="114" d="100"/>
          <a:sy n="114" d="100"/>
        </p:scale>
        <p:origin x="176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61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82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74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32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30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52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38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00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5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8DD31A1-CAE8-4E2E-84BB-DD354C4A9CC2}" type="datetimeFigureOut">
              <a:rPr lang="en-US"/>
              <a:pPr>
                <a:defRPr/>
              </a:pPr>
              <a:t>11/15/23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67D193E-B716-4D9F-A381-280F8B0F5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FF4EE7C-CD61-4A6E-802E-7C8ED360D758}" type="datetimeFigureOut">
              <a:rPr lang="en-US"/>
              <a:pPr>
                <a:defRPr/>
              </a:pPr>
              <a:t>11/15/23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2D228CB-9D5D-42FB-911D-669D2089E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9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2F808C9-B8B2-4E1D-BBAA-A9726590BA71}" type="datetimeFigureOut">
              <a:rPr lang="en-US"/>
              <a:pPr>
                <a:defRPr/>
              </a:pPr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4B3757-017F-4F5D-ACA4-1E826C954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9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DDECC6C-7443-47A8-AE5B-220135DA7A5B}" type="datetimeFigureOut">
              <a:rPr lang="en-US"/>
              <a:pPr>
                <a:defRPr/>
              </a:pPr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A6679B6-1F98-4296-918F-0305E900E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4D441AF-DD11-4388-9155-58332CB9E70C}" type="datetimeFigureOut">
              <a:rPr lang="en-US"/>
              <a:pPr>
                <a:defRPr/>
              </a:pPr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648C436-6C27-4BF4-A04C-D2B1BEAAC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6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9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9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872AE81-4200-4773-A6CA-852C6F7797DA}" type="datetimeFigureOut">
              <a:rPr lang="en-US"/>
              <a:pPr>
                <a:defRPr/>
              </a:pPr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7377638-3B2B-4A12-92CD-00486D937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7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540B098-39F1-4256-BB58-F10AA05FDECB}" type="datetimeFigureOut">
              <a:rPr lang="en-US"/>
              <a:pPr>
                <a:defRPr/>
              </a:pPr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AA6DA61-F5F5-4BD7-BAFA-B16432FD4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4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CF54AC6-DC01-47B4-84E3-35E7D762A4A8}" type="datetimeFigureOut">
              <a:rPr lang="en-US"/>
              <a:pPr>
                <a:defRPr/>
              </a:pPr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1BE0F17-D01A-4D23-BC5F-268841757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6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73F40D-86E6-4C15-B9C3-7E392B06B9B5}" type="datetimeFigureOut">
              <a:rPr lang="en-US"/>
              <a:pPr>
                <a:defRPr/>
              </a:pPr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B9C40E0-CF51-48B7-8D8F-19488C69B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E17FFF2-5061-4878-8F3B-EC1C520F078F}" type="datetimeFigureOut">
              <a:rPr lang="en-US"/>
              <a:pPr>
                <a:defRPr/>
              </a:pPr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84E7276-5C52-425E-9675-9303C2196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5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5935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E42E38B-D87F-4040-A9B8-DFF1A7A2989B}" type="datetimeFigureOut">
              <a:rPr lang="en-US"/>
              <a:pPr>
                <a:defRPr/>
              </a:pPr>
              <a:t>11/15/23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30E4D7C-921C-4939-B297-1C6A9DB90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51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5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Variable Screening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All-Subsets Regression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EFAB6-D749-64D9-42BE-D490258F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6" y="1862375"/>
            <a:ext cx="8293100" cy="787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5EBD58-24B5-0627-D3DB-4F96CB8F7D48}"/>
              </a:ext>
            </a:extLst>
          </p:cNvPr>
          <p:cNvSpPr/>
          <p:nvPr/>
        </p:nvSpPr>
        <p:spPr>
          <a:xfrm>
            <a:off x="838200" y="1293329"/>
            <a:ext cx="7683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800" b="1" kern="120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697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Calibri" pitchFamily="34" charset="0"/>
                <a:ea typeface="MS PGothic" pitchFamily="34" charset="-128"/>
                <a:cs typeface="+mn-cs"/>
              </a:rPr>
              <a:t>You can rank-order Best Models According to: </a:t>
            </a:r>
            <a:endParaRPr lang="en-US" sz="2800" kern="1200" dirty="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AE9F6-6AF1-2B7F-CCDE-F23B627A4D2D}"/>
              </a:ext>
            </a:extLst>
          </p:cNvPr>
          <p:cNvSpPr/>
          <p:nvPr/>
        </p:nvSpPr>
        <p:spPr>
          <a:xfrm>
            <a:off x="904876" y="2785222"/>
            <a:ext cx="7683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800" b="1" kern="120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697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Calibri" pitchFamily="34" charset="0"/>
                <a:ea typeface="MS PGothic" pitchFamily="34" charset="-128"/>
                <a:cs typeface="+mn-cs"/>
              </a:rPr>
              <a:t>Example Based on Adj-R2: </a:t>
            </a:r>
            <a:endParaRPr lang="en-US" sz="2800" kern="1200" dirty="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4B74AE-E483-7504-C6F0-114525092407}"/>
              </a:ext>
            </a:extLst>
          </p:cNvPr>
          <p:cNvSpPr/>
          <p:nvPr/>
        </p:nvSpPr>
        <p:spPr>
          <a:xfrm>
            <a:off x="904875" y="4632118"/>
            <a:ext cx="7683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800" b="1" kern="120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6971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Calibri" pitchFamily="34" charset="0"/>
                <a:ea typeface="MS PGothic" pitchFamily="34" charset="-128"/>
                <a:cs typeface="+mn-cs"/>
              </a:rPr>
              <a:t>Example Based on BIC: </a:t>
            </a:r>
            <a:endParaRPr lang="en-US" sz="2800" kern="1200" dirty="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8C8F52-3D0B-424D-35BF-A57FE977A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9177"/>
            <a:ext cx="9144000" cy="1278712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70586B-C4AE-68F7-5D3B-89351F5AC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32158"/>
            <a:ext cx="9010650" cy="13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0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Variable Selection Metrics</a:t>
            </a:r>
            <a:endParaRPr dirty="0"/>
          </a:p>
        </p:txBody>
      </p:sp>
      <p:pic>
        <p:nvPicPr>
          <p:cNvPr id="2" name="Picture 2" descr="Weight of evidence and Information Value using Python | by Sundar Krishnan  | Medium">
            <a:extLst>
              <a:ext uri="{FF2B5EF4-FFF2-40B4-BE49-F238E27FC236}">
                <a16:creationId xmlns:a16="http://schemas.microsoft.com/office/drawing/2014/main" id="{BCBE5AB7-8590-4DDA-3EAE-63A51C0A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055" y="4095152"/>
            <a:ext cx="1603086" cy="25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Performance Metrics for Model Selection</a:t>
            </a:r>
            <a:endParaRPr dirty="0"/>
          </a:p>
        </p:txBody>
      </p:sp>
      <p:sp>
        <p:nvSpPr>
          <p:cNvPr id="5" name="Google Shape;251;p1">
            <a:extLst>
              <a:ext uri="{FF2B5EF4-FFF2-40B4-BE49-F238E27FC236}">
                <a16:creationId xmlns:a16="http://schemas.microsoft.com/office/drawing/2014/main" id="{7DD92781-2C24-4FEB-93F8-2ABBC0412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16301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We want a descriptive model with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A high R</a:t>
            </a:r>
            <a:r>
              <a:rPr lang="en-US" b="1" baseline="30000" dirty="0"/>
              <a:t>2 </a:t>
            </a:r>
            <a:endParaRPr lang="en-US" b="1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A high Adjusted R</a:t>
            </a:r>
            <a:r>
              <a:rPr lang="en-US" b="1" baseline="30000" dirty="0"/>
              <a:t>2  </a:t>
            </a:r>
            <a:endParaRPr lang="en-US" b="1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Low RMSE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Short Prediction Interval</a:t>
            </a:r>
          </a:p>
          <a:p>
            <a:pPr marL="457200" lvl="1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b="1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For Predictive Models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A high R</a:t>
            </a:r>
            <a:r>
              <a:rPr lang="en-US" b="1" baseline="30000" dirty="0"/>
              <a:t>2 </a:t>
            </a:r>
            <a:r>
              <a:rPr lang="en-US" b="1" dirty="0"/>
              <a:t>Validation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Low ASE Validation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Low RASE Validation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marL="457200" lvl="1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b="1" dirty="0"/>
          </a:p>
          <a:p>
            <a:pPr marL="0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7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Performance Metrics to Select Variables </a:t>
            </a:r>
            <a:endParaRPr dirty="0"/>
          </a:p>
        </p:txBody>
      </p:sp>
      <p:sp>
        <p:nvSpPr>
          <p:cNvPr id="5" name="Google Shape;251;p1">
            <a:extLst>
              <a:ext uri="{FF2B5EF4-FFF2-40B4-BE49-F238E27FC236}">
                <a16:creationId xmlns:a16="http://schemas.microsoft.com/office/drawing/2014/main" id="{7DD92781-2C24-4FEB-93F8-2ABBC0412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16301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Besides the metrics to select the best models. We can use: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AIC (Akaike Information Criterion)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BIC (Bayesian Information Criterion)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C</a:t>
            </a:r>
            <a:r>
              <a:rPr lang="en-US" b="1" baseline="-25000" dirty="0"/>
              <a:t>p</a:t>
            </a:r>
            <a:r>
              <a:rPr lang="en-US" b="1" dirty="0"/>
              <a:t> Statistic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marL="457200" lvl="1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b="1" dirty="0"/>
          </a:p>
          <a:p>
            <a:pPr marL="0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dirty="0"/>
          </a:p>
        </p:txBody>
      </p:sp>
      <p:pic>
        <p:nvPicPr>
          <p:cNvPr id="2" name="Picture 2" descr="Weight of evidence and Information Value using Python | by Sundar Krishnan  | Medium">
            <a:extLst>
              <a:ext uri="{FF2B5EF4-FFF2-40B4-BE49-F238E27FC236}">
                <a16:creationId xmlns:a16="http://schemas.microsoft.com/office/drawing/2014/main" id="{27E6BA1D-AEE4-353C-E443-DBCCE104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81" y="3504441"/>
            <a:ext cx="1898900" cy="298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5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Performance Metrics to Select Variables </a:t>
            </a:r>
            <a:endParaRPr dirty="0"/>
          </a:p>
        </p:txBody>
      </p:sp>
      <p:sp>
        <p:nvSpPr>
          <p:cNvPr id="5" name="Google Shape;251;p1">
            <a:extLst>
              <a:ext uri="{FF2B5EF4-FFF2-40B4-BE49-F238E27FC236}">
                <a16:creationId xmlns:a16="http://schemas.microsoft.com/office/drawing/2014/main" id="{7DD92781-2C24-4FEB-93F8-2ABBC0412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16301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AIC (Akaike Information Criterion):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marL="0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b="1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BIC (Bayesian Information Criterion):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C</a:t>
            </a:r>
            <a:r>
              <a:rPr lang="en-US" b="1" baseline="-25000" dirty="0"/>
              <a:t>p</a:t>
            </a:r>
            <a:r>
              <a:rPr lang="en-US" b="1" dirty="0"/>
              <a:t> Statistic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marL="457200" lvl="1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b="1" dirty="0"/>
          </a:p>
          <a:p>
            <a:pPr marL="0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dirty="0"/>
          </a:p>
        </p:txBody>
      </p:sp>
      <p:pic>
        <p:nvPicPr>
          <p:cNvPr id="2" name="Picture 2" descr="Weight of evidence and Information Value using Python | by Sundar Krishnan  | Medium">
            <a:extLst>
              <a:ext uri="{FF2B5EF4-FFF2-40B4-BE49-F238E27FC236}">
                <a16:creationId xmlns:a16="http://schemas.microsoft.com/office/drawing/2014/main" id="{27E6BA1D-AEE4-353C-E443-DBCCE104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208" y="2733528"/>
            <a:ext cx="2182091" cy="343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35701-876D-559A-A845-800B58B86FE5}"/>
                  </a:ext>
                </a:extLst>
              </p:cNvPr>
              <p:cNvSpPr txBox="1"/>
              <p:nvPr/>
            </p:nvSpPr>
            <p:spPr>
              <a:xfrm>
                <a:off x="1293669" y="2224959"/>
                <a:ext cx="6099462" cy="1017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𝐴𝐼𝐶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35701-876D-559A-A845-800B58B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69" y="2224959"/>
                <a:ext cx="6099462" cy="1017138"/>
              </a:xfrm>
              <a:prstGeom prst="rect">
                <a:avLst/>
              </a:prstGeom>
              <a:blipFill>
                <a:blip r:embed="rId4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8B0132-1691-5708-19BB-00856F58E36E}"/>
                  </a:ext>
                </a:extLst>
              </p:cNvPr>
              <p:cNvSpPr txBox="1"/>
              <p:nvPr/>
            </p:nvSpPr>
            <p:spPr>
              <a:xfrm>
                <a:off x="1293669" y="3942014"/>
                <a:ext cx="6099462" cy="1017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𝐵𝐼𝐶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8B0132-1691-5708-19BB-00856F58E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69" y="3942014"/>
                <a:ext cx="6099462" cy="1017138"/>
              </a:xfrm>
              <a:prstGeom prst="rect">
                <a:avLst/>
              </a:prstGeom>
              <a:blipFill>
                <a:blip r:embed="rId5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>
            <a:extLst>
              <a:ext uri="{FF2B5EF4-FFF2-40B4-BE49-F238E27FC236}">
                <a16:creationId xmlns:a16="http://schemas.microsoft.com/office/drawing/2014/main" id="{39D0AD87-2F9A-DDD0-AAE1-C7D4345997F2}"/>
              </a:ext>
            </a:extLst>
          </p:cNvPr>
          <p:cNvSpPr/>
          <p:nvPr/>
        </p:nvSpPr>
        <p:spPr>
          <a:xfrm>
            <a:off x="5507180" y="2256851"/>
            <a:ext cx="353291" cy="79892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80DB74B-3468-6395-83F4-D90C93961274}"/>
              </a:ext>
            </a:extLst>
          </p:cNvPr>
          <p:cNvSpPr/>
          <p:nvPr/>
        </p:nvSpPr>
        <p:spPr>
          <a:xfrm>
            <a:off x="5507180" y="3963486"/>
            <a:ext cx="353291" cy="79892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29D6CB-F454-55A8-684D-DDD58D27ECAC}"/>
                  </a:ext>
                </a:extLst>
              </p:cNvPr>
              <p:cNvSpPr txBox="1"/>
              <p:nvPr/>
            </p:nvSpPr>
            <p:spPr>
              <a:xfrm>
                <a:off x="1340322" y="5487735"/>
                <a:ext cx="6099462" cy="1137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29D6CB-F454-55A8-684D-DDD58D27E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322" y="5487735"/>
                <a:ext cx="6099462" cy="1137299"/>
              </a:xfrm>
              <a:prstGeom prst="rect">
                <a:avLst/>
              </a:prstGeom>
              <a:blipFill>
                <a:blip r:embed="rId6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>
            <a:extLst>
              <a:ext uri="{FF2B5EF4-FFF2-40B4-BE49-F238E27FC236}">
                <a16:creationId xmlns:a16="http://schemas.microsoft.com/office/drawing/2014/main" id="{19EB5FFB-1B1F-C053-4E41-E196219A65D9}"/>
              </a:ext>
            </a:extLst>
          </p:cNvPr>
          <p:cNvSpPr/>
          <p:nvPr/>
        </p:nvSpPr>
        <p:spPr>
          <a:xfrm>
            <a:off x="5507179" y="5633001"/>
            <a:ext cx="353291" cy="79892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1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Variable Selection Techniques</a:t>
            </a:r>
            <a:endParaRPr dirty="0"/>
          </a:p>
        </p:txBody>
      </p:sp>
      <p:pic>
        <p:nvPicPr>
          <p:cNvPr id="2" name="Picture 2" descr="Weight of evidence and Information Value using Python | by Sundar Krishnan  | Medium">
            <a:extLst>
              <a:ext uri="{FF2B5EF4-FFF2-40B4-BE49-F238E27FC236}">
                <a16:creationId xmlns:a16="http://schemas.microsoft.com/office/drawing/2014/main" id="{BCBE5AB7-8590-4DDA-3EAE-63A51C0A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055" y="4095152"/>
            <a:ext cx="1603086" cy="25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1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All-Subsets Regression</a:t>
            </a:r>
            <a:endParaRPr dirty="0"/>
          </a:p>
        </p:txBody>
      </p:sp>
      <p:sp>
        <p:nvSpPr>
          <p:cNvPr id="5" name="Google Shape;251;p1">
            <a:extLst>
              <a:ext uri="{FF2B5EF4-FFF2-40B4-BE49-F238E27FC236}">
                <a16:creationId xmlns:a16="http://schemas.microsoft.com/office/drawing/2014/main" id="{7DD92781-2C24-4FEB-93F8-2ABBC0412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16301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Tests all possible subsets of the set of potential independent variables. </a:t>
            </a:r>
          </a:p>
          <a:p>
            <a:pPr marL="0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dirty="0"/>
          </a:p>
        </p:txBody>
      </p:sp>
      <p:pic>
        <p:nvPicPr>
          <p:cNvPr id="6146" name="Picture 2" descr="Regression Smackdown: Stepwise versus Best Subsets!">
            <a:extLst>
              <a:ext uri="{FF2B5EF4-FFF2-40B4-BE49-F238E27FC236}">
                <a16:creationId xmlns:a16="http://schemas.microsoft.com/office/drawing/2014/main" id="{5080E228-E28B-ED39-866D-D5D5922B7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8"/>
          <a:stretch/>
        </p:blipFill>
        <p:spPr bwMode="auto">
          <a:xfrm>
            <a:off x="952327" y="2626113"/>
            <a:ext cx="5916824" cy="395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3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All-Subsets Regression</a:t>
            </a:r>
            <a:endParaRPr dirty="0"/>
          </a:p>
        </p:txBody>
      </p:sp>
      <p:sp>
        <p:nvSpPr>
          <p:cNvPr id="5" name="Google Shape;251;p1">
            <a:extLst>
              <a:ext uri="{FF2B5EF4-FFF2-40B4-BE49-F238E27FC236}">
                <a16:creationId xmlns:a16="http://schemas.microsoft.com/office/drawing/2014/main" id="{7DD92781-2C24-4FEB-93F8-2ABBC0412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16301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Tests all possible subsets of the set of potential independent variables. </a:t>
            </a:r>
          </a:p>
          <a:p>
            <a:pPr marL="0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dirty="0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632DFC-189E-0A7B-E8DF-BCAA449E9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90"/>
          <a:stretch/>
        </p:blipFill>
        <p:spPr>
          <a:xfrm>
            <a:off x="956935" y="2932604"/>
            <a:ext cx="9832882" cy="22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All-Subsets Regression</a:t>
            </a:r>
            <a:endParaRPr dirty="0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632DFC-189E-0A7B-E8DF-BCAA449E9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" b="-1"/>
          <a:stretch/>
        </p:blipFill>
        <p:spPr>
          <a:xfrm>
            <a:off x="959004" y="1414392"/>
            <a:ext cx="7683191" cy="52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64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006971"/>
      </a:dk1>
      <a:lt1>
        <a:sysClr val="window" lastClr="FFFFFF"/>
      </a:lt1>
      <a:dk2>
        <a:srgbClr val="9F0927"/>
      </a:dk2>
      <a:lt2>
        <a:srgbClr val="FFFEEF"/>
      </a:lt2>
      <a:accent1>
        <a:srgbClr val="006971"/>
      </a:accent1>
      <a:accent2>
        <a:srgbClr val="BE0A2A"/>
      </a:accent2>
      <a:accent3>
        <a:srgbClr val="F0CC3F"/>
      </a:accent3>
      <a:accent4>
        <a:srgbClr val="A7C784"/>
      </a:accent4>
      <a:accent5>
        <a:srgbClr val="D84725"/>
      </a:accent5>
      <a:accent6>
        <a:srgbClr val="00808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13671</TotalTime>
  <Words>344</Words>
  <Application>Microsoft Macintosh PowerPoint</Application>
  <PresentationFormat>Widescreen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Cambria Math</vt:lpstr>
      <vt:lpstr>Lato</vt:lpstr>
      <vt:lpstr>Calibri</vt:lpstr>
      <vt:lpstr>Wingdings</vt:lpstr>
      <vt:lpstr>Roboto Slab</vt:lpstr>
      <vt:lpstr>Lato Light</vt:lpstr>
      <vt:lpstr>Arial</vt:lpstr>
      <vt:lpstr>Cambria</vt:lpstr>
      <vt:lpstr>Office Theme</vt:lpstr>
      <vt:lpstr>Custom Design</vt:lpstr>
      <vt:lpstr>Module 5</vt:lpstr>
      <vt:lpstr>Variable Selection Metrics</vt:lpstr>
      <vt:lpstr>Performance Metrics for Model Selection</vt:lpstr>
      <vt:lpstr>Performance Metrics to Select Variables </vt:lpstr>
      <vt:lpstr>Performance Metrics to Select Variables </vt:lpstr>
      <vt:lpstr>Variable Selection Techniques</vt:lpstr>
      <vt:lpstr>All-Subsets Regression</vt:lpstr>
      <vt:lpstr>All-Subsets Regression</vt:lpstr>
      <vt:lpstr>All-Subsets Regression</vt:lpstr>
      <vt:lpstr>All-Subsets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245</cp:revision>
  <dcterms:modified xsi:type="dcterms:W3CDTF">2023-11-15T15:29:38Z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