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301" r:id="rId2"/>
    <p:sldId id="265" r:id="rId3"/>
    <p:sldId id="417" r:id="rId4"/>
    <p:sldId id="585" r:id="rId5"/>
    <p:sldId id="561" r:id="rId6"/>
    <p:sldId id="562" r:id="rId7"/>
    <p:sldId id="563" r:id="rId8"/>
    <p:sldId id="564" r:id="rId9"/>
    <p:sldId id="577" r:id="rId10"/>
    <p:sldId id="587" r:id="rId11"/>
    <p:sldId id="588" r:id="rId12"/>
    <p:sldId id="565" r:id="rId13"/>
    <p:sldId id="598" r:id="rId14"/>
    <p:sldId id="589" r:id="rId15"/>
    <p:sldId id="566" r:id="rId16"/>
    <p:sldId id="597" r:id="rId17"/>
    <p:sldId id="591" r:id="rId18"/>
    <p:sldId id="590" r:id="rId19"/>
    <p:sldId id="567" r:id="rId20"/>
    <p:sldId id="596" r:id="rId21"/>
    <p:sldId id="592" r:id="rId22"/>
    <p:sldId id="568" r:id="rId23"/>
    <p:sldId id="569" r:id="rId24"/>
    <p:sldId id="570" r:id="rId25"/>
    <p:sldId id="595" r:id="rId26"/>
    <p:sldId id="593" r:id="rId27"/>
    <p:sldId id="574" r:id="rId28"/>
    <p:sldId id="594" r:id="rId29"/>
  </p:sldIdLst>
  <p:sldSz cx="12192000" cy="6858000"/>
  <p:notesSz cx="6858000" cy="9144000"/>
  <p:embeddedFontLst>
    <p:embeddedFont>
      <p:font typeface="Cambria Math" panose="02040503050406030204" pitchFamily="18" charset="0"/>
      <p:regular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Lato Light" panose="020F0302020204030204" pitchFamily="34" charset="0"/>
      <p:regular r:id="rId36"/>
      <p:bold r:id="rId37"/>
      <p:italic r:id="rId38"/>
      <p:boldItalic r:id="rId39"/>
    </p:embeddedFont>
    <p:embeddedFont>
      <p:font typeface="Roboto Slab" pitchFamily="2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03"/>
    <p:restoredTop sz="96327"/>
  </p:normalViewPr>
  <p:slideViewPr>
    <p:cSldViewPr snapToGrid="0">
      <p:cViewPr varScale="1">
        <p:scale>
          <a:sx n="96" d="100"/>
          <a:sy n="96" d="100"/>
        </p:scale>
        <p:origin x="17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372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1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002488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18EF91C8-7728-C87A-D05B-37E9116E5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6D420DE9-27B6-6C6B-1EF6-C67EF14EA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816EB4FE-5101-71FC-456C-75BDECAD9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696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64393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AE0602E-6FD3-76A9-A8C4-5B228A839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58EC6D0C-B438-9DFF-68C6-62E5F23178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C886E440-2454-1A47-B595-EA4B25BEA2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748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0DA67DEC-5AEF-277D-E347-106AD5970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54128A43-B1C6-B8CE-283B-C0B8BF6BEA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E117D4F3-C086-EBF5-724A-208EFDAEFC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42694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58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2562E357-B68B-73D9-67ED-6D44C269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4AD420BA-D5CA-AC54-79AA-042831C72C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FD7B64DB-1690-F072-9280-92BC5A19A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89839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66922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5209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56363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>
          <a:extLst>
            <a:ext uri="{FF2B5EF4-FFF2-40B4-BE49-F238E27FC236}">
              <a16:creationId xmlns:a16="http://schemas.microsoft.com/office/drawing/2014/main" id="{6BF9F308-0927-7B45-F0EA-BA436465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>
            <a:extLst>
              <a:ext uri="{FF2B5EF4-FFF2-40B4-BE49-F238E27FC236}">
                <a16:creationId xmlns:a16="http://schemas.microsoft.com/office/drawing/2014/main" id="{8E3469E5-7E74-CB19-1B0C-36C9020D2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>
            <a:extLst>
              <a:ext uri="{FF2B5EF4-FFF2-40B4-BE49-F238E27FC236}">
                <a16:creationId xmlns:a16="http://schemas.microsoft.com/office/drawing/2014/main" id="{C65EEDD8-AF7A-B0A8-E952-BEE40AAD7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35364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202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294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2B61A35D-234B-874F-BD3C-C8F56DF65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BD84383D-7C2B-5433-F59E-514AB72467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84988DAF-5E8D-EF7A-EB5B-9AC77498AD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2201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373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940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68025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0073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543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6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Logistic Regression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7459210" y="3008743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9E0C7332-FC24-1DBB-2B26-F94B0593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91" y="4164420"/>
            <a:ext cx="1998235" cy="103612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26149-9415-97AE-8ED4-BD1AD7D9C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411" y="2901559"/>
            <a:ext cx="3789367" cy="3591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2015FE-9F70-7091-7E58-DCF5ECE597AA}"/>
              </a:ext>
            </a:extLst>
          </p:cNvPr>
          <p:cNvCxnSpPr>
            <a:cxnSpLocks/>
          </p:cNvCxnSpPr>
          <p:nvPr/>
        </p:nvCxnSpPr>
        <p:spPr>
          <a:xfrm flipV="1">
            <a:off x="1950720" y="2901559"/>
            <a:ext cx="2113280" cy="3591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C8180-D9A3-1D45-379F-0FABF46E647A}"/>
              </a:ext>
            </a:extLst>
          </p:cNvPr>
          <p:cNvSpPr txBox="1"/>
          <p:nvPr/>
        </p:nvSpPr>
        <p:spPr>
          <a:xfrm>
            <a:off x="5393689" y="3953042"/>
            <a:ext cx="895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203478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7459210" y="3008743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26149-9415-97AE-8ED4-BD1AD7D9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11" y="2901559"/>
            <a:ext cx="3789367" cy="3591316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2015FE-9F70-7091-7E58-DCF5ECE597AA}"/>
              </a:ext>
            </a:extLst>
          </p:cNvPr>
          <p:cNvCxnSpPr>
            <a:cxnSpLocks/>
          </p:cNvCxnSpPr>
          <p:nvPr/>
        </p:nvCxnSpPr>
        <p:spPr>
          <a:xfrm flipV="1">
            <a:off x="1950720" y="2901559"/>
            <a:ext cx="2113280" cy="35913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FC8180-D9A3-1D45-379F-0FABF46E647A}"/>
              </a:ext>
            </a:extLst>
          </p:cNvPr>
          <p:cNvSpPr txBox="1"/>
          <p:nvPr/>
        </p:nvSpPr>
        <p:spPr>
          <a:xfrm>
            <a:off x="5393689" y="3953042"/>
            <a:ext cx="8951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A5A9C-2057-1504-A927-8A19A0A08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5050" y="4260819"/>
            <a:ext cx="3792379" cy="65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998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Predictions are made in the form of propensities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439187"/>
            <a:ext cx="5511760" cy="374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908" y="2369654"/>
            <a:ext cx="3721100" cy="1981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3D5817-0203-4C87-D231-610E470CD8D8}"/>
                  </a:ext>
                </a:extLst>
              </p:cNvPr>
              <p:cNvSpPr txBox="1"/>
              <p:nvPr/>
            </p:nvSpPr>
            <p:spPr>
              <a:xfrm>
                <a:off x="6875908" y="4465834"/>
                <a:ext cx="42628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3D5817-0203-4C87-D231-610E470CD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908" y="4465834"/>
                <a:ext cx="4262834" cy="369332"/>
              </a:xfrm>
              <a:prstGeom prst="rect">
                <a:avLst/>
              </a:prstGeom>
              <a:blipFill>
                <a:blip r:embed="rId5"/>
                <a:stretch>
                  <a:fillRect l="-893" t="-13333" r="-119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>
            <a:extLst>
              <a:ext uri="{FF2B5EF4-FFF2-40B4-BE49-F238E27FC236}">
                <a16:creationId xmlns:a16="http://schemas.microsoft.com/office/drawing/2014/main" id="{C0C761D4-F836-D43F-0CD5-4496B87A5717}"/>
              </a:ext>
            </a:extLst>
          </p:cNvPr>
          <p:cNvSpPr/>
          <p:nvPr/>
        </p:nvSpPr>
        <p:spPr>
          <a:xfrm rot="16200000">
            <a:off x="9227209" y="3276885"/>
            <a:ext cx="353291" cy="34697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math equation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5A45175-903C-D4F7-02BF-86739D362C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0608" y="5204092"/>
            <a:ext cx="1826491" cy="11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01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3163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0F5CA8EA-2CAE-4E92-EE50-22D60D0D9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3A49F9B5-5071-A3FE-C3E2-D4D117998E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Log(odds)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0D82B-8F37-A911-D290-98FA58359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70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Predictions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log(odds) of default for a balance of $1,500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418" y="3097328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3980" y="3097328"/>
            <a:ext cx="2881018" cy="15339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A3188-7F12-3CCF-FA6F-146AA6F8A73D}"/>
                  </a:ext>
                </a:extLst>
              </p:cNvPr>
              <p:cNvSpPr txBox="1"/>
              <p:nvPr/>
            </p:nvSpPr>
            <p:spPr>
              <a:xfrm>
                <a:off x="4707955" y="546195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FAA3188-7F12-3CCF-FA6F-146AA6F8A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55" y="5461955"/>
                <a:ext cx="6737998" cy="369332"/>
              </a:xfrm>
              <a:prstGeom prst="rect">
                <a:avLst/>
              </a:prstGeom>
              <a:blipFill>
                <a:blip r:embed="rId5"/>
                <a:stretch>
                  <a:fillRect l="-940" t="-6667" r="-564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B3E7DB-E423-07D1-E627-538FD8D139C2}"/>
              </a:ext>
            </a:extLst>
          </p:cNvPr>
          <p:cNvCxnSpPr>
            <a:cxnSpLocks/>
          </p:cNvCxnSpPr>
          <p:nvPr/>
        </p:nvCxnSpPr>
        <p:spPr>
          <a:xfrm flipV="1">
            <a:off x="2722418" y="2298886"/>
            <a:ext cx="1590964" cy="354080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E14BDA-8FC1-D397-A882-6DFC0ABF57EE}"/>
              </a:ext>
            </a:extLst>
          </p:cNvPr>
          <p:cNvCxnSpPr>
            <a:cxnSpLocks/>
          </p:cNvCxnSpPr>
          <p:nvPr/>
        </p:nvCxnSpPr>
        <p:spPr>
          <a:xfrm flipH="1" flipV="1">
            <a:off x="3034748" y="5133439"/>
            <a:ext cx="1702236" cy="52551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662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1481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9C1BC95A-BA8D-24B7-48D2-9B33977E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9E2D1DCD-8404-33B6-949C-5EA8357CCBB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Probability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691F98-A106-7EC2-4C79-8757606E8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80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C927F93-4DFD-A7DC-CA76-60C7EA863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2F4386A0-5228-8F43-14A4-75EEAB0D82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69F70ED2-F6AE-DA82-D48C-674D786027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$1,500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75FC4-DDE6-BFD0-65FE-1F1EB5D83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A23C79-D18B-1944-9069-4E2D2E8AD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03E21C-B6A9-FC65-F723-58C9A5E8F9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4613357" y="4738207"/>
            <a:ext cx="2524946" cy="1138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A8072B-F0B6-514A-01EA-C3A69CF40199}"/>
                  </a:ext>
                </a:extLst>
              </p:cNvPr>
              <p:cNvSpPr txBox="1"/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A8072B-F0B6-514A-01EA-C3A69CF40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blipFill>
                <a:blip r:embed="rId6"/>
                <a:stretch>
                  <a:fillRect l="-940" t="-6667" r="-5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A82332-BBA8-A6C8-FF74-D8AF56C18E08}"/>
              </a:ext>
            </a:extLst>
          </p:cNvPr>
          <p:cNvCxnSpPr>
            <a:cxnSpLocks/>
          </p:cNvCxnSpPr>
          <p:nvPr/>
        </p:nvCxnSpPr>
        <p:spPr>
          <a:xfrm flipH="1" flipV="1">
            <a:off x="3074504" y="4359965"/>
            <a:ext cx="1683026" cy="702365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F14948-6655-AB32-70DD-FDE9A18CBAAE}"/>
              </a:ext>
            </a:extLst>
          </p:cNvPr>
          <p:cNvCxnSpPr>
            <a:cxnSpLocks/>
          </p:cNvCxnSpPr>
          <p:nvPr/>
        </p:nvCxnSpPr>
        <p:spPr>
          <a:xfrm flipV="1">
            <a:off x="3095119" y="4359965"/>
            <a:ext cx="0" cy="14995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436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Probabilities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Predict the probability of default for a balance of $2,000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4506475" y="4889759"/>
            <a:ext cx="2524946" cy="113831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4EB7B-A713-F25E-9FC9-507CCC4DD81D}"/>
                  </a:ext>
                </a:extLst>
              </p:cNvPr>
              <p:cNvSpPr txBox="1"/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odds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Default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=−10.6513+0.0055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EC4EB7B-A713-F25E-9FC9-507CCC4DD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491" y="4249925"/>
                <a:ext cx="6737998" cy="369332"/>
              </a:xfrm>
              <a:prstGeom prst="rect">
                <a:avLst/>
              </a:prstGeom>
              <a:blipFill>
                <a:blip r:embed="rId6"/>
                <a:stretch>
                  <a:fillRect l="-940" t="-6667" r="-56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C079B08-A091-F18F-660F-21CCCC0C32AD}"/>
              </a:ext>
            </a:extLst>
          </p:cNvPr>
          <p:cNvCxnSpPr>
            <a:cxnSpLocks/>
          </p:cNvCxnSpPr>
          <p:nvPr/>
        </p:nvCxnSpPr>
        <p:spPr>
          <a:xfrm flipH="1" flipV="1">
            <a:off x="3611954" y="3429000"/>
            <a:ext cx="894521" cy="1895702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00F24B-5E90-60C8-AA57-C5CC5ECB590C}"/>
              </a:ext>
            </a:extLst>
          </p:cNvPr>
          <p:cNvCxnSpPr>
            <a:cxnSpLocks/>
          </p:cNvCxnSpPr>
          <p:nvPr/>
        </p:nvCxnSpPr>
        <p:spPr>
          <a:xfrm flipV="1">
            <a:off x="3611954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771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Logistic Regression </a:t>
            </a:r>
            <a:br>
              <a:rPr lang="en-US" dirty="0"/>
            </a:br>
            <a:r>
              <a:rPr lang="en-US" sz="3200" dirty="0"/>
              <a:t>Probability, Odds, Log(odds)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E845E2-555E-E3B2-191A-2CF867448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7379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C17AE8C2-B31A-FCD3-8878-AAE134B9A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697F6BB1-D1AA-EDDD-9EB3-72CC9C51A8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Odds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DD891-712F-78CB-E39A-02591C39C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 of Default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of an event happening is calculating as: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sz="4000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&gt; 1 if the probability it happens is greater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are &lt; 1 if the probability it happens is less than the probability that it does not happen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odds = 1 if the probability it happens is 50%</a:t>
                </a:r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1144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879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$2,000?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808B8-736D-7510-F559-A776231AB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5856900" y="4521559"/>
            <a:ext cx="1819064" cy="820086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D4429AC-00FC-4A12-1994-8617C0E2DF9F}"/>
              </a:ext>
            </a:extLst>
          </p:cNvPr>
          <p:cNvCxnSpPr>
            <a:cxnSpLocks/>
          </p:cNvCxnSpPr>
          <p:nvPr/>
        </p:nvCxnSpPr>
        <p:spPr>
          <a:xfrm flipH="1" flipV="1">
            <a:off x="3611954" y="3429000"/>
            <a:ext cx="1574514" cy="1381539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11C7E51-267A-8514-4B12-B5497B62DE97}"/>
              </a:ext>
            </a:extLst>
          </p:cNvPr>
          <p:cNvCxnSpPr>
            <a:cxnSpLocks/>
          </p:cNvCxnSpPr>
          <p:nvPr/>
        </p:nvCxnSpPr>
        <p:spPr>
          <a:xfrm flipV="1">
            <a:off x="3611954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809AA-6DA6-2BDD-A880-8CFD346B6B08}"/>
                  </a:ext>
                </a:extLst>
              </p:cNvPr>
              <p:cNvSpPr txBox="1"/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9809AA-6DA6-2BDD-A880-8CFD346B6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B9FB1-512E-3CB3-8BFA-5A55A6F1BC9E}"/>
                  </a:ext>
                </a:extLst>
              </p:cNvPr>
              <p:cNvSpPr txBox="1"/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AB9FB1-512E-3CB3-8BFA-5A55A6F1B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6793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Calculating the Odds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What are the odds of default for a balance of $1,937?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24FDE9A-3BD2-57EA-338D-8E5FED97E0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8588" t="14286"/>
          <a:stretch/>
        </p:blipFill>
        <p:spPr>
          <a:xfrm>
            <a:off x="5856900" y="4521559"/>
            <a:ext cx="1819064" cy="820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0548-8D9D-21F1-1FE7-9B52C72D58E2}"/>
                  </a:ext>
                </a:extLst>
              </p:cNvPr>
              <p:cNvSpPr txBox="1"/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0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8A00548-8D9D-21F1-1FE7-9B52C72D5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182" y="4668104"/>
                <a:ext cx="768626" cy="4001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D3690-8771-1DDF-E622-7C7D55F8A43C}"/>
                  </a:ext>
                </a:extLst>
              </p:cNvPr>
              <p:cNvSpPr txBox="1"/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5D3690-8771-1DDF-E622-7C7D55F8A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811" y="5436922"/>
                <a:ext cx="937057" cy="671274"/>
              </a:xfrm>
              <a:prstGeom prst="rect">
                <a:avLst/>
              </a:prstGeom>
              <a:blipFill>
                <a:blip r:embed="rId7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E87481B-C681-0BBA-C757-BCD1403F2044}"/>
              </a:ext>
            </a:extLst>
          </p:cNvPr>
          <p:cNvCxnSpPr>
            <a:cxnSpLocks/>
          </p:cNvCxnSpPr>
          <p:nvPr/>
        </p:nvCxnSpPr>
        <p:spPr>
          <a:xfrm flipV="1">
            <a:off x="3585450" y="3429000"/>
            <a:ext cx="0" cy="100559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A984-E102-3A64-30A0-E70E864B77D5}"/>
              </a:ext>
            </a:extLst>
          </p:cNvPr>
          <p:cNvCxnSpPr>
            <a:cxnSpLocks/>
          </p:cNvCxnSpPr>
          <p:nvPr/>
        </p:nvCxnSpPr>
        <p:spPr>
          <a:xfrm flipH="1" flipV="1">
            <a:off x="3585450" y="3551583"/>
            <a:ext cx="1601018" cy="1258956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0907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69656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>
          <a:extLst>
            <a:ext uri="{FF2B5EF4-FFF2-40B4-BE49-F238E27FC236}">
              <a16:creationId xmlns:a16="http://schemas.microsoft.com/office/drawing/2014/main" id="{B4E721F1-8CA9-C6EB-455F-E2D1EEB98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>
            <a:extLst>
              <a:ext uri="{FF2B5EF4-FFF2-40B4-BE49-F238E27FC236}">
                <a16:creationId xmlns:a16="http://schemas.microsoft.com/office/drawing/2014/main" id="{3403D55C-DDFF-E835-5EB7-152E7CECDE4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417" y="2153507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Other Relationships</a:t>
            </a:r>
            <a:endParaRPr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3A51D4-34C7-B573-4BF2-4D36C262C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266" y="3953791"/>
            <a:ext cx="3775468" cy="2523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17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Important Odds Relationships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log odds of the event happening is the regression equation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9ADA6D3-80E9-7174-172A-98583704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2511113"/>
            <a:ext cx="3566064" cy="242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493C436-E046-0321-0D28-495802D8FC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491" y="2445502"/>
            <a:ext cx="2881018" cy="15339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E66AA3-E6AC-E436-07F6-909F58EAE6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718" y="4203653"/>
            <a:ext cx="3106791" cy="962430"/>
          </a:xfrm>
          <a:prstGeom prst="rect">
            <a:avLst/>
          </a:prstGeom>
        </p:spPr>
      </p:pic>
      <p:pic>
        <p:nvPicPr>
          <p:cNvPr id="5" name="Picture 4" descr="A black text with black letters&#10;&#10;Description automatically generated">
            <a:extLst>
              <a:ext uri="{FF2B5EF4-FFF2-40B4-BE49-F238E27FC236}">
                <a16:creationId xmlns:a16="http://schemas.microsoft.com/office/drawing/2014/main" id="{4002E986-A211-F0FF-F786-274F1FBB84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8987" y="5109761"/>
            <a:ext cx="2438400" cy="584200"/>
          </a:xfrm>
          <a:prstGeom prst="rect">
            <a:avLst/>
          </a:prstGeom>
        </p:spPr>
      </p:pic>
      <p:pic>
        <p:nvPicPr>
          <p:cNvPr id="7" name="Picture 6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302F61AE-BFDF-F6A4-E824-12A5B966E2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2239" y="5786521"/>
            <a:ext cx="18923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0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Logistic regression is a linear model used for binary classification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response is encoded to 0 and 1.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1: assigned to the level of interest, 0: the remaining level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/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05C29BF-89AB-0615-36A0-9F7C1DC4A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0" y="3429000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029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744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273185CE-8C72-ECA2-7E9D-10C70CA64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9EDF5A3F-760A-422E-BA12-A99B2C8F3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>
            <a:extLst>
              <a:ext uri="{FF2B5EF4-FFF2-40B4-BE49-F238E27FC236}">
                <a16:creationId xmlns:a16="http://schemas.microsoft.com/office/drawing/2014/main" id="{0BE92866-076D-41C7-600D-EA1642727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Examples of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Will a customer buy or not buy a product?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a loan applicant a low or high credit risk?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Will a user engage with a marketing email?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4B8AE-0731-6421-59F5-C0247BC9F0BB}"/>
                  </a:ext>
                </a:extLst>
              </p:cNvPr>
              <p:cNvSpPr txBox="1"/>
              <p:nvPr/>
            </p:nvSpPr>
            <p:spPr>
              <a:xfrm>
                <a:off x="940411" y="3512127"/>
                <a:ext cx="1711349" cy="13730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𝑦</m:t>
                      </m:r>
                      <m:r>
                        <a:rPr lang="en-US" sz="4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Lato Light"/>
                          <a:cs typeface="Lato Light"/>
                          <a:sym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Lato Light"/>
                              <a:cs typeface="Lato Light"/>
                              <a:sym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</m:ctrlPr>
                            </m:eqArrPr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4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Lato Light"/>
                                  <a:cs typeface="Lato Light"/>
                                  <a:sym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4000" dirty="0">
                  <a:solidFill>
                    <a:schemeClr val="dk1"/>
                  </a:solidFill>
                  <a:latin typeface="Lato Light"/>
                  <a:ea typeface="Lato Light"/>
                  <a:cs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4B8AE-0731-6421-59F5-C0247BC9F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3512127"/>
                <a:ext cx="1711349" cy="1373068"/>
              </a:xfrm>
              <a:prstGeom prst="rect">
                <a:avLst/>
              </a:prstGeom>
              <a:blipFill>
                <a:blip r:embed="rId3"/>
                <a:stretch>
                  <a:fillRect l="-86765" t="-225688" r="-111765" b="-323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593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Generalization of the linear regression model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411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94" y="2506993"/>
            <a:ext cx="4473815" cy="118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1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5E45FF-5C8E-42D7-8A0F-A42E026DFF37}"/>
              </a:ext>
            </a:extLst>
          </p:cNvPr>
          <p:cNvSpPr txBox="1"/>
          <p:nvPr/>
        </p:nvSpPr>
        <p:spPr>
          <a:xfrm>
            <a:off x="6345283" y="3431693"/>
            <a:ext cx="754998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assumptions regarding 𝜖 are:</a:t>
            </a:r>
          </a:p>
          <a:p>
            <a:pPr algn="l"/>
            <a:endParaRPr lang="en-US" sz="2000" dirty="0">
              <a:solidFill>
                <a:schemeClr val="dk1"/>
              </a:solidFill>
              <a:latin typeface="Lato Light"/>
              <a:cs typeface="Lato Light"/>
              <a:sym typeface="Lato Light"/>
            </a:endParaRP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mean of 𝜖 is zero or 𝐸(𝜖)=0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 variance of 𝜖 is constant 𝜎2 or 𝑣𝑎𝑟(𝜖)= 𝜎2 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 is normally distributed or 𝜖 𝑁(0, 𝜎2)</a:t>
            </a:r>
          </a:p>
          <a:p>
            <a:pPr algn="l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  <a:sym typeface="Lato Light"/>
              </a:rPr>
              <a:t>The 𝜖s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186295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Linear Regression assumptions would not hold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F9FF28-663C-EDC0-985B-3AAA09E78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138" y="2298080"/>
            <a:ext cx="4426126" cy="41947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EA5B9C-D88B-C307-194E-1960CB7CC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20434"/>
            <a:ext cx="3820326" cy="1008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838F78-A3C4-0686-2D0B-D081E372C7FB}"/>
              </a:ext>
            </a:extLst>
          </p:cNvPr>
          <p:cNvSpPr txBox="1"/>
          <p:nvPr/>
        </p:nvSpPr>
        <p:spPr>
          <a:xfrm>
            <a:off x="6345283" y="4401578"/>
            <a:ext cx="514329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error terms are non-normal.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variance of 𝜖 is not constant across different values of the response.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Lato Light"/>
                <a:cs typeface="Lato Light"/>
              </a:rPr>
              <a:t>The equation above has no constraints on the value of y that it will predict, 𝑦̂ 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/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𝑦</m:t>
                      </m:r>
                      <m:r>
                        <a:rPr lang="en-US" sz="200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cs typeface="Lato Light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cs typeface="Lato Light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</m:ctrlPr>
                            </m:eqArrPr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cs typeface="Lato Light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dk1"/>
                  </a:solidFill>
                  <a:latin typeface="Lato Light"/>
                  <a:cs typeface="Lato Ligh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1A73F1-4FFA-9A5B-E151-9F1C113F4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885" y="3608123"/>
                <a:ext cx="822789" cy="686535"/>
              </a:xfrm>
              <a:prstGeom prst="rect">
                <a:avLst/>
              </a:prstGeom>
              <a:blipFill>
                <a:blip r:embed="rId5"/>
                <a:stretch>
                  <a:fillRect l="-93939" t="-227273" r="-118182" b="-32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2545BA-3489-B79A-562D-2F0C64648339}"/>
              </a:ext>
            </a:extLst>
          </p:cNvPr>
          <p:cNvCxnSpPr>
            <a:cxnSpLocks/>
          </p:cNvCxnSpPr>
          <p:nvPr/>
        </p:nvCxnSpPr>
        <p:spPr>
          <a:xfrm flipV="1">
            <a:off x="2125683" y="2298080"/>
            <a:ext cx="2778826" cy="419479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127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Logistic Regression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need a model that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requires that the predicted responses will be between 0 and 1 and </a:t>
            </a:r>
          </a:p>
          <a:p>
            <a:pPr lvl="1" indent="-457200">
              <a:spcBef>
                <a:spcPts val="0"/>
              </a:spcBef>
              <a:buSzPts val="2800"/>
              <a:buFont typeface="Wingdings" pitchFamily="2" charset="2"/>
              <a:buChar char="§"/>
            </a:pPr>
            <a:r>
              <a:rPr lang="en-US" dirty="0"/>
              <a:t>does not have normal distribution and constant variance assumptions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000" dirty="0">
                <a:solidFill>
                  <a:srgbClr val="000000"/>
                </a:solidFill>
                <a:latin typeface="-apple-system"/>
                <a:cs typeface="Arial"/>
                <a:sym typeface="Arial"/>
              </a:rPr>
              <a:t>	</a:t>
            </a:r>
            <a:endParaRPr lang="en-US" dirty="0"/>
          </a:p>
        </p:txBody>
      </p:sp>
      <p:pic>
        <p:nvPicPr>
          <p:cNvPr id="9" name="Picture 2" descr="Logistic Regression: Equation, Assumptions, Types, and Best Practices">
            <a:extLst>
              <a:ext uri="{FF2B5EF4-FFF2-40B4-BE49-F238E27FC236}">
                <a16:creationId xmlns:a16="http://schemas.microsoft.com/office/drawing/2014/main" id="{131F0674-6A3C-E3C6-284C-02D582717E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9" t="15770" r="20001"/>
          <a:stretch/>
        </p:blipFill>
        <p:spPr bwMode="auto">
          <a:xfrm>
            <a:off x="1040419" y="2926885"/>
            <a:ext cx="3792379" cy="3591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black math equation with black numbers&#10;&#10;Description automatically generated with medium confidence">
            <a:extLst>
              <a:ext uri="{FF2B5EF4-FFF2-40B4-BE49-F238E27FC236}">
                <a16:creationId xmlns:a16="http://schemas.microsoft.com/office/drawing/2014/main" id="{9E0C7332-FC24-1DBB-2B26-F94B0593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609" y="3678382"/>
            <a:ext cx="1998235" cy="1036122"/>
          </a:xfrm>
          <a:prstGeom prst="rect">
            <a:avLst/>
          </a:prstGeom>
        </p:spPr>
      </p:pic>
      <p:pic>
        <p:nvPicPr>
          <p:cNvPr id="6" name="Picture 5" descr="A black and white image of a number and a symbol&#10;&#10;Description automatically generated with medium confidence">
            <a:extLst>
              <a:ext uri="{FF2B5EF4-FFF2-40B4-BE49-F238E27FC236}">
                <a16:creationId xmlns:a16="http://schemas.microsoft.com/office/drawing/2014/main" id="{7C3ED3A7-9440-E780-075F-BF262684AE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5373" y="3793362"/>
            <a:ext cx="2293455" cy="9211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F0B393-3BBC-D8A1-B935-2901A5C90671}"/>
              </a:ext>
            </a:extLst>
          </p:cNvPr>
          <p:cNvSpPr txBox="1"/>
          <p:nvPr/>
        </p:nvSpPr>
        <p:spPr>
          <a:xfrm>
            <a:off x="6947199" y="3370605"/>
            <a:ext cx="2896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81161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15478</TotalTime>
  <Words>907</Words>
  <Application>Microsoft Macintosh PowerPoint</Application>
  <PresentationFormat>Widescreen</PresentationFormat>
  <Paragraphs>141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Roboto Slab</vt:lpstr>
      <vt:lpstr>Lato Light</vt:lpstr>
      <vt:lpstr>-apple-system</vt:lpstr>
      <vt:lpstr>Arial</vt:lpstr>
      <vt:lpstr>Cambria Math</vt:lpstr>
      <vt:lpstr>Lato</vt:lpstr>
      <vt:lpstr>Wingdings</vt:lpstr>
      <vt:lpstr>Office Theme</vt:lpstr>
      <vt:lpstr>Module 6</vt:lpstr>
      <vt:lpstr>Logistic Regression  Probability, Odds, Log(odds)</vt:lpstr>
      <vt:lpstr>Logistic Regression</vt:lpstr>
      <vt:lpstr>Logistic Regression</vt:lpstr>
      <vt:lpstr>Logistic Regression</vt:lpstr>
      <vt:lpstr>Logistic Regression</vt:lpstr>
      <vt:lpstr>Logistic Regression</vt:lpstr>
      <vt:lpstr>Logistic Regression</vt:lpstr>
      <vt:lpstr>Practice</vt:lpstr>
      <vt:lpstr>Logistic Regression</vt:lpstr>
      <vt:lpstr>Logistic Regression</vt:lpstr>
      <vt:lpstr>Predictions</vt:lpstr>
      <vt:lpstr>Practice</vt:lpstr>
      <vt:lpstr>Log(odds)</vt:lpstr>
      <vt:lpstr>Calculating Predictions</vt:lpstr>
      <vt:lpstr>Practice</vt:lpstr>
      <vt:lpstr>Probability</vt:lpstr>
      <vt:lpstr>Calculating Probabilities</vt:lpstr>
      <vt:lpstr>Calculating Probabilities</vt:lpstr>
      <vt:lpstr>Practice</vt:lpstr>
      <vt:lpstr>Odds</vt:lpstr>
      <vt:lpstr>Calculating the Odds of Default</vt:lpstr>
      <vt:lpstr>Calculating the Odds</vt:lpstr>
      <vt:lpstr>Calculating the Odds</vt:lpstr>
      <vt:lpstr>Practice</vt:lpstr>
      <vt:lpstr>Other Relationships</vt:lpstr>
      <vt:lpstr>Important Odds Relationships</vt:lpstr>
      <vt:lpstr>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</cp:lastModifiedBy>
  <cp:revision>177</cp:revision>
  <dcterms:modified xsi:type="dcterms:W3CDTF">2024-11-11T19:54:21Z</dcterms:modified>
</cp:coreProperties>
</file>