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301" r:id="rId2"/>
    <p:sldId id="265" r:id="rId3"/>
    <p:sldId id="539" r:id="rId4"/>
    <p:sldId id="536" r:id="rId5"/>
    <p:sldId id="510" r:id="rId6"/>
    <p:sldId id="511" r:id="rId7"/>
    <p:sldId id="513" r:id="rId8"/>
    <p:sldId id="514" r:id="rId9"/>
    <p:sldId id="516" r:id="rId10"/>
    <p:sldId id="515" r:id="rId11"/>
    <p:sldId id="517" r:id="rId12"/>
    <p:sldId id="518" r:id="rId13"/>
    <p:sldId id="519" r:id="rId14"/>
    <p:sldId id="520" r:id="rId15"/>
    <p:sldId id="529" r:id="rId16"/>
    <p:sldId id="530" r:id="rId17"/>
    <p:sldId id="531" r:id="rId18"/>
    <p:sldId id="512" r:id="rId19"/>
    <p:sldId id="407" r:id="rId20"/>
    <p:sldId id="532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33" r:id="rId30"/>
    <p:sldId id="534" r:id="rId31"/>
    <p:sldId id="535" r:id="rId32"/>
    <p:sldId id="509" r:id="rId33"/>
    <p:sldId id="540" r:id="rId34"/>
  </p:sldIdLst>
  <p:sldSz cx="12192000" cy="6858000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Lato Light" panose="020F0302020204030204" pitchFamily="34" charset="0"/>
      <p:regular r:id="rId40"/>
      <p:bold r:id="rId41"/>
      <p:italic r:id="rId42"/>
      <p:boldItalic r:id="rId43"/>
    </p:embeddedFont>
    <p:embeddedFont>
      <p:font typeface="Roboto Slab" pitchFamily="2" charset="0"/>
      <p:regular r:id="rId44"/>
      <p:bold r:id="rId45"/>
    </p:embeddedFont>
  </p:embeddedFontLst>
  <p:custDataLst>
    <p:tags r:id="rId4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6327"/>
  </p:normalViewPr>
  <p:slideViewPr>
    <p:cSldViewPr snapToGrid="0">
      <p:cViewPr varScale="1">
        <p:scale>
          <a:sx n="123" d="100"/>
          <a:sy n="123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72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195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948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75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296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2043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89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188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57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035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612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356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112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265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76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999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50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88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25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644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7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35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90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.xml"/><Relationship Id="rId7" Type="http://schemas.openxmlformats.org/officeDocument/2006/relationships/image" Target="../media/image1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4.xml"/><Relationship Id="rId7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9.xml"/><Relationship Id="rId7" Type="http://schemas.openxmlformats.org/officeDocument/2006/relationships/image" Target="../media/image1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wg/ISA29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9.xml"/><Relationship Id="rId7" Type="http://schemas.openxmlformats.org/officeDocument/2006/relationships/image" Target="../media/image1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www.rstudio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Run Code – R Console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code needs to be run in the R console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console is where R gets and outputs results from commands</a:t>
            </a:r>
          </a:p>
        </p:txBody>
      </p:sp>
      <p:pic>
        <p:nvPicPr>
          <p:cNvPr id="10" name="Picture 2" descr="Image result for R programming">
            <a:extLst>
              <a:ext uri="{FF2B5EF4-FFF2-40B4-BE49-F238E27FC236}">
                <a16:creationId xmlns:a16="http://schemas.microsoft.com/office/drawing/2014/main" id="{BB8E25FC-5B73-46F2-88FA-04E5E553A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52565" r="48415" b="1144"/>
          <a:stretch/>
        </p:blipFill>
        <p:spPr bwMode="auto">
          <a:xfrm>
            <a:off x="1116873" y="2789840"/>
            <a:ext cx="4941190" cy="3703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1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Run Code – R Console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run scripts by highlighting code and clicking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5E968-7F3E-43E7-AA89-8A8EE91E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02" y="2520880"/>
            <a:ext cx="9144000" cy="375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4F2B8-5027-4222-8F72-EC517C481493}"/>
              </a:ext>
            </a:extLst>
          </p:cNvPr>
          <p:cNvSpPr txBox="1"/>
          <p:nvPr/>
        </p:nvSpPr>
        <p:spPr>
          <a:xfrm>
            <a:off x="8686307" y="5233676"/>
            <a:ext cx="1537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can highlight code</a:t>
            </a:r>
          </a:p>
          <a:p>
            <a:r>
              <a:rPr lang="en-US" dirty="0">
                <a:solidFill>
                  <a:srgbClr val="FF0000"/>
                </a:solidFill>
              </a:rPr>
              <a:t>And click Run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ED187E-CE67-473A-BD4F-613FF08F5BA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2997777"/>
            <a:ext cx="827444" cy="2235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4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Run Code – R Console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also run lines directly on the console (not saved)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CD58B-A5D0-49A6-9FDA-4A0F9CFCB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89"/>
          <a:stretch/>
        </p:blipFill>
        <p:spPr>
          <a:xfrm>
            <a:off x="1091853" y="2622354"/>
            <a:ext cx="6146043" cy="2254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90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Plots – Files, Plots, Packages, Help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view, save plots from this panel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  <p:pic>
        <p:nvPicPr>
          <p:cNvPr id="5" name="Picture 2" descr="Image result for R programming">
            <a:extLst>
              <a:ext uri="{FF2B5EF4-FFF2-40B4-BE49-F238E27FC236}">
                <a16:creationId xmlns:a16="http://schemas.microsoft.com/office/drawing/2014/main" id="{EE830A0C-C9D8-4A72-B2C8-5A773E6A6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9" t="44542" r="1082" b="1062"/>
          <a:stretch/>
        </p:blipFill>
        <p:spPr bwMode="auto">
          <a:xfrm>
            <a:off x="1090863" y="2292535"/>
            <a:ext cx="4572000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0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Plots – Files, Plots, Packages, Help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Run the code below: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0C268-E5AE-419C-81D6-3FCCBFF2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65" y="2556113"/>
            <a:ext cx="6401172" cy="1745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33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1D23B-9B65-56F6-047D-96960F6A710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3C9A7-1DB5-EB33-909E-9736B4BA2E0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2BA6AE-9EB3-7BAF-49A7-B829F6E9DA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In which panel(s) do you run and execute code?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81129-B863-D3A9-B905-976965D90F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0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E52CF-ECE2-6E98-8DDF-27817C19250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61EEC-6283-B101-A7D3-6482FAC7977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Where can I get help and view plots?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AE1AA-7C2D-E38F-1E28-3E4087BCF7E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F92AFE-7816-3906-0230-73886F7718D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11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E52CF-ECE2-6E98-8DDF-27817C19250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C7174-14FC-C4D2-E14D-8E1CFA1B87A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61EEC-6283-B101-A7D3-6482FAC7977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Where can I get help and view plots?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AE1AA-7C2D-E38F-1E28-3E4087BCF7E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9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Using R in the Cloud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You can use R in a remote instance of Google </a:t>
            </a:r>
            <a:r>
              <a:rPr lang="en-US" sz="2800" dirty="0" err="1"/>
              <a:t>Colab</a:t>
            </a:r>
            <a:r>
              <a:rPr lang="en-US" sz="2800" dirty="0"/>
              <a:t> or Kaggle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For Google </a:t>
            </a:r>
            <a:r>
              <a:rPr lang="en-US" sz="2800" dirty="0" err="1"/>
              <a:t>Colab</a:t>
            </a:r>
            <a:endParaRPr lang="en-US" sz="2800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https://colab.research.google.com/</a:t>
            </a:r>
            <a:r>
              <a:rPr lang="en-US" dirty="0"/>
              <a:t>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Sign in to you Google Account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Click Runtime – Change Runtime Type – Select R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2050" name="Picture 2" descr="Welcome To Colaboratory - Colaboratory">
            <a:extLst>
              <a:ext uri="{FF2B5EF4-FFF2-40B4-BE49-F238E27FC236}">
                <a16:creationId xmlns:a16="http://schemas.microsoft.com/office/drawing/2014/main" id="{5C90E4C4-455B-4162-8934-532F7C17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5411"/>
            <a:ext cx="3038031" cy="30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B93FD23-660D-4F6A-AAEC-ABC897D5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67" y="300957"/>
            <a:ext cx="1253142" cy="12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aggle - Wikipedia">
            <a:extLst>
              <a:ext uri="{FF2B5EF4-FFF2-40B4-BE49-F238E27FC236}">
                <a16:creationId xmlns:a16="http://schemas.microsoft.com/office/drawing/2014/main" id="{75ABBCF4-A63E-49E5-9BB7-65205801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93" y="4267287"/>
            <a:ext cx="5457386" cy="210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8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R Syntax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Introduction to 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09C7-2220-43BB-B597-4612D10E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14" y="4207407"/>
            <a:ext cx="2337771" cy="23377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Assignment Operator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We can use =, &lt;-, or -&gt;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07D13-64E4-9F10-67DA-6E12EB22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61" y="2636019"/>
            <a:ext cx="7189694" cy="158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825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Case Sensitivity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R is case sensitive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637F6-2C10-4169-A5DC-99650258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39" y="2531473"/>
            <a:ext cx="7098758" cy="193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27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Basic Operations in 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Addition: +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Subtraction: –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Multiplication: *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Division: /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Exponentiation: ^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C3066-B890-414E-887C-CB2A2DF5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05" y="3918760"/>
            <a:ext cx="7074941" cy="240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56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Built-in Functions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Function is a block of code used to perform an action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Built-in Functions are always available to user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8C05D-3568-4BE4-9AEF-F7719479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97" y="2856706"/>
            <a:ext cx="6393782" cy="36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62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Types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Numeric: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2, 3.5 </a:t>
            </a:r>
            <a:endParaRPr lang="en-US" sz="2800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Character: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“Regression” </a:t>
            </a:r>
            <a:endParaRPr lang="en-US" sz="2800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Logical: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TRUE, T, FALSE, F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Matrix: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7142D-1000-456F-8947-94C6C61C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82" y="3551960"/>
            <a:ext cx="2020598" cy="858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8667F-E10C-495B-8688-F49F2B60D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33" y="4712801"/>
            <a:ext cx="5815151" cy="1374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427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- Vectors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Lists (vectors):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x = c(3.2, 4.0, 3.6)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Indexing: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x[1] # shows first element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Removing: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x[-3] # removes element 3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D045C-62AE-43E3-80AA-5F6B98CD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63" y="3194524"/>
            <a:ext cx="7417526" cy="325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67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– Matrices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Data structure with columns and rows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2" descr="Intro to matrices (article) | Matrices | Khan Academy">
            <a:extLst>
              <a:ext uri="{FF2B5EF4-FFF2-40B4-BE49-F238E27FC236}">
                <a16:creationId xmlns:a16="http://schemas.microsoft.com/office/drawing/2014/main" id="{979E5629-6E22-4B11-BC64-003933CA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3" y="4874131"/>
            <a:ext cx="3679850" cy="206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FF1CBF-9AB7-4D8B-A1B5-8AAD1845E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49" y="2592709"/>
            <a:ext cx="7395783" cy="2245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646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– Data Frames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Similar to matrices but can contain different data types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6" name="Picture 2" descr="R Data Frame: How to Create, Append, Select &amp;amp; Subset">
            <a:extLst>
              <a:ext uri="{FF2B5EF4-FFF2-40B4-BE49-F238E27FC236}">
                <a16:creationId xmlns:a16="http://schemas.microsoft.com/office/drawing/2014/main" id="{028D6A87-C542-4EA9-9512-81942F40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8" y="2177127"/>
            <a:ext cx="7824160" cy="44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0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– Data Frames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Similar to matrices but can contain different data types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BF9C3-80D1-452C-AEF6-48AECB25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82" y="2501991"/>
            <a:ext cx="7431890" cy="3769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442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D0BED-772D-6157-6719-C6D0BA33E8E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B922AE-1CD9-72F4-C74A-DD1CE7469EB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following statements in R are the same:
x = 5
x &lt;- 5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65E98-A82E-337B-3E5F-8007DA4058E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9BAA7-700E-711B-6FE4-5E59F834B0F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486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Github</a:t>
            </a:r>
            <a:r>
              <a:rPr lang="en-US" dirty="0"/>
              <a:t> Page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https://github.com/martinwg/ISA291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FC572-E617-4A72-8986-5ADE386E9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06" y="2515538"/>
            <a:ext cx="8231042" cy="33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8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ACED5-B225-05C3-DF1D-A1AFD6FD9AB1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4D287-832F-3147-EE3E-E28CFB03CD6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A7FFE8-CACD-B48B-FE06-8B0D487627F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R is case-sensitive. In other words, the statements
y = 10
Y = 10
create two different objects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BDECC-B093-AF89-48FF-C1D987F01DE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4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459E5-77EA-D421-F688-58F31590827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C72F1-EA3B-59A6-CD90-470648BC585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8C080A-0F82-C59D-CFF7-8BDAF8E4DB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variable x as described below is of type
x = 2.5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9FCFA-7096-25A9-9AD6-B226B5E9128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721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Hopefully, you have successfully installed R and R Studio.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From this set of notes you should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Be able to identify and define:</a:t>
            </a:r>
          </a:p>
          <a:p>
            <a:pPr marL="914400" lvl="2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 R console</a:t>
            </a:r>
          </a:p>
          <a:p>
            <a:pPr marL="914400" lvl="2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 R Global Environment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Know how to comment text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Create and save a R script.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Assign a value to an object using &lt;- or =.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Run R code from a script.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Run code in the console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Create basic operations in R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Practice with built-in functions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Understand basic data types (numeric, character, logical)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Understand basic data structures (lists, matrices, data frames)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13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3277804" y="248235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Happy Learning!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01" y="576263"/>
            <a:ext cx="3408198" cy="33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Introduction to 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 is the programming language.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R Studio is an interface through which you can code R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Visual Studio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Atom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Sublime Text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 err="1"/>
              <a:t>Jupyter</a:t>
            </a:r>
            <a:r>
              <a:rPr lang="en-US" dirty="0"/>
              <a:t> Notebooks in Google </a:t>
            </a:r>
            <a:r>
              <a:rPr lang="en-US" dirty="0" err="1"/>
              <a:t>Colab</a:t>
            </a:r>
            <a:endParaRPr lang="en-US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 err="1"/>
              <a:t>Jupyter</a:t>
            </a:r>
            <a:r>
              <a:rPr lang="en-US" dirty="0"/>
              <a:t> Notebooks in Kaggle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12" descr="Rstudio Free Icon of Super Flat Remix V1.08 Apps">
            <a:extLst>
              <a:ext uri="{FF2B5EF4-FFF2-40B4-BE49-F238E27FC236}">
                <a16:creationId xmlns:a16="http://schemas.microsoft.com/office/drawing/2014/main" id="{586C6672-B3B6-417B-BFA3-4A198720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8" y="4598202"/>
            <a:ext cx="2034011" cy="203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47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Why R?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 </a:t>
            </a:r>
            <a:r>
              <a:rPr lang="en-US" sz="2800" b="1" dirty="0"/>
              <a:t>free (open-source)</a:t>
            </a:r>
            <a:endParaRPr lang="en-US" sz="2800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 widely used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 powerful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Widely used in industry (analytics and data science)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 evolving</a:t>
            </a:r>
            <a:endParaRPr lang="en-US" dirty="0"/>
          </a:p>
        </p:txBody>
      </p:sp>
      <p:pic>
        <p:nvPicPr>
          <p:cNvPr id="1026" name="Picture 2" descr="R Programming Course (Johns Hopkins) | Coursera">
            <a:extLst>
              <a:ext uri="{FF2B5EF4-FFF2-40B4-BE49-F238E27FC236}">
                <a16:creationId xmlns:a16="http://schemas.microsoft.com/office/drawing/2014/main" id="{A39160E1-BA28-4D94-9CFD-03D010FD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3" y="4116328"/>
            <a:ext cx="3817852" cy="215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9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to install R in your computer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Install the R programming language first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Go to </a:t>
            </a:r>
            <a:r>
              <a:rPr lang="en-US" sz="2400" dirty="0">
                <a:hlinkClick r:id="rId3"/>
              </a:rPr>
              <a:t>https://www.r-project.org/</a:t>
            </a:r>
            <a:r>
              <a:rPr lang="en-US" sz="2400" dirty="0"/>
              <a:t>  - CRAN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Use any URL. The 0-Cloud would do best if unsure.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Use link to your OS.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Select base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Install the RStudio IDE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Go to </a:t>
            </a:r>
            <a:r>
              <a:rPr lang="en-US" sz="2400" dirty="0">
                <a:hlinkClick r:id="rId4"/>
              </a:rPr>
              <a:t>https://www.rstudio.com/</a:t>
            </a:r>
            <a:r>
              <a:rPr lang="en-US" sz="2400" dirty="0"/>
              <a:t> 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Select the free version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Use link to your 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E45E6-0BAA-4C0C-9D38-37CD17C1B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487" y="4990675"/>
            <a:ext cx="5673678" cy="159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83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Working with RStudio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RStudio Environment (Four Panels)</a:t>
            </a:r>
          </a:p>
        </p:txBody>
      </p:sp>
      <p:pic>
        <p:nvPicPr>
          <p:cNvPr id="10" name="Picture 2" descr="Image result for R programming">
            <a:extLst>
              <a:ext uri="{FF2B5EF4-FFF2-40B4-BE49-F238E27FC236}">
                <a16:creationId xmlns:a16="http://schemas.microsoft.com/office/drawing/2014/main" id="{BB8E25FC-5B73-46F2-88FA-04E5E553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85" y="2481412"/>
            <a:ext cx="4833088" cy="4011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7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 Scripts – Code Editor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 scripts in the </a:t>
            </a:r>
            <a:r>
              <a:rPr lang="en-US" b="1" u="sng" dirty="0"/>
              <a:t>code editor</a:t>
            </a:r>
            <a:r>
              <a:rPr lang="en-US" dirty="0"/>
              <a:t> to save and reuse code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Click on File &gt; New File &gt; R Script</a:t>
            </a:r>
          </a:p>
        </p:txBody>
      </p:sp>
      <p:pic>
        <p:nvPicPr>
          <p:cNvPr id="10" name="Picture 2" descr="Image result for R programming">
            <a:extLst>
              <a:ext uri="{FF2B5EF4-FFF2-40B4-BE49-F238E27FC236}">
                <a16:creationId xmlns:a16="http://schemas.microsoft.com/office/drawing/2014/main" id="{BB8E25FC-5B73-46F2-88FA-04E5E553A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70" b="47668"/>
          <a:stretch/>
        </p:blipFill>
        <p:spPr bwMode="auto">
          <a:xfrm>
            <a:off x="1084789" y="2903922"/>
            <a:ext cx="4241190" cy="3588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 Scripts – Code Editor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 the script below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Save the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5E968-7F3E-43E7-AA89-8A8EE91E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02" y="2854982"/>
            <a:ext cx="9144000" cy="375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092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jc5NDR9"/>
  <p:tag name="SLIDO_TYPE" val="SlidoPoll"/>
  <p:tag name="SLIDO_POLL_UUID" val="180ecf15-3039-45f7-98f0-eea4d5396519"/>
  <p:tag name="SLIDO_TIMELINE" val="W3sicG9sbFF1ZXN0aW9uVXVpZCI6IjU4ZmExNjQ0LTcwODMtNGEzNC1hOThkLTViZDM5ZmZlMDMzMCIsInNob3dSZXN1bHRzIjpmYWxzZSwic2hvd0NvcnJlY3RBbnN3ZXJzIjpmYWxzZSwidm90aW5nTG9ja2VkIjpmYWxzZX0seyJwb2xsUXVlc3Rpb25VdWlkIjoiNThmYTE2NDQtNzA4My00YTM0LWE5OGQtNWJkMzlmZmUwMzMwIiwic2hvd1Jlc3VsdHMiOnRydWUsInNob3dDb3JyZWN0QW5zd2VycyI6ZmFsc2UsInZvdGluZ0xvY2tlZCI6ZmFsc2V9XQ=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zU4MTF9"/>
  <p:tag name="SLIDO_TYPE" val="SlidoPoll"/>
  <p:tag name="SLIDO_POLL_UUID" val="c65328dc-cf96-4654-8524-dcbf4862e050"/>
  <p:tag name="SLIDO_TIMELINE" val="W3sicG9sbFF1ZXN0aW9uVXVpZCI6ImVhNzg1ZjhkLTExZmItNGU5Mi05MWU2LTU0Yzk1OTRiODY3NiIsInNob3dSZXN1bHRzIjp0cnVlLCJzaG93Q29ycmVjdEFuc3dlcnMiOmZhbHNlLCJ2b3RpbmdMb2NrZWQiOmZhbHNlfV0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jc3Mzh9"/>
  <p:tag name="SLIDO_TYPE" val="SlidoPoll"/>
  <p:tag name="SLIDO_POLL_UUID" val="3d34f5cf-dfa7-4919-8fbd-15c53e4cbbd8"/>
  <p:tag name="SLIDO_TIMELINE" val="W3sicG9sbFF1ZXN0aW9uVXVpZCI6ImUzYzFhMDlhLTM4MjYtNDExMC1hMDA4LWNjMTkzMmYxNDk1OSIsInNob3dSZXN1bHRzIjpmYWxzZSwic2hvd0NvcnJlY3RBbnN3ZXJzIjpmYWxzZSwidm90aW5nTG9ja2VkIjpmYWxzZX0seyJwb2xsUXVlc3Rpb25VdWlkIjoiZTNjMWEwOWEtMzgyNi00MTEwLWEwMDgtY2MxOTMyZjE0OTU5Iiwic2hvd1Jlc3VsdHMiOnRydWUsInNob3dDb3JyZWN0QW5zd2VycyI6ZmFsc2UsInZvdGluZ0xvY2tlZCI6ZmFsc2V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zYwNDV9"/>
  <p:tag name="SLIDO_TYPE" val="SlidoPoll"/>
  <p:tag name="SLIDO_POLL_UUID" val="10618f5c-900b-4a96-a486-52273873ebaa"/>
  <p:tag name="SLIDO_TIMELINE" val="W3sicG9sbFF1ZXN0aW9uVXVpZCI6ImMyMTMyYzZlLTU4OWUtNDdjZi1iM2QxLTUwOTYwOGQxYzNlNiIsInNob3dSZXN1bHRzIjp0cnVlLCJzaG93Q29ycmVjdEFuc3dlcnMiOmZhbHNlLCJ2b3RpbmdMb2NrZWQiOmZhbHNlfV0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zY2MjZ9"/>
  <p:tag name="SLIDO_TYPE" val="SlidoPoll"/>
  <p:tag name="SLIDO_POLL_UUID" val="9fcc1aac-d552-4ecc-9930-c6577fc101e0"/>
  <p:tag name="SLIDO_TIMELINE" val="W3sicG9sbFF1ZXN0aW9uVXVpZCI6IjM1YjcwMTdhLTkwMWYtNGQyMy1iNTM1LWQ1NzRmMDI5MjljNSIsInNob3dSZXN1bHRzIjp0cnVlLCJzaG93Q29ycmVjdEFuc3dlcnMiOmZhbHNlLCJ2b3RpbmdMb2NrZWQiOmZhbHNlfV0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jc5NDR9"/>
  <p:tag name="SLIDO_TYPE" val="SlidoPoll"/>
  <p:tag name="SLIDO_POLL_UUID" val="180ecf15-3039-45f7-98f0-eea4d5396519"/>
  <p:tag name="SLIDO_TIMELINE" val="W3sicG9sbFF1ZXN0aW9uVXVpZCI6IjU4ZmExNjQ0LTcwODMtNGEzNC1hOThkLTViZDM5ZmZlMDMzMCIsInNob3dSZXN1bHRzIjpmYWxzZSwic2hvd0NvcnJlY3RBbnN3ZXJzIjpmYWxzZSwidm90aW5nTG9ja2VkIjpmYWxzZX0seyJwb2xsUXVlc3Rpb25VdWlkIjoiNThmYTE2NDQtNzA4My00YTM0LWE5OGQtNWJkMzlmZmUwMzMwIiwic2hvd1Jlc3VsdHMiOnRydWUsInNob3dDb3JyZWN0QW5zd2VycyI6ZmFsc2UsInZvdGluZ0xvY2tlZCI6ZmFsc2V9XQ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10258</TotalTime>
  <Words>964</Words>
  <Application>Microsoft Macintosh PowerPoint</Application>
  <PresentationFormat>Widescreen</PresentationFormat>
  <Paragraphs>131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Roboto Slab</vt:lpstr>
      <vt:lpstr>Lato Light</vt:lpstr>
      <vt:lpstr>Courier New</vt:lpstr>
      <vt:lpstr>Arial</vt:lpstr>
      <vt:lpstr>Lato</vt:lpstr>
      <vt:lpstr>Wingdings</vt:lpstr>
      <vt:lpstr>Office Theme</vt:lpstr>
      <vt:lpstr>Module 0</vt:lpstr>
      <vt:lpstr>Introduction to R</vt:lpstr>
      <vt:lpstr>Github Page</vt:lpstr>
      <vt:lpstr>Introduction to R</vt:lpstr>
      <vt:lpstr>Why R?</vt:lpstr>
      <vt:lpstr>How to install R in your computer</vt:lpstr>
      <vt:lpstr>Working with RStudio</vt:lpstr>
      <vt:lpstr>R Scripts – Code Editor</vt:lpstr>
      <vt:lpstr>R Scripts – Code Editor</vt:lpstr>
      <vt:lpstr>Run Code – R Console</vt:lpstr>
      <vt:lpstr>Run Code – R Console</vt:lpstr>
      <vt:lpstr>Run Code – R Console</vt:lpstr>
      <vt:lpstr>Plots – Files, Plots, Packages, Help</vt:lpstr>
      <vt:lpstr>Plots – Files, Plots, Packages, Help</vt:lpstr>
      <vt:lpstr>PowerPoint Presentation</vt:lpstr>
      <vt:lpstr>PowerPoint Presentation</vt:lpstr>
      <vt:lpstr>PowerPoint Presentation</vt:lpstr>
      <vt:lpstr>Using R in the Cloud</vt:lpstr>
      <vt:lpstr>R Syntax</vt:lpstr>
      <vt:lpstr>Assignment Operator</vt:lpstr>
      <vt:lpstr>Case Sensitivity</vt:lpstr>
      <vt:lpstr>Basic Operations in R</vt:lpstr>
      <vt:lpstr>Built-in Functions</vt:lpstr>
      <vt:lpstr>Data Types</vt:lpstr>
      <vt:lpstr>Data Structures - Vectors</vt:lpstr>
      <vt:lpstr>Data Structures – Matrices</vt:lpstr>
      <vt:lpstr>Data Structures – Data Frames</vt:lpstr>
      <vt:lpstr>Data Structures – Data Frames</vt:lpstr>
      <vt:lpstr>PowerPoint Presentation</vt:lpstr>
      <vt:lpstr>PowerPoint Presentation</vt:lpstr>
      <vt:lpstr>PowerPoint Presentation</vt:lpstr>
      <vt:lpstr>Summary</vt:lpstr>
      <vt:lpstr>Happy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177</cp:revision>
  <dcterms:modified xsi:type="dcterms:W3CDTF">2024-05-26T23:27:14Z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