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0"/>
  </p:notesMasterIdLst>
  <p:sldIdLst>
    <p:sldId id="301" r:id="rId2"/>
    <p:sldId id="265" r:id="rId3"/>
    <p:sldId id="527" r:id="rId4"/>
    <p:sldId id="537" r:id="rId5"/>
    <p:sldId id="538" r:id="rId6"/>
    <p:sldId id="555" r:id="rId7"/>
    <p:sldId id="554" r:id="rId8"/>
    <p:sldId id="539" r:id="rId9"/>
    <p:sldId id="540" r:id="rId10"/>
    <p:sldId id="541" r:id="rId11"/>
    <p:sldId id="307" r:id="rId12"/>
    <p:sldId id="510" r:id="rId13"/>
    <p:sldId id="542" r:id="rId14"/>
    <p:sldId id="511" r:id="rId15"/>
    <p:sldId id="543" r:id="rId16"/>
    <p:sldId id="513" r:id="rId17"/>
    <p:sldId id="514" r:id="rId18"/>
    <p:sldId id="545" r:id="rId19"/>
    <p:sldId id="544" r:id="rId20"/>
    <p:sldId id="546" r:id="rId21"/>
    <p:sldId id="516" r:id="rId22"/>
    <p:sldId id="548" r:id="rId23"/>
    <p:sldId id="515" r:id="rId24"/>
    <p:sldId id="547" r:id="rId25"/>
    <p:sldId id="549" r:id="rId26"/>
    <p:sldId id="550" r:id="rId27"/>
    <p:sldId id="551" r:id="rId28"/>
    <p:sldId id="552" r:id="rId29"/>
  </p:sldIdLst>
  <p:sldSz cx="12192000" cy="6858000"/>
  <p:notesSz cx="6858000" cy="9144000"/>
  <p:embeddedFontLst>
    <p:embeddedFont>
      <p:font typeface="Lato" panose="020F0502020204030203" pitchFamily="34" charset="0"/>
      <p:regular r:id="rId31"/>
      <p:bold r:id="rId32"/>
      <p:italic r:id="rId33"/>
      <p:boldItalic r:id="rId34"/>
    </p:embeddedFont>
    <p:embeddedFont>
      <p:font typeface="Lato Light" panose="020F0302020204030204" pitchFamily="34" charset="0"/>
      <p:regular r:id="rId35"/>
      <p:bold r:id="rId36"/>
      <p:italic r:id="rId37"/>
      <p:boldItalic r:id="rId38"/>
    </p:embeddedFont>
    <p:embeddedFont>
      <p:font typeface="Roboto Slab" pitchFamily="2" charset="0"/>
      <p:regular r:id="rId39"/>
      <p:bold r:id="rId40"/>
    </p:embeddedFont>
  </p:embeddedFontLst>
  <p:custDataLst>
    <p:tags r:id="rId41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1" roundtripDataSignature="AMtx7mh8+V1nZDCJuCgwzr3Qy4UygyyS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7C074C-A82D-4799-AD4D-ECD6B58B4DEF}">
  <a:tblStyle styleId="{947C074C-A82D-4799-AD4D-ECD6B58B4DEF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5E6E7"/>
          </a:solidFill>
        </a:fill>
      </a:tcStyle>
    </a:wholeTbl>
    <a:band1H>
      <a:tcTxStyle/>
      <a:tcStyle>
        <a:tcBdr/>
        <a:fill>
          <a:solidFill>
            <a:srgbClr val="EAC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AC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57"/>
    <p:restoredTop sz="96327"/>
  </p:normalViewPr>
  <p:slideViewPr>
    <p:cSldViewPr snapToGrid="0">
      <p:cViewPr varScale="1">
        <p:scale>
          <a:sx n="123" d="100"/>
          <a:sy n="123" d="100"/>
        </p:scale>
        <p:origin x="7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61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tags" Target="tags/tag1.xml"/><Relationship Id="rId6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section headers to chunk content in your presentation.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the same style of section header throughout your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407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9600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72578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65632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9762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32841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16448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80798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39875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7964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70101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33524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32756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0728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99101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8220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39503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65714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1674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6265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7313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6271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7313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4388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9232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9252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6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" name="Google Shape;13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_White">
  <p:cSld name="6_Title Slide_Whi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54"/>
          <p:cNvSpPr txBox="1">
            <a:spLocks noGrp="1"/>
          </p:cNvSpPr>
          <p:nvPr>
            <p:ph type="ctrTitle"/>
          </p:nvPr>
        </p:nvSpPr>
        <p:spPr>
          <a:xfrm>
            <a:off x="1524000" y="2618133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sz="4800" b="0"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4"/>
          <p:cNvSpPr txBox="1">
            <a:spLocks noGrp="1"/>
          </p:cNvSpPr>
          <p:nvPr>
            <p:ph type="subTitle" idx="1"/>
          </p:nvPr>
        </p:nvSpPr>
        <p:spPr>
          <a:xfrm>
            <a:off x="1524000" y="423505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54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1" name="Google Shape;61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4092" y="1369995"/>
            <a:ext cx="1016000" cy="1109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_Red">
  <p:cSld name="2_Section Header_Red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4" name="Google Shape;144;p6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  <a:defRPr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2000"/>
              <a:buNone/>
              <a:defRPr sz="2000">
                <a:solidFill>
                  <a:srgbClr val="D5888C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800"/>
              <a:buNone/>
              <a:defRPr sz="1800">
                <a:solidFill>
                  <a:srgbClr val="D5888C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68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C009CB-04C5-0C83-DA15-186293EA3A3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DED33E-9A2C-0869-F6B0-FF37A39F20A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F7815-746F-3134-A371-FA2E40906D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7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Only_Red">
  <p:cSld name="3_Title Only_Red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30" name="Google Shape;230;p8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 Slab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4808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  <a:defRPr sz="4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9" name="Google Shape;9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0" name="Google Shape;10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71" r:id="rId3"/>
    <p:sldLayoutId id="2147483673" r:id="rId4"/>
    <p:sldLayoutId id="214748367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</a:pPr>
            <a:r>
              <a:rPr lang="en-US" dirty="0"/>
              <a:t>Module 0</a:t>
            </a:r>
            <a:endParaRPr dirty="0"/>
          </a:p>
        </p:txBody>
      </p:sp>
      <p:sp>
        <p:nvSpPr>
          <p:cNvPr id="407" name="Google Shape;407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/>
              <a:t>Introduction to R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FD9405-87A7-F83C-5789-BC0A8AB58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" y="998306"/>
            <a:ext cx="17145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92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Let’s Read the POWER50.txt dataset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800" dirty="0"/>
              <a:t>How is it delimited (separated)?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800" dirty="0"/>
              <a:t>Do we use header = T or 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021C5D-6F19-F881-B756-53B0B46D77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92" b="3179"/>
          <a:stretch/>
        </p:blipFill>
        <p:spPr>
          <a:xfrm>
            <a:off x="1060976" y="2704421"/>
            <a:ext cx="4115355" cy="37884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2561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1"/>
          <p:cNvSpPr txBox="1">
            <a:spLocks noGrp="1"/>
          </p:cNvSpPr>
          <p:nvPr>
            <p:ph type="title"/>
          </p:nvPr>
        </p:nvSpPr>
        <p:spPr>
          <a:xfrm>
            <a:off x="4207422" y="427269"/>
            <a:ext cx="5562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 Slab"/>
              <a:buNone/>
            </a:pPr>
            <a:r>
              <a:rPr lang="en-US" sz="6600" dirty="0"/>
              <a:t>Practice</a:t>
            </a:r>
            <a:endParaRPr sz="6600" dirty="0"/>
          </a:p>
        </p:txBody>
      </p:sp>
      <p:grpSp>
        <p:nvGrpSpPr>
          <p:cNvPr id="541" name="Google Shape;541;p41"/>
          <p:cNvGrpSpPr/>
          <p:nvPr/>
        </p:nvGrpSpPr>
        <p:grpSpPr>
          <a:xfrm>
            <a:off x="3831049" y="2162059"/>
            <a:ext cx="4087832" cy="4007922"/>
            <a:chOff x="1477720" y="2232660"/>
            <a:chExt cx="2392680" cy="2392680"/>
          </a:xfrm>
        </p:grpSpPr>
        <p:pic>
          <p:nvPicPr>
            <p:cNvPr id="542" name="Google Shape;542;p41" descr="Bullsey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20520" y="2675320"/>
              <a:ext cx="1523440" cy="1523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3" name="Google Shape;543;p41"/>
            <p:cNvSpPr/>
            <p:nvPr/>
          </p:nvSpPr>
          <p:spPr>
            <a:xfrm>
              <a:off x="1477720" y="2232660"/>
              <a:ext cx="2392680" cy="2392680"/>
            </a:xfrm>
            <a:prstGeom prst="ellipse">
              <a:avLst/>
            </a:prstGeom>
            <a:noFill/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3992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Inspecting the data set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800" dirty="0"/>
              <a:t>Making sure the data was read correctly</a:t>
            </a:r>
            <a:endParaRPr lang="en-US" dirty="0"/>
          </a:p>
        </p:txBody>
      </p:sp>
      <p:pic>
        <p:nvPicPr>
          <p:cNvPr id="7170" name="Picture 2" descr="R head() &amp; tail() Functions - Spark By {Examples}">
            <a:extLst>
              <a:ext uri="{FF2B5EF4-FFF2-40B4-BE49-F238E27FC236}">
                <a16:creationId xmlns:a16="http://schemas.microsoft.com/office/drawing/2014/main" id="{0F6B2BF0-7587-FCA9-028F-9D56B58EA0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47"/>
          <a:stretch/>
        </p:blipFill>
        <p:spPr bwMode="auto">
          <a:xfrm>
            <a:off x="1057837" y="2546372"/>
            <a:ext cx="3275106" cy="384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9361FC5-A575-A6CC-7452-21CE256F7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0369" y="2605638"/>
            <a:ext cx="7296580" cy="38459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2998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1"/>
          <p:cNvSpPr txBox="1">
            <a:spLocks noGrp="1"/>
          </p:cNvSpPr>
          <p:nvPr>
            <p:ph type="title"/>
          </p:nvPr>
        </p:nvSpPr>
        <p:spPr>
          <a:xfrm>
            <a:off x="4207422" y="427269"/>
            <a:ext cx="5562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 Slab"/>
              <a:buNone/>
            </a:pPr>
            <a:r>
              <a:rPr lang="en-US" sz="6600" dirty="0"/>
              <a:t>Practice</a:t>
            </a:r>
            <a:endParaRPr sz="6600" dirty="0"/>
          </a:p>
        </p:txBody>
      </p:sp>
      <p:grpSp>
        <p:nvGrpSpPr>
          <p:cNvPr id="541" name="Google Shape;541;p41"/>
          <p:cNvGrpSpPr/>
          <p:nvPr/>
        </p:nvGrpSpPr>
        <p:grpSpPr>
          <a:xfrm>
            <a:off x="3831049" y="2162059"/>
            <a:ext cx="4087832" cy="4007922"/>
            <a:chOff x="1477720" y="2232660"/>
            <a:chExt cx="2392680" cy="2392680"/>
          </a:xfrm>
        </p:grpSpPr>
        <p:pic>
          <p:nvPicPr>
            <p:cNvPr id="542" name="Google Shape;542;p41" descr="Bullsey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20520" y="2675320"/>
              <a:ext cx="1523440" cy="1523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3" name="Google Shape;543;p41"/>
            <p:cNvSpPr/>
            <p:nvPr/>
          </p:nvSpPr>
          <p:spPr>
            <a:xfrm>
              <a:off x="1477720" y="2232660"/>
              <a:ext cx="2392680" cy="2392680"/>
            </a:xfrm>
            <a:prstGeom prst="ellipse">
              <a:avLst/>
            </a:prstGeom>
            <a:noFill/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6621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Checking Variable Types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Remember variable types can be</a:t>
            </a:r>
            <a:endParaRPr lang="en-US" sz="2800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Numeric—continuous number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Integer—1, 2, 3, 5…..etc.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Logical—0/1 or FALSE/TRUE or F/T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Character – Strings (we want to code them as factor instead)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2F89DB-A3C9-816E-ECD1-A278ADD34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866" y="4158393"/>
            <a:ext cx="9144000" cy="181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838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1"/>
          <p:cNvSpPr txBox="1">
            <a:spLocks noGrp="1"/>
          </p:cNvSpPr>
          <p:nvPr>
            <p:ph type="title"/>
          </p:nvPr>
        </p:nvSpPr>
        <p:spPr>
          <a:xfrm>
            <a:off x="4207422" y="427269"/>
            <a:ext cx="5562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 Slab"/>
              <a:buNone/>
            </a:pPr>
            <a:r>
              <a:rPr lang="en-US" sz="6600" dirty="0"/>
              <a:t>Practice</a:t>
            </a:r>
            <a:endParaRPr sz="6600" dirty="0"/>
          </a:p>
        </p:txBody>
      </p:sp>
      <p:grpSp>
        <p:nvGrpSpPr>
          <p:cNvPr id="541" name="Google Shape;541;p41"/>
          <p:cNvGrpSpPr/>
          <p:nvPr/>
        </p:nvGrpSpPr>
        <p:grpSpPr>
          <a:xfrm>
            <a:off x="3831049" y="2162059"/>
            <a:ext cx="4087832" cy="4007922"/>
            <a:chOff x="1477720" y="2232660"/>
            <a:chExt cx="2392680" cy="2392680"/>
          </a:xfrm>
        </p:grpSpPr>
        <p:pic>
          <p:nvPicPr>
            <p:cNvPr id="542" name="Google Shape;542;p41" descr="Bullsey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20520" y="2675320"/>
              <a:ext cx="1523440" cy="1523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3" name="Google Shape;543;p41"/>
            <p:cNvSpPr/>
            <p:nvPr/>
          </p:nvSpPr>
          <p:spPr>
            <a:xfrm>
              <a:off x="1477720" y="2232660"/>
              <a:ext cx="2392680" cy="2392680"/>
            </a:xfrm>
            <a:prstGeom prst="ellipse">
              <a:avLst/>
            </a:prstGeom>
            <a:noFill/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4108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Other Ways to Read Data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800" dirty="0"/>
              <a:t>Pre-loaded data sets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Data from packages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sz="2800" dirty="0"/>
          </a:p>
        </p:txBody>
      </p:sp>
      <p:pic>
        <p:nvPicPr>
          <p:cNvPr id="2" name="Picture 6" descr="Data Intelligence - Cegeka">
            <a:extLst>
              <a:ext uri="{FF2B5EF4-FFF2-40B4-BE49-F238E27FC236}">
                <a16:creationId xmlns:a16="http://schemas.microsoft.com/office/drawing/2014/main" id="{ED3819A4-C3AE-0266-9477-0F8399EBA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08367"/>
            <a:ext cx="3884508" cy="388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974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Pre-loaded data sets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You can use the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data()</a:t>
            </a:r>
            <a:r>
              <a:rPr lang="en-US" dirty="0"/>
              <a:t> function to list pre-loaded datasets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Just use the data as named in the list</a:t>
            </a:r>
          </a:p>
        </p:txBody>
      </p:sp>
      <p:pic>
        <p:nvPicPr>
          <p:cNvPr id="9218" name="Picture 2" descr="How do you list the preloaded datasets in R? - Programming Language -  Discussion Forum | Board Infinity">
            <a:extLst>
              <a:ext uri="{FF2B5EF4-FFF2-40B4-BE49-F238E27FC236}">
                <a16:creationId xmlns:a16="http://schemas.microsoft.com/office/drawing/2014/main" id="{7A3CD057-4F3D-DFB5-2C31-3E0F0182E5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77"/>
          <a:stretch/>
        </p:blipFill>
        <p:spPr bwMode="auto">
          <a:xfrm>
            <a:off x="1062115" y="2751848"/>
            <a:ext cx="6977975" cy="2370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5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Packages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You can install packages using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insta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ll.packages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()</a:t>
            </a:r>
            <a:r>
              <a:rPr lang="en-US" dirty="0"/>
              <a:t> 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Make sure to ”load” the package using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 library()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You can also use the “file, plots, packages,…” panel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543518-D80D-38A7-8C91-ED13DDB87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625" y="3183467"/>
            <a:ext cx="6562056" cy="34110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0037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Data sets from packages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You can use the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data()</a:t>
            </a:r>
            <a:r>
              <a:rPr lang="en-US" dirty="0"/>
              <a:t> function after loading packages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Data sets from packages show</a:t>
            </a:r>
          </a:p>
        </p:txBody>
      </p:sp>
      <p:pic>
        <p:nvPicPr>
          <p:cNvPr id="4" name="Picture 2" descr="How do you list the preloaded datasets in R? - Programming Language -  Discussion Forum | Board Infinity">
            <a:extLst>
              <a:ext uri="{FF2B5EF4-FFF2-40B4-BE49-F238E27FC236}">
                <a16:creationId xmlns:a16="http://schemas.microsoft.com/office/drawing/2014/main" id="{F0FF09C4-3851-90FB-3F75-703DAC3ECD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77"/>
          <a:stretch/>
        </p:blipFill>
        <p:spPr bwMode="auto">
          <a:xfrm>
            <a:off x="1083843" y="2984931"/>
            <a:ext cx="6977975" cy="2370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6891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"/>
          <p:cNvSpPr txBox="1">
            <a:spLocks noGrp="1"/>
          </p:cNvSpPr>
          <p:nvPr>
            <p:ph type="ctrTitle"/>
          </p:nvPr>
        </p:nvSpPr>
        <p:spPr>
          <a:xfrm>
            <a:off x="878651" y="2452388"/>
            <a:ext cx="10721165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</a:pPr>
            <a:r>
              <a:rPr lang="en-US" dirty="0"/>
              <a:t>Reading Data into R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9C09C7-2220-43BB-B597-4612D10ED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14" y="4207407"/>
            <a:ext cx="2337771" cy="233777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1"/>
          <p:cNvSpPr txBox="1">
            <a:spLocks noGrp="1"/>
          </p:cNvSpPr>
          <p:nvPr>
            <p:ph type="title"/>
          </p:nvPr>
        </p:nvSpPr>
        <p:spPr>
          <a:xfrm>
            <a:off x="4207422" y="427269"/>
            <a:ext cx="5562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 Slab"/>
              <a:buNone/>
            </a:pPr>
            <a:r>
              <a:rPr lang="en-US" sz="6600" dirty="0"/>
              <a:t>Practice</a:t>
            </a:r>
            <a:endParaRPr sz="6600" dirty="0"/>
          </a:p>
        </p:txBody>
      </p:sp>
      <p:grpSp>
        <p:nvGrpSpPr>
          <p:cNvPr id="541" name="Google Shape;541;p41"/>
          <p:cNvGrpSpPr/>
          <p:nvPr/>
        </p:nvGrpSpPr>
        <p:grpSpPr>
          <a:xfrm>
            <a:off x="3831049" y="2162059"/>
            <a:ext cx="4087832" cy="4007922"/>
            <a:chOff x="1477720" y="2232660"/>
            <a:chExt cx="2392680" cy="2392680"/>
          </a:xfrm>
        </p:grpSpPr>
        <p:pic>
          <p:nvPicPr>
            <p:cNvPr id="542" name="Google Shape;542;p41" descr="Bullsey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20520" y="2675320"/>
              <a:ext cx="1523440" cy="1523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3" name="Google Shape;543;p41"/>
            <p:cNvSpPr/>
            <p:nvPr/>
          </p:nvSpPr>
          <p:spPr>
            <a:xfrm>
              <a:off x="1477720" y="2232660"/>
              <a:ext cx="2392680" cy="2392680"/>
            </a:xfrm>
            <a:prstGeom prst="ellipse">
              <a:avLst/>
            </a:prstGeom>
            <a:noFill/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9326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Selecting 1 Variable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You can select variables using indexing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You can also use object $ notation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4657DC-CFB8-4524-0E59-80A4A1B34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565" y="2799089"/>
            <a:ext cx="7772400" cy="23644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E76D7E-FF58-7656-59F9-D87640D0E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565" y="5575624"/>
            <a:ext cx="839773" cy="58138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19B75B6-EC38-6581-7D73-72B514413A02}"/>
              </a:ext>
            </a:extLst>
          </p:cNvPr>
          <p:cNvSpPr/>
          <p:nvPr/>
        </p:nvSpPr>
        <p:spPr>
          <a:xfrm>
            <a:off x="1966338" y="3101788"/>
            <a:ext cx="1960203" cy="2061796"/>
          </a:xfrm>
          <a:prstGeom prst="rect">
            <a:avLst/>
          </a:prstGeom>
          <a:solidFill>
            <a:schemeClr val="bg2">
              <a:alpha val="26275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92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Selecting More than 1 Variable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You can select variables using indexing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You can also use object $ notation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4657DC-CFB8-4524-0E59-80A4A1B34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565" y="2799089"/>
            <a:ext cx="7772400" cy="236449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19B75B6-EC38-6581-7D73-72B514413A02}"/>
              </a:ext>
            </a:extLst>
          </p:cNvPr>
          <p:cNvSpPr/>
          <p:nvPr/>
        </p:nvSpPr>
        <p:spPr>
          <a:xfrm>
            <a:off x="1966338" y="3101788"/>
            <a:ext cx="2443102" cy="2061796"/>
          </a:xfrm>
          <a:prstGeom prst="rect">
            <a:avLst/>
          </a:prstGeom>
          <a:solidFill>
            <a:schemeClr val="bg2">
              <a:alpha val="26275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BE6F90-3E3B-3B62-B877-C5A158642488}"/>
              </a:ext>
            </a:extLst>
          </p:cNvPr>
          <p:cNvCxnSpPr>
            <a:cxnSpLocks/>
          </p:cNvCxnSpPr>
          <p:nvPr/>
        </p:nvCxnSpPr>
        <p:spPr>
          <a:xfrm flipH="1">
            <a:off x="4500419" y="6218688"/>
            <a:ext cx="2458720" cy="156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88F6D78-05B2-EF5F-49BB-05B898B92DA8}"/>
              </a:ext>
            </a:extLst>
          </p:cNvPr>
          <p:cNvSpPr txBox="1"/>
          <p:nvPr/>
        </p:nvSpPr>
        <p:spPr>
          <a:xfrm>
            <a:off x="6959139" y="6063654"/>
            <a:ext cx="2064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Requires package </a:t>
            </a:r>
            <a:r>
              <a:rPr lang="en-US" dirty="0" err="1">
                <a:solidFill>
                  <a:srgbClr val="FF0000"/>
                </a:solidFill>
              </a:rPr>
              <a:t>dplyr</a:t>
            </a:r>
            <a:endParaRPr lang="en-US" dirty="0">
              <a:latin typeface="Courier New" panose="02070309020205020404" pitchFamily="49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72BA5A-E435-220A-1700-315D6DB19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565" y="5284657"/>
            <a:ext cx="31877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718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Histograms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Provides a visual representation of the distribution of the data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You can use the function: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hist()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BC4B55-6CC3-1124-9691-1859CE07E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11" y="2656931"/>
            <a:ext cx="5727700" cy="373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316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1"/>
          <p:cNvSpPr txBox="1">
            <a:spLocks noGrp="1"/>
          </p:cNvSpPr>
          <p:nvPr>
            <p:ph type="title"/>
          </p:nvPr>
        </p:nvSpPr>
        <p:spPr>
          <a:xfrm>
            <a:off x="4207422" y="427269"/>
            <a:ext cx="5562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 Slab"/>
              <a:buNone/>
            </a:pPr>
            <a:r>
              <a:rPr lang="en-US" sz="6600" dirty="0"/>
              <a:t>Practice</a:t>
            </a:r>
            <a:endParaRPr sz="6600" dirty="0"/>
          </a:p>
        </p:txBody>
      </p:sp>
      <p:grpSp>
        <p:nvGrpSpPr>
          <p:cNvPr id="541" name="Google Shape;541;p41"/>
          <p:cNvGrpSpPr/>
          <p:nvPr/>
        </p:nvGrpSpPr>
        <p:grpSpPr>
          <a:xfrm>
            <a:off x="3831049" y="2162059"/>
            <a:ext cx="4087832" cy="4007922"/>
            <a:chOff x="1477720" y="2232660"/>
            <a:chExt cx="2392680" cy="2392680"/>
          </a:xfrm>
        </p:grpSpPr>
        <p:pic>
          <p:nvPicPr>
            <p:cNvPr id="542" name="Google Shape;542;p41" descr="Bullsey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20520" y="2675320"/>
              <a:ext cx="1523440" cy="1523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3" name="Google Shape;543;p41"/>
            <p:cNvSpPr/>
            <p:nvPr/>
          </p:nvSpPr>
          <p:spPr>
            <a:xfrm>
              <a:off x="1477720" y="2232660"/>
              <a:ext cx="2392680" cy="2392680"/>
            </a:xfrm>
            <a:prstGeom prst="ellipse">
              <a:avLst/>
            </a:prstGeom>
            <a:noFill/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7342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Scatterplot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Provides bivariate relationships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You can use the function: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plot()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A7E37E-D9BD-0ECF-4E2F-464AF0E6E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11" y="2763948"/>
            <a:ext cx="5976739" cy="372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7321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Bar Chart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Provides frequencies of categorical variables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You can use the function: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barplot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(table())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A68DD9-6EA9-0194-31A8-0834CC6FC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47796"/>
            <a:ext cx="5745480" cy="355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9980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 err="1"/>
              <a:t>Subsetting</a:t>
            </a:r>
            <a:r>
              <a:rPr lang="en-US" dirty="0"/>
              <a:t> Rows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Used to conditionally select data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You can the bracket notation: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[rows, cols]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2018ED-D1D8-D90C-F236-FA1463B1E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729" y="3219450"/>
            <a:ext cx="10007331" cy="580390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36818E11-25C2-0854-F374-253564F3CCCD}"/>
              </a:ext>
            </a:extLst>
          </p:cNvPr>
          <p:cNvSpPr/>
          <p:nvPr/>
        </p:nvSpPr>
        <p:spPr>
          <a:xfrm rot="16200000">
            <a:off x="6066138" y="-549818"/>
            <a:ext cx="307776" cy="891288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5B0142-BF0C-4FC9-ED55-E7845692AABD}"/>
              </a:ext>
            </a:extLst>
          </p:cNvPr>
          <p:cNvSpPr txBox="1"/>
          <p:nvPr/>
        </p:nvSpPr>
        <p:spPr>
          <a:xfrm>
            <a:off x="5361457" y="4036537"/>
            <a:ext cx="1717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Conditions for rows</a:t>
            </a:r>
            <a:endParaRPr lang="en-US" dirty="0">
              <a:latin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75FBF7-D18B-96F3-B568-114769C28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729" y="4712410"/>
            <a:ext cx="7273012" cy="5803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627D44-388B-672F-4B5A-392CB0B6E276}"/>
              </a:ext>
            </a:extLst>
          </p:cNvPr>
          <p:cNvSpPr txBox="1"/>
          <p:nvPr/>
        </p:nvSpPr>
        <p:spPr>
          <a:xfrm>
            <a:off x="547280" y="5570318"/>
            <a:ext cx="2731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You can use the subset function</a:t>
            </a:r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C482B71B-CB21-4421-07AD-CB1494B5D0A7}"/>
              </a:ext>
            </a:extLst>
          </p:cNvPr>
          <p:cNvSpPr/>
          <p:nvPr/>
        </p:nvSpPr>
        <p:spPr>
          <a:xfrm rot="16200000">
            <a:off x="5486173" y="3003689"/>
            <a:ext cx="307776" cy="472188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56826D-E2C7-041D-4CE2-51D1050309CF}"/>
              </a:ext>
            </a:extLst>
          </p:cNvPr>
          <p:cNvSpPr txBox="1"/>
          <p:nvPr/>
        </p:nvSpPr>
        <p:spPr>
          <a:xfrm>
            <a:off x="5090523" y="5578837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Conditions</a:t>
            </a:r>
            <a:endParaRPr lang="en-US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9343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1"/>
          <p:cNvSpPr txBox="1">
            <a:spLocks noGrp="1"/>
          </p:cNvSpPr>
          <p:nvPr>
            <p:ph type="title"/>
          </p:nvPr>
        </p:nvSpPr>
        <p:spPr>
          <a:xfrm>
            <a:off x="4207422" y="427269"/>
            <a:ext cx="5562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 Slab"/>
              <a:buNone/>
            </a:pPr>
            <a:r>
              <a:rPr lang="en-US" sz="6600" dirty="0"/>
              <a:t>Practice</a:t>
            </a:r>
            <a:endParaRPr sz="6600" dirty="0"/>
          </a:p>
        </p:txBody>
      </p:sp>
      <p:grpSp>
        <p:nvGrpSpPr>
          <p:cNvPr id="541" name="Google Shape;541;p41"/>
          <p:cNvGrpSpPr/>
          <p:nvPr/>
        </p:nvGrpSpPr>
        <p:grpSpPr>
          <a:xfrm>
            <a:off x="3831049" y="2162059"/>
            <a:ext cx="4087832" cy="4007922"/>
            <a:chOff x="1477720" y="2232660"/>
            <a:chExt cx="2392680" cy="2392680"/>
          </a:xfrm>
        </p:grpSpPr>
        <p:pic>
          <p:nvPicPr>
            <p:cNvPr id="542" name="Google Shape;542;p41" descr="Bullsey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20520" y="2675320"/>
              <a:ext cx="1523440" cy="1523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3" name="Google Shape;543;p41"/>
            <p:cNvSpPr/>
            <p:nvPr/>
          </p:nvSpPr>
          <p:spPr>
            <a:xfrm>
              <a:off x="1477720" y="2232660"/>
              <a:ext cx="2392680" cy="2392680"/>
            </a:xfrm>
            <a:prstGeom prst="ellipse">
              <a:avLst/>
            </a:prstGeom>
            <a:noFill/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7999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Data Structures – Data Frames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Similar to matrices but can contain different data types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sz="2800" dirty="0"/>
          </a:p>
        </p:txBody>
      </p:sp>
      <p:pic>
        <p:nvPicPr>
          <p:cNvPr id="6" name="Picture 2" descr="R Data Frame: How to Create, Append, Select &amp;amp; Subset">
            <a:extLst>
              <a:ext uri="{FF2B5EF4-FFF2-40B4-BE49-F238E27FC236}">
                <a16:creationId xmlns:a16="http://schemas.microsoft.com/office/drawing/2014/main" id="{028D6A87-C542-4EA9-9512-81942F407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998" y="2177127"/>
            <a:ext cx="7824160" cy="445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309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Reading Data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800" dirty="0"/>
              <a:t>The main functions to read text data (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.csv</a:t>
            </a:r>
            <a:r>
              <a:rPr lang="en-US" sz="2800" dirty="0"/>
              <a:t>,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.txt</a:t>
            </a:r>
            <a:r>
              <a:rPr lang="en-US" sz="2800" dirty="0"/>
              <a:t>) are: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read.csv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()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read.table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() </a:t>
            </a:r>
            <a:endParaRPr lang="en-US" dirty="0"/>
          </a:p>
        </p:txBody>
      </p:sp>
      <p:pic>
        <p:nvPicPr>
          <p:cNvPr id="1028" name="Picture 4" descr="How to save CSV with comma delimiter? - Activities - UiPath Community Forum">
            <a:extLst>
              <a:ext uri="{FF2B5EF4-FFF2-40B4-BE49-F238E27FC236}">
                <a16:creationId xmlns:a16="http://schemas.microsoft.com/office/drawing/2014/main" id="{721C29AD-B021-E04B-530C-558784E164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2" b="1"/>
          <a:stretch/>
        </p:blipFill>
        <p:spPr bwMode="auto">
          <a:xfrm>
            <a:off x="1054100" y="3005665"/>
            <a:ext cx="8763000" cy="35898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433A2F0-0643-116A-A242-0D4850F7E088}"/>
              </a:ext>
            </a:extLst>
          </p:cNvPr>
          <p:cNvCxnSpPr/>
          <p:nvPr/>
        </p:nvCxnSpPr>
        <p:spPr>
          <a:xfrm flipH="1">
            <a:off x="5342467" y="5173133"/>
            <a:ext cx="3191933" cy="770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3132B1E-AE07-EC68-F964-CAB394324125}"/>
              </a:ext>
            </a:extLst>
          </p:cNvPr>
          <p:cNvSpPr txBox="1"/>
          <p:nvPr/>
        </p:nvSpPr>
        <p:spPr>
          <a:xfrm>
            <a:off x="8610600" y="5037667"/>
            <a:ext cx="2012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COMMA SEPARATED</a:t>
            </a:r>
          </a:p>
        </p:txBody>
      </p:sp>
    </p:spTree>
    <p:extLst>
      <p:ext uri="{BB962C8B-B14F-4D97-AF65-F5344CB8AC3E}">
        <p14:creationId xmlns:p14="http://schemas.microsoft.com/office/powerpoint/2010/main" val="295358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Reading Data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800" dirty="0"/>
              <a:t>The main functions to read text data </a:t>
            </a:r>
            <a:r>
              <a:rPr lang="en-US" sz="3200" dirty="0"/>
              <a:t>(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.csv</a:t>
            </a:r>
            <a:r>
              <a:rPr lang="en-US" sz="3200" dirty="0"/>
              <a:t>,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.txt</a:t>
            </a:r>
            <a:r>
              <a:rPr lang="en-US" sz="3200" dirty="0"/>
              <a:t>) </a:t>
            </a:r>
            <a:r>
              <a:rPr lang="en-US" sz="2800" dirty="0"/>
              <a:t>are: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read.csv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()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read.table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() </a:t>
            </a:r>
            <a:endParaRPr lang="en-US" dirty="0"/>
          </a:p>
        </p:txBody>
      </p:sp>
      <p:pic>
        <p:nvPicPr>
          <p:cNvPr id="3074" name="Picture 2" descr="SOLVED] Converting A Tab or Comma Delimited CSV File To Pipe Delimited  Format - SocMedSean - Social Media Sean">
            <a:extLst>
              <a:ext uri="{FF2B5EF4-FFF2-40B4-BE49-F238E27FC236}">
                <a16:creationId xmlns:a16="http://schemas.microsoft.com/office/drawing/2014/main" id="{14C06F72-C288-E567-3FE3-8F4528FA92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33"/>
          <a:stretch/>
        </p:blipFill>
        <p:spPr bwMode="auto">
          <a:xfrm>
            <a:off x="1066799" y="3995928"/>
            <a:ext cx="9745133" cy="2276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F221CF2-5CA0-4FD2-4416-4449BBEF706E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5435600" y="4943816"/>
            <a:ext cx="3191933" cy="885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A193A12-AC74-C816-7962-85EDD3CCA7F5}"/>
              </a:ext>
            </a:extLst>
          </p:cNvPr>
          <p:cNvSpPr txBox="1"/>
          <p:nvPr/>
        </p:nvSpPr>
        <p:spPr>
          <a:xfrm>
            <a:off x="8627533" y="4789927"/>
            <a:ext cx="1673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TAB SEPARATED</a:t>
            </a:r>
          </a:p>
        </p:txBody>
      </p:sp>
    </p:spTree>
    <p:extLst>
      <p:ext uri="{BB962C8B-B14F-4D97-AF65-F5344CB8AC3E}">
        <p14:creationId xmlns:p14="http://schemas.microsoft.com/office/powerpoint/2010/main" val="2376953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Parameters of </a:t>
            </a:r>
            <a:r>
              <a:rPr lang="en-US" sz="3600" dirty="0" err="1">
                <a:solidFill>
                  <a:srgbClr val="000000"/>
                </a:solidFill>
                <a:latin typeface="Courier New" panose="02070309020205020404" pitchFamily="49" charset="0"/>
                <a:cs typeface="Arial"/>
                <a:sym typeface="Lato Light"/>
              </a:rPr>
              <a:t>read.csv</a:t>
            </a:r>
            <a:r>
              <a:rPr 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  <a:sym typeface="Lato Light"/>
              </a:rPr>
              <a:t> </a:t>
            </a:r>
            <a:r>
              <a:rPr lang="en-US" dirty="0"/>
              <a:t>and </a:t>
            </a:r>
            <a:r>
              <a:rPr lang="en-US" sz="3600" dirty="0" err="1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read.table</a:t>
            </a:r>
            <a:endParaRPr sz="3600" dirty="0">
              <a:solidFill>
                <a:srgbClr val="000000"/>
              </a:solidFill>
              <a:latin typeface="Courier New" panose="02070309020205020404" pitchFamily="49" charset="0"/>
              <a:cs typeface="Arial"/>
            </a:endParaRPr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800" dirty="0"/>
              <a:t>The main parameter </a:t>
            </a:r>
            <a:r>
              <a:rPr lang="en-US" sz="2800"/>
              <a:t>settings are:</a:t>
            </a:r>
            <a:endParaRPr lang="en-US" sz="2800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header = T 	</a:t>
            </a:r>
            <a:r>
              <a:rPr lang="en-US" sz="2400" dirty="0"/>
              <a:t>makes sure the first line is read as variable names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  <a:cs typeface="Arial"/>
            </a:endParaRP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sep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 = “,”     	</a:t>
            </a:r>
            <a:r>
              <a:rPr lang="en-US" sz="2400" dirty="0"/>
              <a:t>option on what separates each data value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stringsAsFactors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 = T     </a:t>
            </a:r>
            <a:r>
              <a:rPr lang="en-US" sz="2400" dirty="0"/>
              <a:t>to read strings as factor variables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sz="2400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1028" name="Picture 4" descr="How to save CSV with comma delimiter? - Activities - UiPath Community Forum">
            <a:extLst>
              <a:ext uri="{FF2B5EF4-FFF2-40B4-BE49-F238E27FC236}">
                <a16:creationId xmlns:a16="http://schemas.microsoft.com/office/drawing/2014/main" id="{721C29AD-B021-E04B-530C-558784E164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2" b="1"/>
          <a:stretch/>
        </p:blipFill>
        <p:spPr bwMode="auto">
          <a:xfrm>
            <a:off x="1101921" y="3532740"/>
            <a:ext cx="7347169" cy="30098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433A2F0-0643-116A-A242-0D4850F7E088}"/>
              </a:ext>
            </a:extLst>
          </p:cNvPr>
          <p:cNvCxnSpPr/>
          <p:nvPr/>
        </p:nvCxnSpPr>
        <p:spPr>
          <a:xfrm flipH="1">
            <a:off x="5342467" y="5173133"/>
            <a:ext cx="3191933" cy="770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3132B1E-AE07-EC68-F964-CAB394324125}"/>
              </a:ext>
            </a:extLst>
          </p:cNvPr>
          <p:cNvSpPr txBox="1"/>
          <p:nvPr/>
        </p:nvSpPr>
        <p:spPr>
          <a:xfrm>
            <a:off x="8610600" y="5037667"/>
            <a:ext cx="2012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COMMA SEPARATED</a:t>
            </a:r>
          </a:p>
        </p:txBody>
      </p:sp>
    </p:spTree>
    <p:extLst>
      <p:ext uri="{BB962C8B-B14F-4D97-AF65-F5344CB8AC3E}">
        <p14:creationId xmlns:p14="http://schemas.microsoft.com/office/powerpoint/2010/main" val="1839894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Headers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800" dirty="0"/>
              <a:t>A header indicates whether the first row contains the variable names:</a:t>
            </a:r>
          </a:p>
        </p:txBody>
      </p:sp>
      <p:pic>
        <p:nvPicPr>
          <p:cNvPr id="3074" name="Picture 2" descr="SOLVED] Converting A Tab or Comma Delimited CSV File To Pipe Delimited  Format - SocMedSean - Social Media Sean">
            <a:extLst>
              <a:ext uri="{FF2B5EF4-FFF2-40B4-BE49-F238E27FC236}">
                <a16:creationId xmlns:a16="http://schemas.microsoft.com/office/drawing/2014/main" id="{14C06F72-C288-E567-3FE3-8F4528FA9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287" y="2695465"/>
            <a:ext cx="9745133" cy="3060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3AA0EF3-8080-4499-94CB-34CBEACA3C14}"/>
              </a:ext>
            </a:extLst>
          </p:cNvPr>
          <p:cNvSpPr/>
          <p:nvPr/>
        </p:nvSpPr>
        <p:spPr>
          <a:xfrm>
            <a:off x="1488657" y="3738014"/>
            <a:ext cx="9022702" cy="177282"/>
          </a:xfrm>
          <a:prstGeom prst="rect">
            <a:avLst/>
          </a:prstGeom>
          <a:solidFill>
            <a:schemeClr val="dk1">
              <a:alpha val="14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63E36B-EC20-4E29-93ED-0F66CE6D0D9B}"/>
              </a:ext>
            </a:extLst>
          </p:cNvPr>
          <p:cNvCxnSpPr>
            <a:cxnSpLocks/>
          </p:cNvCxnSpPr>
          <p:nvPr/>
        </p:nvCxnSpPr>
        <p:spPr>
          <a:xfrm flipH="1" flipV="1">
            <a:off x="7772400" y="3875217"/>
            <a:ext cx="1197864" cy="2168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92BB486-12C3-43A0-A902-F84DE72C2425}"/>
              </a:ext>
            </a:extLst>
          </p:cNvPr>
          <p:cNvSpPr txBox="1"/>
          <p:nvPr/>
        </p:nvSpPr>
        <p:spPr>
          <a:xfrm>
            <a:off x="8378190" y="6058489"/>
            <a:ext cx="6094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header = T</a:t>
            </a:r>
          </a:p>
        </p:txBody>
      </p:sp>
    </p:spTree>
    <p:extLst>
      <p:ext uri="{BB962C8B-B14F-4D97-AF65-F5344CB8AC3E}">
        <p14:creationId xmlns:p14="http://schemas.microsoft.com/office/powerpoint/2010/main" val="4110559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Reading Data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800" dirty="0"/>
              <a:t>The main functions to read text data (.csv, .txt) are: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read.csv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()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read.table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() 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800" dirty="0"/>
              <a:t>Example using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read.csv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()</a:t>
            </a:r>
            <a:r>
              <a:rPr lang="en-US" sz="2800" dirty="0"/>
              <a:t>function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BC4A06-0666-0477-CE72-B5E9D749E6F5}"/>
              </a:ext>
            </a:extLst>
          </p:cNvPr>
          <p:cNvSpPr txBox="1"/>
          <p:nvPr/>
        </p:nvSpPr>
        <p:spPr>
          <a:xfrm>
            <a:off x="940411" y="3781282"/>
            <a:ext cx="10642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spcBef>
                <a:spcPts val="0"/>
              </a:spcBef>
              <a:buSzPts val="2800"/>
            </a:pPr>
            <a:r>
              <a:rPr lang="en-US" sz="2000" dirty="0" err="1">
                <a:latin typeface="Courier New" panose="02070309020205020404" pitchFamily="49" charset="0"/>
              </a:rPr>
              <a:t>df</a:t>
            </a:r>
            <a:r>
              <a:rPr lang="en-US" sz="2000" dirty="0">
                <a:latin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read.csv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(“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file.csv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”,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stringsAsFactors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 = T)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2D6CA7-2F7B-DB06-E3C6-CB9FF34E67F6}"/>
              </a:ext>
            </a:extLst>
          </p:cNvPr>
          <p:cNvCxnSpPr>
            <a:cxnSpLocks/>
          </p:cNvCxnSpPr>
          <p:nvPr/>
        </p:nvCxnSpPr>
        <p:spPr>
          <a:xfrm flipV="1">
            <a:off x="1007533" y="4181392"/>
            <a:ext cx="118534" cy="949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B3F2B48-E8CE-907F-EF48-28D9EED3C349}"/>
              </a:ext>
            </a:extLst>
          </p:cNvPr>
          <p:cNvSpPr txBox="1"/>
          <p:nvPr/>
        </p:nvSpPr>
        <p:spPr>
          <a:xfrm>
            <a:off x="289139" y="5245780"/>
            <a:ext cx="1428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Name of Object</a:t>
            </a:r>
          </a:p>
          <a:p>
            <a:r>
              <a:rPr lang="en-US" dirty="0">
                <a:solidFill>
                  <a:srgbClr val="FF0000"/>
                </a:solidFill>
              </a:rPr>
              <a:t>assigned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306404-821E-0590-5102-E1F76656C03B}"/>
              </a:ext>
            </a:extLst>
          </p:cNvPr>
          <p:cNvCxnSpPr>
            <a:cxnSpLocks/>
          </p:cNvCxnSpPr>
          <p:nvPr/>
        </p:nvCxnSpPr>
        <p:spPr>
          <a:xfrm flipV="1">
            <a:off x="3539066" y="4181392"/>
            <a:ext cx="118534" cy="949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95A79FC-6A6A-E036-EA88-B260EFC852F0}"/>
              </a:ext>
            </a:extLst>
          </p:cNvPr>
          <p:cNvSpPr txBox="1"/>
          <p:nvPr/>
        </p:nvSpPr>
        <p:spPr>
          <a:xfrm>
            <a:off x="2884035" y="5245780"/>
            <a:ext cx="297709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File name with PATH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e.g. </a:t>
            </a:r>
          </a:p>
          <a:p>
            <a:r>
              <a:rPr lang="en-US" dirty="0">
                <a:latin typeface="Courier New" panose="02070309020205020404" pitchFamily="49" charset="0"/>
              </a:rPr>
              <a:t>“/users/files/file.csv”</a:t>
            </a:r>
          </a:p>
          <a:p>
            <a:r>
              <a:rPr lang="en-US" dirty="0">
                <a:latin typeface="Courier New" panose="02070309020205020404" pitchFamily="49" charset="0"/>
              </a:rPr>
              <a:t>“github.com/user/file.csv”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FC6092-093C-CF86-B473-A557C0D9AA7A}"/>
              </a:ext>
            </a:extLst>
          </p:cNvPr>
          <p:cNvSpPr txBox="1"/>
          <p:nvPr/>
        </p:nvSpPr>
        <p:spPr>
          <a:xfrm>
            <a:off x="6538052" y="5258039"/>
            <a:ext cx="4079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Converts all character variables to type </a:t>
            </a:r>
            <a:r>
              <a:rPr lang="en-US" dirty="0">
                <a:latin typeface="Courier New" panose="02070309020205020404" pitchFamily="49" charset="0"/>
              </a:rPr>
              <a:t>factor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50D93E-C1EC-39CC-DE9E-F9E58645D48C}"/>
              </a:ext>
            </a:extLst>
          </p:cNvPr>
          <p:cNvCxnSpPr>
            <a:cxnSpLocks/>
          </p:cNvCxnSpPr>
          <p:nvPr/>
        </p:nvCxnSpPr>
        <p:spPr>
          <a:xfrm flipH="1" flipV="1">
            <a:off x="6261711" y="4128245"/>
            <a:ext cx="697889" cy="100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853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Reading Data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800" dirty="0"/>
              <a:t>The main functions to read text data (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.csv</a:t>
            </a:r>
            <a:r>
              <a:rPr lang="en-US" sz="2800" dirty="0"/>
              <a:t>,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.txt</a:t>
            </a:r>
            <a:r>
              <a:rPr lang="en-US" sz="2800" dirty="0"/>
              <a:t>) are: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read.csv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()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read.table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() 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800" dirty="0"/>
              <a:t>Example using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read.table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()</a:t>
            </a:r>
            <a:r>
              <a:rPr lang="en-US" sz="2800" dirty="0"/>
              <a:t>function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BC4A06-0666-0477-CE72-B5E9D749E6F5}"/>
              </a:ext>
            </a:extLst>
          </p:cNvPr>
          <p:cNvSpPr txBox="1"/>
          <p:nvPr/>
        </p:nvSpPr>
        <p:spPr>
          <a:xfrm>
            <a:off x="1007533" y="3781282"/>
            <a:ext cx="105754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spcBef>
                <a:spcPts val="0"/>
              </a:spcBef>
              <a:buSzPts val="2800"/>
            </a:pPr>
            <a:r>
              <a:rPr lang="en-US" sz="1800" dirty="0" err="1">
                <a:latin typeface="Courier New" panose="02070309020205020404" pitchFamily="49" charset="0"/>
              </a:rPr>
              <a:t>df</a:t>
            </a:r>
            <a:r>
              <a:rPr lang="en-US" sz="1800" dirty="0">
                <a:latin typeface="Courier New" panose="020703090202050204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read.table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(“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file.txt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”,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sep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 = “\t”, header =</a:t>
            </a:r>
            <a:r>
              <a:rPr lang="en-US" sz="1800" dirty="0">
                <a:latin typeface="Courier New" panose="02070309020205020404" pitchFamily="49" charset="0"/>
              </a:rPr>
              <a:t> T,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stringsAsFactors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 = T)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2D6CA7-2F7B-DB06-E3C6-CB9FF34E67F6}"/>
              </a:ext>
            </a:extLst>
          </p:cNvPr>
          <p:cNvCxnSpPr>
            <a:cxnSpLocks/>
          </p:cNvCxnSpPr>
          <p:nvPr/>
        </p:nvCxnSpPr>
        <p:spPr>
          <a:xfrm flipV="1">
            <a:off x="1007533" y="4181392"/>
            <a:ext cx="118534" cy="949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B3F2B48-E8CE-907F-EF48-28D9EED3C349}"/>
              </a:ext>
            </a:extLst>
          </p:cNvPr>
          <p:cNvSpPr txBox="1"/>
          <p:nvPr/>
        </p:nvSpPr>
        <p:spPr>
          <a:xfrm>
            <a:off x="289139" y="5193526"/>
            <a:ext cx="1428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Name of Object</a:t>
            </a:r>
          </a:p>
          <a:p>
            <a:r>
              <a:rPr lang="en-US" dirty="0">
                <a:solidFill>
                  <a:srgbClr val="FF0000"/>
                </a:solidFill>
              </a:rPr>
              <a:t>assigned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306404-821E-0590-5102-E1F76656C03B}"/>
              </a:ext>
            </a:extLst>
          </p:cNvPr>
          <p:cNvCxnSpPr>
            <a:cxnSpLocks/>
          </p:cNvCxnSpPr>
          <p:nvPr/>
        </p:nvCxnSpPr>
        <p:spPr>
          <a:xfrm flipV="1">
            <a:off x="3539066" y="4181392"/>
            <a:ext cx="118534" cy="949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95A79FC-6A6A-E036-EA88-B260EFC852F0}"/>
              </a:ext>
            </a:extLst>
          </p:cNvPr>
          <p:cNvSpPr txBox="1"/>
          <p:nvPr/>
        </p:nvSpPr>
        <p:spPr>
          <a:xfrm>
            <a:off x="2819393" y="5206572"/>
            <a:ext cx="297709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File name with PATH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e.g. 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“/users/files/file.txt”</a:t>
            </a:r>
          </a:p>
          <a:p>
            <a:r>
              <a:rPr lang="en-US" dirty="0">
                <a:latin typeface="Courier New" panose="02070309020205020404" pitchFamily="49" charset="0"/>
              </a:rPr>
              <a:t>“github.com/user/file.txt”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FC6092-093C-CF86-B473-A557C0D9AA7A}"/>
              </a:ext>
            </a:extLst>
          </p:cNvPr>
          <p:cNvSpPr txBox="1"/>
          <p:nvPr/>
        </p:nvSpPr>
        <p:spPr>
          <a:xfrm>
            <a:off x="5876315" y="5214725"/>
            <a:ext cx="2353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Changes separator to TAB</a:t>
            </a:r>
            <a:endParaRPr lang="en-US" dirty="0">
              <a:latin typeface="Courier New" panose="020703090202050204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50D93E-C1EC-39CC-DE9E-F9E58645D48C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4181392"/>
            <a:ext cx="697889" cy="100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1693284-2A38-CC48-BF60-675C36440450}"/>
              </a:ext>
            </a:extLst>
          </p:cNvPr>
          <p:cNvSpPr txBox="1"/>
          <p:nvPr/>
        </p:nvSpPr>
        <p:spPr>
          <a:xfrm>
            <a:off x="8229844" y="5205612"/>
            <a:ext cx="1659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Reads first line as variable names</a:t>
            </a:r>
            <a:endParaRPr lang="en-US" dirty="0">
              <a:latin typeface="Courier New" panose="02070309020205020404" pitchFamily="49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46A69B-C9A6-3A75-1D4E-237AF52421D3}"/>
              </a:ext>
            </a:extLst>
          </p:cNvPr>
          <p:cNvCxnSpPr>
            <a:cxnSpLocks/>
          </p:cNvCxnSpPr>
          <p:nvPr/>
        </p:nvCxnSpPr>
        <p:spPr>
          <a:xfrm flipH="1" flipV="1">
            <a:off x="7438480" y="4104269"/>
            <a:ext cx="1459987" cy="111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1507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5.3.3511"/>
  <p:tag name="SLIDO_PRESENTATION_ID" val="00000000-0000-0000-0000-000000000000"/>
  <p:tag name="SLIDO_EVENT_UUID" val="56cd3f0f-858e-4423-8353-19ed97b6960e"/>
  <p:tag name="SLIDO_EVENT_SECTION_UUID" val="f2d8d0e3-684d-42d5-a0fa-fc04bbfd441a"/>
</p:tagLst>
</file>

<file path=ppt/theme/theme1.xml><?xml version="1.0" encoding="utf-8"?>
<a:theme xmlns:a="http://schemas.openxmlformats.org/drawingml/2006/main" name="Office Theme">
  <a:themeElements>
    <a:clrScheme name="Custom 1">
      <a:dk1>
        <a:srgbClr val="C41230"/>
      </a:dk1>
      <a:lt1>
        <a:srgbClr val="FAF9F7"/>
      </a:lt1>
      <a:dk2>
        <a:srgbClr val="C41230"/>
      </a:dk2>
      <a:lt2>
        <a:srgbClr val="FAF9F7"/>
      </a:lt2>
      <a:accent1>
        <a:srgbClr val="ECEDE2"/>
      </a:accent1>
      <a:accent2>
        <a:srgbClr val="941728"/>
      </a:accent2>
      <a:accent3>
        <a:srgbClr val="007B89"/>
      </a:accent3>
      <a:accent4>
        <a:srgbClr val="000000"/>
      </a:accent4>
      <a:accent5>
        <a:srgbClr val="262626"/>
      </a:accent5>
      <a:accent6>
        <a:srgbClr val="FFFFFF"/>
      </a:accent6>
      <a:hlink>
        <a:srgbClr val="007B89"/>
      </a:hlink>
      <a:folHlink>
        <a:srgbClr val="9417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15401</TotalTime>
  <Words>717</Words>
  <Application>Microsoft Macintosh PowerPoint</Application>
  <PresentationFormat>Widescreen</PresentationFormat>
  <Paragraphs>114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Roboto Slab</vt:lpstr>
      <vt:lpstr>Lato Light</vt:lpstr>
      <vt:lpstr>Courier New</vt:lpstr>
      <vt:lpstr>Arial</vt:lpstr>
      <vt:lpstr>Lato</vt:lpstr>
      <vt:lpstr>Wingdings</vt:lpstr>
      <vt:lpstr>Office Theme</vt:lpstr>
      <vt:lpstr>Module 0</vt:lpstr>
      <vt:lpstr>Reading Data into R</vt:lpstr>
      <vt:lpstr>Data Structures – Data Frames</vt:lpstr>
      <vt:lpstr>Reading Data</vt:lpstr>
      <vt:lpstr>Reading Data</vt:lpstr>
      <vt:lpstr>Parameters of read.csv and read.table</vt:lpstr>
      <vt:lpstr>Headers</vt:lpstr>
      <vt:lpstr>Reading Data</vt:lpstr>
      <vt:lpstr>Reading Data</vt:lpstr>
      <vt:lpstr>Let’s Read the POWER50.txt dataset</vt:lpstr>
      <vt:lpstr>Practice</vt:lpstr>
      <vt:lpstr>Inspecting the data set</vt:lpstr>
      <vt:lpstr>Practice</vt:lpstr>
      <vt:lpstr>Checking Variable Types</vt:lpstr>
      <vt:lpstr>Practice</vt:lpstr>
      <vt:lpstr>Other Ways to Read Data</vt:lpstr>
      <vt:lpstr>Pre-loaded data sets</vt:lpstr>
      <vt:lpstr>Packages</vt:lpstr>
      <vt:lpstr>Data sets from packages</vt:lpstr>
      <vt:lpstr>Practice</vt:lpstr>
      <vt:lpstr>Selecting 1 Variable</vt:lpstr>
      <vt:lpstr>Selecting More than 1 Variable</vt:lpstr>
      <vt:lpstr>Histograms</vt:lpstr>
      <vt:lpstr>Practice</vt:lpstr>
      <vt:lpstr>Scatterplot</vt:lpstr>
      <vt:lpstr>Bar Chart</vt:lpstr>
      <vt:lpstr>Subsetting Rows</vt:lpstr>
      <vt:lpstr>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</dc:title>
  <dc:creator>Orians, A.J.</dc:creator>
  <cp:lastModifiedBy>Martinez, Waldyn Gerardo Dr.</cp:lastModifiedBy>
  <cp:revision>190</cp:revision>
  <dcterms:modified xsi:type="dcterms:W3CDTF">2024-05-31T18:06:07Z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1.5.3.3511</vt:lpwstr>
  </property>
</Properties>
</file>