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01" r:id="rId2"/>
    <p:sldId id="610" r:id="rId3"/>
    <p:sldId id="611" r:id="rId4"/>
    <p:sldId id="265" r:id="rId5"/>
    <p:sldId id="586" r:id="rId6"/>
    <p:sldId id="596" r:id="rId7"/>
    <p:sldId id="598" r:id="rId8"/>
    <p:sldId id="599" r:id="rId9"/>
    <p:sldId id="601" r:id="rId10"/>
    <p:sldId id="602" r:id="rId11"/>
    <p:sldId id="588" r:id="rId12"/>
    <p:sldId id="604" r:id="rId13"/>
    <p:sldId id="606" r:id="rId14"/>
    <p:sldId id="612" r:id="rId15"/>
    <p:sldId id="605" r:id="rId16"/>
    <p:sldId id="607" r:id="rId17"/>
    <p:sldId id="608" r:id="rId18"/>
    <p:sldId id="609" r:id="rId19"/>
  </p:sldIdLst>
  <p:sldSz cx="12192000" cy="6858000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302020204030204" pitchFamily="34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/>
    <p:restoredTop sz="96327"/>
  </p:normalViewPr>
  <p:slideViewPr>
    <p:cSldViewPr snapToGrid="0">
      <p:cViewPr varScale="1">
        <p:scale>
          <a:sx n="113" d="100"/>
          <a:sy n="113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gs" Target="tags/tag1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10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34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8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93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28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95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1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0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49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6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24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95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627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9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/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/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RMSE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  <a:blipFill>
                <a:blip r:embed="rId6"/>
                <a:stretch>
                  <a:fillRect l="-250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1AE46-D304-DE21-CC64-6FE5686E7911}"/>
                  </a:ext>
                </a:extLst>
              </p:cNvPr>
              <p:cNvSpPr txBox="1"/>
              <p:nvPr/>
            </p:nvSpPr>
            <p:spPr>
              <a:xfrm>
                <a:off x="5237729" y="3543334"/>
                <a:ext cx="397311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a measure with the same units as the response use the root mean squared error (RMSE). It estimates the standard deviation (error)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1AE46-D304-DE21-CC64-6FE5686E7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3543334"/>
                <a:ext cx="3973112" cy="954107"/>
              </a:xfrm>
              <a:prstGeom prst="rect">
                <a:avLst/>
              </a:prstGeom>
              <a:blipFill>
                <a:blip r:embed="rId7"/>
                <a:stretch>
                  <a:fillRect l="-637" t="-1299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LR03: Residuals and RMSE | R-bloggers">
            <a:extLst>
              <a:ext uri="{FF2B5EF4-FFF2-40B4-BE49-F238E27FC236}">
                <a16:creationId xmlns:a16="http://schemas.microsoft.com/office/drawing/2014/main" id="{00E484E5-CE6B-8F0C-D39B-AF62ACEC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4187217"/>
            <a:ext cx="2783904" cy="2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E627F-48BC-8923-3AC6-9643FAC2E433}"/>
                  </a:ext>
                </a:extLst>
              </p:cNvPr>
              <p:cNvSpPr/>
              <p:nvPr/>
            </p:nvSpPr>
            <p:spPr>
              <a:xfrm>
                <a:off x="940411" y="3543334"/>
                <a:ext cx="43031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This is called the mean squared error (MSE).  Measured in squared units. It estimates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E627F-48BC-8923-3AC6-9643FAC2E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3543334"/>
                <a:ext cx="4303120" cy="738664"/>
              </a:xfrm>
              <a:prstGeom prst="rect">
                <a:avLst/>
              </a:prstGeom>
              <a:blipFill>
                <a:blip r:embed="rId9"/>
                <a:stretch>
                  <a:fillRect l="-294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7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E99F54-5A88-CF05-0A92-E45679F6D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15"/>
          <a:stretch/>
        </p:blipFill>
        <p:spPr>
          <a:xfrm>
            <a:off x="940409" y="2518981"/>
            <a:ext cx="8416697" cy="989517"/>
          </a:xfrm>
          <a:prstGeom prst="rect">
            <a:avLst/>
          </a:prstGeo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D1AD173D-8714-3FE0-F803-B051F32D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0" y="4188120"/>
            <a:ext cx="8769419" cy="2039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5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RMSE and MSE are part of the regression output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F6E8F-ACBB-EA52-2A82-88369686F6A2}"/>
              </a:ext>
            </a:extLst>
          </p:cNvPr>
          <p:cNvSpPr/>
          <p:nvPr/>
        </p:nvSpPr>
        <p:spPr>
          <a:xfrm>
            <a:off x="3962399" y="2654118"/>
            <a:ext cx="699911" cy="280993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8C1F4-DF89-1F82-7401-26CB4E9F4E85}"/>
              </a:ext>
            </a:extLst>
          </p:cNvPr>
          <p:cNvSpPr/>
          <p:nvPr/>
        </p:nvSpPr>
        <p:spPr>
          <a:xfrm>
            <a:off x="4252380" y="5430188"/>
            <a:ext cx="1518355" cy="200875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/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4A4DB-FBBA-70E2-7267-937B1D4315CD}"/>
              </a:ext>
            </a:extLst>
          </p:cNvPr>
          <p:cNvCxnSpPr>
            <a:cxnSpLocks/>
          </p:cNvCxnSpPr>
          <p:nvPr/>
        </p:nvCxnSpPr>
        <p:spPr>
          <a:xfrm flipH="1">
            <a:off x="5770735" y="4507220"/>
            <a:ext cx="959556" cy="883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62480-9A45-D00D-7A07-2C6F6E0B61E0}"/>
              </a:ext>
            </a:extLst>
          </p:cNvPr>
          <p:cNvCxnSpPr>
            <a:cxnSpLocks/>
          </p:cNvCxnSpPr>
          <p:nvPr/>
        </p:nvCxnSpPr>
        <p:spPr>
          <a:xfrm flipH="1" flipV="1">
            <a:off x="4662310" y="2935111"/>
            <a:ext cx="1286932" cy="81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/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scatter plots for constant variance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graph showing the amount of earnings&#10;&#10;Description automatically generated">
            <a:extLst>
              <a:ext uri="{FF2B5EF4-FFF2-40B4-BE49-F238E27FC236}">
                <a16:creationId xmlns:a16="http://schemas.microsoft.com/office/drawing/2014/main" id="{0DF2E087-BE01-0B53-63D7-670428D8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2978"/>
            <a:ext cx="4571294" cy="42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MLR, the residuals vs predicted is better using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plot(reg)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graph with black dots&#10;&#10;Description automatically generated">
            <a:extLst>
              <a:ext uri="{FF2B5EF4-FFF2-40B4-BE49-F238E27FC236}">
                <a16:creationId xmlns:a16="http://schemas.microsoft.com/office/drawing/2014/main" id="{60D99FDF-280C-0136-F65A-EEAD972B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66" y="2201334"/>
            <a:ext cx="4504875" cy="44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87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residuals using histograms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9281B-E8A9-8659-83F5-616C0FB2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27" y="2465529"/>
            <a:ext cx="5498523" cy="4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Q-Q Plot is an easier plot to visualize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E3CAD-0E47-F0E0-4C4C-45015D72C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2233789"/>
            <a:ext cx="6824598" cy="42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ARE INDEPENDENT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are able to test this if we have a time/order variable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elp Online - Origin Help - Residual Plot Analysis">
            <a:extLst>
              <a:ext uri="{FF2B5EF4-FFF2-40B4-BE49-F238E27FC236}">
                <a16:creationId xmlns:a16="http://schemas.microsoft.com/office/drawing/2014/main" id="{39A9A2FA-DBC3-256B-C632-1CD0AA1E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6"/>
          <a:stretch/>
        </p:blipFill>
        <p:spPr bwMode="auto">
          <a:xfrm>
            <a:off x="1016000" y="2347685"/>
            <a:ext cx="5429956" cy="38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9CC61-FEE1-69CB-028B-085829BFB71B}"/>
              </a:ext>
            </a:extLst>
          </p:cNvPr>
          <p:cNvSpPr txBox="1"/>
          <p:nvPr/>
        </p:nvSpPr>
        <p:spPr>
          <a:xfrm>
            <a:off x="3127022" y="6208814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Time/Order Variable</a:t>
            </a:r>
          </a:p>
        </p:txBody>
      </p:sp>
    </p:spTree>
    <p:extLst>
      <p:ext uri="{BB962C8B-B14F-4D97-AF65-F5344CB8AC3E}">
        <p14:creationId xmlns:p14="http://schemas.microsoft.com/office/powerpoint/2010/main" val="25360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A5526-FC97-3398-B1AE-F23DEDC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9" y="1690688"/>
            <a:ext cx="600710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019EB-42A8-DD35-6C23-3305E8E76AEC}"/>
              </a:ext>
            </a:extLst>
          </p:cNvPr>
          <p:cNvSpPr txBox="1"/>
          <p:nvPr/>
        </p:nvSpPr>
        <p:spPr>
          <a:xfrm>
            <a:off x="838200" y="3285106"/>
            <a:ext cx="4584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y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md_earn_wne_p10</a:t>
            </a:r>
          </a:p>
          <a:p>
            <a:endParaRPr lang="en-US" dirty="0">
              <a:solidFill>
                <a:schemeClr val="tx2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Cost4_A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2F60-AD01-B07B-7550-83E28DE7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78" y="3185093"/>
            <a:ext cx="5327822" cy="34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7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Assumptions, MSE, RMSE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Assumptions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mean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0.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constant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normal.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errors associated are independent.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343" t="-2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8FD36337-2402-8F30-47CF-5EF8E982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991293"/>
            <a:ext cx="3882653" cy="25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/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03CAF84-A0AF-C0E5-2CD3-72B0F5EC2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7" y="2438400"/>
            <a:ext cx="6959600" cy="36068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Assumptions need to hold for p-values to make sense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532029"/>
            <a:ext cx="1245326" cy="1245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9D0561-570A-04CC-569D-4EF1D81B4B66}"/>
              </a:ext>
            </a:extLst>
          </p:cNvPr>
          <p:cNvSpPr/>
          <p:nvPr/>
        </p:nvSpPr>
        <p:spPr>
          <a:xfrm>
            <a:off x="5446897" y="4544303"/>
            <a:ext cx="2285992" cy="197030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E9503-A459-9968-FB09-D4E8AFD458BC}"/>
              </a:ext>
            </a:extLst>
          </p:cNvPr>
          <p:cNvSpPr/>
          <p:nvPr/>
        </p:nvSpPr>
        <p:spPr>
          <a:xfrm>
            <a:off x="5739288" y="5766177"/>
            <a:ext cx="2140356" cy="197030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86066-CB08-89A8-E2AC-AB927878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6" y="2742948"/>
            <a:ext cx="9144000" cy="2573529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Squared Errors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Inference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statistic depends on the assumptions being valid</a:t>
                </a:r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 r="-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B817B3-1398-3609-0681-8BA8EA6327C1}"/>
              </a:ext>
            </a:extLst>
          </p:cNvPr>
          <p:cNvCxnSpPr>
            <a:cxnSpLocks/>
          </p:cNvCxnSpPr>
          <p:nvPr/>
        </p:nvCxnSpPr>
        <p:spPr>
          <a:xfrm flipH="1">
            <a:off x="4219246" y="3098279"/>
            <a:ext cx="3231241" cy="1426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658BA5-21BF-EBA5-A70C-04331FAFCFC5}"/>
              </a:ext>
            </a:extLst>
          </p:cNvPr>
          <p:cNvSpPr txBox="1"/>
          <p:nvPr/>
        </p:nvSpPr>
        <p:spPr>
          <a:xfrm>
            <a:off x="7523631" y="2927952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Squared Errors (SSE)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3DA07-86DB-0824-FA81-891EF0F721D3}"/>
              </a:ext>
            </a:extLst>
          </p:cNvPr>
          <p:cNvSpPr/>
          <p:nvPr/>
        </p:nvSpPr>
        <p:spPr>
          <a:xfrm>
            <a:off x="6874934" y="4211284"/>
            <a:ext cx="3070578" cy="202672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3" name="Picture 2" descr="What is the difference between a parameter and a statistic? - Quora">
            <a:extLst>
              <a:ext uri="{FF2B5EF4-FFF2-40B4-BE49-F238E27FC236}">
                <a16:creationId xmlns:a16="http://schemas.microsoft.com/office/drawing/2014/main" id="{769D6469-648B-A0D1-FABE-2456B3E3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" y="2407772"/>
            <a:ext cx="423679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/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/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9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2A17C-76EB-7AD3-ED01-1EBF335B6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53"/>
          <a:stretch/>
        </p:blipFill>
        <p:spPr>
          <a:xfrm>
            <a:off x="1045953" y="2432713"/>
            <a:ext cx="2527300" cy="646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F0166-FA0A-5BA7-9269-79719741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64" y="3215174"/>
            <a:ext cx="4173456" cy="30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13443</TotalTime>
  <Words>434</Words>
  <Application>Microsoft Macintosh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Roboto Slab</vt:lpstr>
      <vt:lpstr>Courier New</vt:lpstr>
      <vt:lpstr>Lato Light</vt:lpstr>
      <vt:lpstr>Cambria</vt:lpstr>
      <vt:lpstr>Arial</vt:lpstr>
      <vt:lpstr>Cambria Math</vt:lpstr>
      <vt:lpstr>Lato</vt:lpstr>
      <vt:lpstr>Wingdings</vt:lpstr>
      <vt:lpstr>Gotham Light</vt:lpstr>
      <vt:lpstr>Office Theme</vt:lpstr>
      <vt:lpstr>Module 2</vt:lpstr>
      <vt:lpstr>Example</vt:lpstr>
      <vt:lpstr>Practice</vt:lpstr>
      <vt:lpstr>Assumptions, MSE, RMSE</vt:lpstr>
      <vt:lpstr>Linear Regression Assumptions</vt:lpstr>
      <vt:lpstr>(Least-Squares) Estimates</vt:lpstr>
      <vt:lpstr>Sum of Squared Errors</vt:lpstr>
      <vt:lpstr>Assumption 1: MEAN OF ϵ IS ZERO</vt:lpstr>
      <vt:lpstr>Assumption 1: MEAN OF ϵ IS ZERO</vt:lpstr>
      <vt:lpstr>Assumption 2: VARIANCE OF ϵ IS CONSTANT</vt:lpstr>
      <vt:lpstr>Assumption 2: VARIANCE OF ϵ IS CONSTANT</vt:lpstr>
      <vt:lpstr>Assumption 2: VARIANCE OF ϵ IS CONSTANT</vt:lpstr>
      <vt:lpstr>Assumption 2: VARIANCE OF ϵ IS CONSTANT</vt:lpstr>
      <vt:lpstr>Practice</vt:lpstr>
      <vt:lpstr>Assumption 3: ϵ IS NORMALLY DISTRIBUTED</vt:lpstr>
      <vt:lpstr>Assumption 3: ϵ IS NORMALLY DISTRIBUTED</vt:lpstr>
      <vt:lpstr>Practice</vt:lpstr>
      <vt:lpstr>Assumption 4: ϵ_i ARE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217</cp:revision>
  <dcterms:modified xsi:type="dcterms:W3CDTF">2024-06-08T16:05:08Z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