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301" r:id="rId2"/>
    <p:sldId id="265" r:id="rId3"/>
    <p:sldId id="586" r:id="rId4"/>
    <p:sldId id="587" r:id="rId5"/>
    <p:sldId id="589" r:id="rId6"/>
    <p:sldId id="596" r:id="rId7"/>
    <p:sldId id="588" r:id="rId8"/>
    <p:sldId id="597" r:id="rId9"/>
    <p:sldId id="598" r:id="rId10"/>
    <p:sldId id="590" r:id="rId11"/>
    <p:sldId id="599" r:id="rId12"/>
    <p:sldId id="600" r:id="rId13"/>
    <p:sldId id="601" r:id="rId14"/>
    <p:sldId id="602" r:id="rId15"/>
    <p:sldId id="603" r:id="rId16"/>
    <p:sldId id="593" r:id="rId17"/>
    <p:sldId id="604" r:id="rId18"/>
    <p:sldId id="605" r:id="rId19"/>
    <p:sldId id="577" r:id="rId20"/>
    <p:sldId id="606" r:id="rId21"/>
    <p:sldId id="607" r:id="rId22"/>
  </p:sldIdLst>
  <p:sldSz cx="12192000" cy="6858000"/>
  <p:notesSz cx="6858000" cy="9144000"/>
  <p:embeddedFontLst>
    <p:embeddedFont>
      <p:font typeface="Cambria" panose="02040503050406030204" pitchFamily="18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Lato Light" panose="020F0302020204030204" pitchFamily="34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custDataLst>
    <p:tags r:id="rId39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5"/>
    <p:restoredTop sz="96327"/>
  </p:normalViewPr>
  <p:slideViewPr>
    <p:cSldViewPr snapToGrid="0">
      <p:cViewPr varScale="1">
        <p:scale>
          <a:sx n="101" d="100"/>
          <a:sy n="101" d="100"/>
        </p:scale>
        <p:origin x="224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78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25116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1450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21686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6036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1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701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3097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4790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4770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3349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3695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6765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852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619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3068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438965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1473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1747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009CB-04C5-0C83-DA15-186293EA3A3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DED33E-9A2C-0869-F6B0-FF37A39F20A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F7815-746F-3134-A371-FA2E40906D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7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Only_Red">
  <p:cSld name="3_Title Only_Red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230" name="Google Shape;230;p8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  <a:defRPr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480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3" r:id="rId4"/>
    <p:sldLayoutId id="214748367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6.png"/><Relationship Id="rId4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6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Regression Basics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Correlation Coefficient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Measures linear relationship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3" name="Picture 6" descr="How To Get Correlation Coefficient In Power BI">
            <a:extLst>
              <a:ext uri="{FF2B5EF4-FFF2-40B4-BE49-F238E27FC236}">
                <a16:creationId xmlns:a16="http://schemas.microsoft.com/office/drawing/2014/main" id="{4106783C-C4B4-068E-4DB2-D7116EAC0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" y="2593114"/>
            <a:ext cx="6949440" cy="251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3EC2C-91EE-40B8-CC59-8FFEB7BDA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4308" y="5276226"/>
            <a:ext cx="63246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79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7567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R2 (Coefficient of Determination)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For Simple Linear Regression, it is the squared value of the correlation coefficient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E93B6C-4B87-E9A1-F669-919A5AB4A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11" y="2707178"/>
            <a:ext cx="6765759" cy="389237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D4BD6D-6013-42EE-4C97-46D8B2ED9AEB}"/>
              </a:ext>
            </a:extLst>
          </p:cNvPr>
          <p:cNvSpPr/>
          <p:nvPr/>
        </p:nvSpPr>
        <p:spPr>
          <a:xfrm>
            <a:off x="3000697" y="6146413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410A388-F613-B097-5FF1-D87980D9B4D3}"/>
              </a:ext>
            </a:extLst>
          </p:cNvPr>
          <p:cNvCxnSpPr/>
          <p:nvPr/>
        </p:nvCxnSpPr>
        <p:spPr>
          <a:xfrm flipH="1">
            <a:off x="3314205" y="3596111"/>
            <a:ext cx="4343400" cy="2550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149C68-3DB9-4019-C91C-EF72E94D57BB}"/>
              </a:ext>
            </a:extLst>
          </p:cNvPr>
          <p:cNvSpPr txBox="1"/>
          <p:nvPr/>
        </p:nvSpPr>
        <p:spPr>
          <a:xfrm>
            <a:off x="7556405" y="3353955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R</a:t>
            </a:r>
            <a:r>
              <a:rPr lang="en-US" sz="1800" kern="1200" baseline="300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2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046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">
            <a:extLst>
              <a:ext uri="{FF2B5EF4-FFF2-40B4-BE49-F238E27FC236}">
                <a16:creationId xmlns:a16="http://schemas.microsoft.com/office/drawing/2014/main" id="{6A07CA21-9913-A35F-FF2A-753B4A2F75E7}"/>
              </a:ext>
            </a:extLst>
          </p:cNvPr>
          <p:cNvPicPr/>
          <p:nvPr/>
        </p:nvPicPr>
        <p:blipFill rotWithShape="1">
          <a:blip r:embed="rId5"/>
          <a:srcRect b="29353"/>
          <a:stretch/>
        </p:blipFill>
        <p:spPr bwMode="auto">
          <a:xfrm>
            <a:off x="1017271" y="3479391"/>
            <a:ext cx="3338739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AACFE2-363A-DF89-8F67-54BD4B18672F}"/>
              </a:ext>
            </a:extLst>
          </p:cNvPr>
          <p:cNvSpPr/>
          <p:nvPr/>
        </p:nvSpPr>
        <p:spPr>
          <a:xfrm>
            <a:off x="1419373" y="5608321"/>
            <a:ext cx="3433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TOTAL VARIATION OF Y (SST)</a:t>
            </a:r>
            <a:endParaRPr lang="en-US" dirty="0"/>
          </a:p>
        </p:txBody>
      </p:sp>
      <p:pic>
        <p:nvPicPr>
          <p:cNvPr id="5" name="Picture">
            <a:extLst>
              <a:ext uri="{FF2B5EF4-FFF2-40B4-BE49-F238E27FC236}">
                <a16:creationId xmlns:a16="http://schemas.microsoft.com/office/drawing/2014/main" id="{7D26D166-F5B1-3090-E377-6A5E55311B21}"/>
              </a:ext>
            </a:extLst>
          </p:cNvPr>
          <p:cNvPicPr/>
          <p:nvPr/>
        </p:nvPicPr>
        <p:blipFill rotWithShape="1">
          <a:blip r:embed="rId6"/>
          <a:srcRect b="29351"/>
          <a:stretch/>
        </p:blipFill>
        <p:spPr bwMode="auto">
          <a:xfrm>
            <a:off x="5977753" y="3429001"/>
            <a:ext cx="3151007" cy="212893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F0D7B1E-145F-A963-E49C-18C58EC20109}"/>
              </a:ext>
            </a:extLst>
          </p:cNvPr>
          <p:cNvSpPr/>
          <p:nvPr/>
        </p:nvSpPr>
        <p:spPr>
          <a:xfrm>
            <a:off x="6096000" y="5608321"/>
            <a:ext cx="41729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SUMS OF SQUARED ERRORS (SSE)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/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𝑆𝑆𝑅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0BB05C9-1B0B-2C69-E259-097B20DDD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2155" y="6148766"/>
                <a:ext cx="1519775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/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𝑆𝑆𝑇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87645E2-0E3E-0941-7249-F81E65125D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93" y="5633381"/>
                <a:ext cx="1198340" cy="61279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67380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(Coefficient of Determination)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9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SST: </a:t>
                </a:r>
                <a:r>
                  <a:rPr lang="en-US" dirty="0"/>
                  <a:t>total variation, </a:t>
                </a:r>
                <a:r>
                  <a:rPr lang="en-US" b="0" i="1" dirty="0">
                    <a:latin typeface="Cambria Math" panose="02040503050406030204" pitchFamily="18" charset="0"/>
                  </a:rPr>
                  <a:t>SSR</a:t>
                </a:r>
                <a:r>
                  <a:rPr lang="en-US" dirty="0"/>
                  <a:t>: Explained Variation,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b="0" i="1" dirty="0">
                    <a:latin typeface="Cambria Math" panose="02040503050406030204" pitchFamily="18" charset="0"/>
                  </a:rPr>
                  <a:t>SSE: </a:t>
                </a:r>
                <a:r>
                  <a:rPr lang="en-US" dirty="0"/>
                  <a:t>unexplained variation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ratio is the ratio of explained variation to total variation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D02C571-7F7F-E461-7A8A-44351D0F16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800" y="3429000"/>
            <a:ext cx="9144000" cy="254701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191E751-2B9F-6D99-21ED-10C6E594CB2F}"/>
              </a:ext>
            </a:extLst>
          </p:cNvPr>
          <p:cNvSpPr/>
          <p:nvPr/>
        </p:nvSpPr>
        <p:spPr>
          <a:xfrm>
            <a:off x="2892329" y="4737719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2566A6-5A1D-0710-F7B3-B2DBA381DA68}"/>
              </a:ext>
            </a:extLst>
          </p:cNvPr>
          <p:cNvCxnSpPr>
            <a:cxnSpLocks/>
          </p:cNvCxnSpPr>
          <p:nvPr/>
        </p:nvCxnSpPr>
        <p:spPr>
          <a:xfrm flipH="1">
            <a:off x="4504113" y="3734312"/>
            <a:ext cx="2502868" cy="99237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00E8F0-1C77-ED11-33B7-08DDF5551638}"/>
              </a:ext>
            </a:extLst>
          </p:cNvPr>
          <p:cNvSpPr txBox="1"/>
          <p:nvPr/>
        </p:nvSpPr>
        <p:spPr>
          <a:xfrm>
            <a:off x="7035510" y="35496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SSR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E3621C-AAF8-E861-DF7C-E9719547B8A6}"/>
              </a:ext>
            </a:extLst>
          </p:cNvPr>
          <p:cNvSpPr/>
          <p:nvPr/>
        </p:nvSpPr>
        <p:spPr>
          <a:xfrm>
            <a:off x="2892329" y="5107051"/>
            <a:ext cx="1466311" cy="369332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786D7-4E62-E304-F4FB-EC34FEF435B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4493555" y="5463369"/>
            <a:ext cx="2451742" cy="910343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4EEA671-C1E6-A4FE-C1F3-EBA79B9EDF65}"/>
              </a:ext>
            </a:extLst>
          </p:cNvPr>
          <p:cNvSpPr txBox="1"/>
          <p:nvPr/>
        </p:nvSpPr>
        <p:spPr>
          <a:xfrm>
            <a:off x="6945297" y="6189046"/>
            <a:ext cx="57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sz="1800" kern="1200" dirty="0">
                <a:solidFill>
                  <a:srgbClr val="9F0927"/>
                </a:solidFill>
                <a:latin typeface="Gotham Light" charset="0"/>
                <a:ea typeface="MS PGothic" pitchFamily="34" charset="-128"/>
                <a:cs typeface="+mn-cs"/>
              </a:rPr>
              <a:t>SSE</a:t>
            </a:r>
            <a:endParaRPr lang="en-US" sz="1800" kern="1200" dirty="0">
              <a:solidFill>
                <a:srgbClr val="9F0927"/>
              </a:solidFill>
              <a:latin typeface="Calibri" pitchFamily="34" charset="0"/>
              <a:ea typeface="MS PGothic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41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2186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Point Estimates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point estimate refers to the prediction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3"/>
                <a:stretch>
                  <a:fillRect l="-915" t="-2915" r="-1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703449" y="2711793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2DAFC9-4FD2-2DFF-E91A-3CE7ED105732}"/>
              </a:ext>
            </a:extLst>
          </p:cNvPr>
          <p:cNvCxnSpPr>
            <a:cxnSpLocks/>
          </p:cNvCxnSpPr>
          <p:nvPr/>
        </p:nvCxnSpPr>
        <p:spPr>
          <a:xfrm flipH="1" flipV="1">
            <a:off x="4459487" y="3992253"/>
            <a:ext cx="2586447" cy="323777"/>
          </a:xfrm>
          <a:prstGeom prst="straightConnector1">
            <a:avLst/>
          </a:prstGeom>
          <a:noFill/>
          <a:ln w="9525" cap="flat" cmpd="sng" algn="ctr">
            <a:solidFill>
              <a:srgbClr val="D84725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/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01D8D56-1B8C-6B8B-4392-A58B244777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116" y="4371591"/>
                <a:ext cx="3713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0D571C4-886C-A11D-E287-DD085BEA155F}"/>
              </a:ext>
            </a:extLst>
          </p:cNvPr>
          <p:cNvSpPr/>
          <p:nvPr/>
        </p:nvSpPr>
        <p:spPr>
          <a:xfrm>
            <a:off x="6459876" y="4859661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estimates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/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|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1AC1ECB-DD50-7024-61C9-E20E5D9B3C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66" y="5331952"/>
                <a:ext cx="642484" cy="391261"/>
              </a:xfrm>
              <a:prstGeom prst="rect">
                <a:avLst/>
              </a:prstGeom>
              <a:blipFill>
                <a:blip r:embed="rId6"/>
                <a:stretch>
                  <a:fillRect t="-35484" b="-7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F48F9A9F-D7E1-0995-154F-38591D8A9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521" y="2431138"/>
            <a:ext cx="59309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27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4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sz="4400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 t="-20952" b="-7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60BAEC-4F94-4E58-247A-0DCE31F1CEF6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580605" y="3240475"/>
            <a:ext cx="1619795" cy="860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/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Upper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82551D-379F-32EE-B80C-55A5B1C19B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400" y="3044844"/>
                <a:ext cx="2342501" cy="391261"/>
              </a:xfrm>
              <a:prstGeom prst="rect">
                <a:avLst/>
              </a:prstGeom>
              <a:blipFill>
                <a:blip r:embed="rId6"/>
                <a:stretch>
                  <a:fillRect l="-1081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/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accent2"/>
                    </a:solidFill>
                  </a:rPr>
                  <a:t>Lower estimate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8A13AC6-DA19-71C9-2E47-E57080E929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9762" y="4859856"/>
                <a:ext cx="2333139" cy="391261"/>
              </a:xfrm>
              <a:prstGeom prst="rect">
                <a:avLst/>
              </a:prstGeom>
              <a:blipFill>
                <a:blip r:embed="rId7"/>
                <a:stretch>
                  <a:fillRect l="-1087" t="-31250" b="-6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73431B6-1B71-DF63-50F6-8343B1857E3D}"/>
              </a:ext>
            </a:extLst>
          </p:cNvPr>
          <p:cNvCxnSpPr>
            <a:cxnSpLocks/>
          </p:cNvCxnSpPr>
          <p:nvPr/>
        </p:nvCxnSpPr>
        <p:spPr>
          <a:xfrm flipH="1" flipV="1">
            <a:off x="4754776" y="4301448"/>
            <a:ext cx="1438867" cy="742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164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lvl="0">
                  <a:buSzPts val="4400"/>
                </a:pPr>
                <a:r>
                  <a:rPr lang="en-US" dirty="0"/>
                  <a:t>Prediction Interval on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>
                  <a:buFont typeface="Wingdings" pitchFamily="2" charset="2"/>
                  <a:buChar char="q"/>
                </a:pPr>
                <a:r>
                  <a:rPr lang="en-US" dirty="0"/>
                  <a:t>A confidence interval is a range for the average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for a given value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7EB1BDC-14A8-2343-762F-5B63104759FB}"/>
              </a:ext>
            </a:extLst>
          </p:cNvPr>
          <p:cNvGrpSpPr/>
          <p:nvPr/>
        </p:nvGrpSpPr>
        <p:grpSpPr>
          <a:xfrm>
            <a:off x="681582" y="2964538"/>
            <a:ext cx="4694303" cy="3560193"/>
            <a:chOff x="68036" y="1942274"/>
            <a:chExt cx="6111623" cy="4528780"/>
          </a:xfrm>
        </p:grpSpPr>
        <p:pic>
          <p:nvPicPr>
            <p:cNvPr id="5" name="Picture 6" descr="Understanding the difference between prediction and confidence intervals  for linear models in Python | Casual Inference">
              <a:extLst>
                <a:ext uri="{FF2B5EF4-FFF2-40B4-BE49-F238E27FC236}">
                  <a16:creationId xmlns:a16="http://schemas.microsoft.com/office/drawing/2014/main" id="{22C6DBF8-2A12-18CF-604A-9432160E6E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6" y="1942274"/>
              <a:ext cx="6038373" cy="4528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0D2B8-E4E7-C265-0658-0F01EF8158F4}"/>
                </a:ext>
              </a:extLst>
            </p:cNvPr>
            <p:cNvSpPr/>
            <p:nvPr/>
          </p:nvSpPr>
          <p:spPr>
            <a:xfrm>
              <a:off x="2603863" y="6200503"/>
              <a:ext cx="1271451" cy="182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EDA1A7-90A2-A2F2-583A-EDE1603AA08E}"/>
                </a:ext>
              </a:extLst>
            </p:cNvPr>
            <p:cNvSpPr/>
            <p:nvPr/>
          </p:nvSpPr>
          <p:spPr>
            <a:xfrm>
              <a:off x="68036" y="3907434"/>
              <a:ext cx="418011" cy="694653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AF67543-40E3-76C1-63C5-ABEAAF0FFA01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748073" y="3192079"/>
            <a:ext cx="1943506" cy="365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6C2EE8D-7408-35EE-7F23-C02185B16306}"/>
              </a:ext>
            </a:extLst>
          </p:cNvPr>
          <p:cNvSpPr/>
          <p:nvPr/>
        </p:nvSpPr>
        <p:spPr>
          <a:xfrm>
            <a:off x="6691579" y="3038190"/>
            <a:ext cx="22605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Upper prediction for y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92E92B-D01F-D23D-71C5-0606C09BE204}"/>
              </a:ext>
            </a:extLst>
          </p:cNvPr>
          <p:cNvSpPr/>
          <p:nvPr/>
        </p:nvSpPr>
        <p:spPr>
          <a:xfrm>
            <a:off x="6593935" y="4901598"/>
            <a:ext cx="22529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Lower prediction for y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EA1152-9AC1-5021-6C30-9675C579E17F}"/>
              </a:ext>
            </a:extLst>
          </p:cNvPr>
          <p:cNvCxnSpPr>
            <a:cxnSpLocks/>
          </p:cNvCxnSpPr>
          <p:nvPr/>
        </p:nvCxnSpPr>
        <p:spPr>
          <a:xfrm flipH="1" flipV="1">
            <a:off x="4748073" y="4746560"/>
            <a:ext cx="1943506" cy="349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5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85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878651" y="2452388"/>
            <a:ext cx="10721165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Inference on the Slope</a:t>
            </a:r>
            <a:endParaRPr dirty="0"/>
          </a:p>
        </p:txBody>
      </p:sp>
      <p:pic>
        <p:nvPicPr>
          <p:cNvPr id="3" name="Picture 2" descr="Jan Vanhove :: Before worrying about model assumptions, think about model  relevance">
            <a:extLst>
              <a:ext uri="{FF2B5EF4-FFF2-40B4-BE49-F238E27FC236}">
                <a16:creationId xmlns:a16="http://schemas.microsoft.com/office/drawing/2014/main" id="{F833C9C3-7FF3-D73D-4967-7197EB181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270" y="4155810"/>
            <a:ext cx="3507460" cy="2338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Confidence vs Prediction Interval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Standard error for confidence interval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Standard error for prediction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911254D-12F7-6ED1-F394-B398771E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00" y="3555887"/>
            <a:ext cx="19431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EAA4C-3F37-BA89-06A8-70E24864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0" y="4617810"/>
            <a:ext cx="2387600" cy="901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3719FE-596E-306C-1D3D-54720D8C6A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118530"/>
            <a:ext cx="3467100" cy="3467100"/>
          </a:xfrm>
          <a:prstGeom prst="rect">
            <a:avLst/>
          </a:prstGeom>
        </p:spPr>
      </p:pic>
      <p:pic>
        <p:nvPicPr>
          <p:cNvPr id="17" name="Picture 16" descr="A black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B88C2DA-085D-60D6-35DC-A79DA30903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3445" y="4293280"/>
            <a:ext cx="1383110" cy="7753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E64FB-7909-1026-BA9E-20654A03B270}"/>
              </a:ext>
            </a:extLst>
          </p:cNvPr>
          <p:cNvCxnSpPr>
            <a:stCxn id="17" idx="3"/>
          </p:cNvCxnSpPr>
          <p:nvPr/>
        </p:nvCxnSpPr>
        <p:spPr>
          <a:xfrm flipV="1">
            <a:off x="5956555" y="4064000"/>
            <a:ext cx="393445" cy="6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AABE29-DEE5-3AE9-B214-8244E403710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56555" y="4680970"/>
            <a:ext cx="393445" cy="4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9DE892-1941-1389-5939-C5445ABC3FC9}"/>
              </a:ext>
            </a:extLst>
          </p:cNvPr>
          <p:cNvSpPr txBox="1"/>
          <p:nvPr/>
        </p:nvSpPr>
        <p:spPr>
          <a:xfrm>
            <a:off x="8966200" y="3780259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confidence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F1B11-EB02-90CF-9456-11C5FFC7CE2B}"/>
              </a:ext>
            </a:extLst>
          </p:cNvPr>
          <p:cNvSpPr txBox="1"/>
          <p:nvPr/>
        </p:nvSpPr>
        <p:spPr>
          <a:xfrm>
            <a:off x="8966200" y="4868605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231454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4400"/>
            </a:pPr>
            <a:r>
              <a:rPr lang="en-US" dirty="0"/>
              <a:t>Confidence vs Prediction Interval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/>
              <a:t>Standard error for confidence interval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Standard error for prediction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4" name="Picture 3" descr="A math equations with numbers&#10;&#10;Description automatically generated with medium confidence">
            <a:extLst>
              <a:ext uri="{FF2B5EF4-FFF2-40B4-BE49-F238E27FC236}">
                <a16:creationId xmlns:a16="http://schemas.microsoft.com/office/drawing/2014/main" id="{F911254D-12F7-6ED1-F394-B398771E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00" y="3555887"/>
            <a:ext cx="1943100" cy="850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EAA4C-3F37-BA89-06A8-70E248644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700" y="4617810"/>
            <a:ext cx="2387600" cy="901700"/>
          </a:xfrm>
          <a:prstGeom prst="rect">
            <a:avLst/>
          </a:prstGeom>
        </p:spPr>
      </p:pic>
      <p:pic>
        <p:nvPicPr>
          <p:cNvPr id="17" name="Picture 16" descr="A black symbols with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FB88C2DA-085D-60D6-35DC-A79DA3090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3445" y="4293280"/>
            <a:ext cx="1383110" cy="77538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AE64FB-7909-1026-BA9E-20654A03B270}"/>
              </a:ext>
            </a:extLst>
          </p:cNvPr>
          <p:cNvCxnSpPr>
            <a:stCxn id="17" idx="3"/>
          </p:cNvCxnSpPr>
          <p:nvPr/>
        </p:nvCxnSpPr>
        <p:spPr>
          <a:xfrm flipV="1">
            <a:off x="5956555" y="4064000"/>
            <a:ext cx="393445" cy="616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AABE29-DEE5-3AE9-B214-8244E403710B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5956555" y="4680970"/>
            <a:ext cx="393445" cy="43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69DE892-1941-1389-5939-C5445ABC3FC9}"/>
              </a:ext>
            </a:extLst>
          </p:cNvPr>
          <p:cNvSpPr txBox="1"/>
          <p:nvPr/>
        </p:nvSpPr>
        <p:spPr>
          <a:xfrm>
            <a:off x="8648955" y="3580204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confidence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AF1B11-EB02-90CF-9456-11C5FFC7CE2B}"/>
              </a:ext>
            </a:extLst>
          </p:cNvPr>
          <p:cNvSpPr txBox="1"/>
          <p:nvPr/>
        </p:nvSpPr>
        <p:spPr>
          <a:xfrm>
            <a:off x="8631367" y="4503930"/>
            <a:ext cx="2387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prediction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EFF6B6-32AA-DEC8-96EB-0F69131A9B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245" y="1925209"/>
            <a:ext cx="7772400" cy="45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37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We assume</a:t>
            </a: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spcAft>
                <a:spcPts val="1000"/>
              </a:spcAft>
              <a:buNone/>
              <a:tabLst>
                <a:tab pos="0" algn="l"/>
              </a:tabLst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Unless we have sufficient evidence to show that 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/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58A97B-F724-269E-EEE1-6F4FD5AA9B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1" y="2715084"/>
                <a:ext cx="1868075" cy="430887"/>
              </a:xfrm>
              <a:prstGeom prst="rect">
                <a:avLst/>
              </a:prstGeom>
              <a:blipFill>
                <a:blip r:embed="rId3"/>
                <a:stretch>
                  <a:fillRect l="-4054" t="-5714" r="-4054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62E41CC-BA52-9D26-9E28-3F6DF052DE22}"/>
              </a:ext>
            </a:extLst>
          </p:cNvPr>
          <p:cNvSpPr txBox="1"/>
          <p:nvPr/>
        </p:nvSpPr>
        <p:spPr>
          <a:xfrm>
            <a:off x="3531350" y="2715679"/>
            <a:ext cx="73195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No 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/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8AC2FF-D945-62BD-25E8-94A812988D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71" y="4969123"/>
                <a:ext cx="1868075" cy="430887"/>
              </a:xfrm>
              <a:prstGeom prst="rect">
                <a:avLst/>
              </a:prstGeom>
              <a:blipFill>
                <a:blip r:embed="rId4"/>
                <a:stretch>
                  <a:fillRect l="-4027" t="-5714" r="-3356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5AFF1CC-98E5-BAD3-4D9D-3D9F969FBE37}"/>
              </a:ext>
            </a:extLst>
          </p:cNvPr>
          <p:cNvSpPr txBox="1"/>
          <p:nvPr/>
        </p:nvSpPr>
        <p:spPr>
          <a:xfrm>
            <a:off x="3500869" y="4999900"/>
            <a:ext cx="74414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cs typeface="Times New Roman" panose="02020603050405020304" pitchFamily="18" charset="0"/>
              </a:rPr>
              <a:t>Linear relationship between Cost and Earnings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557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Hypothesis Tests on the Slope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0413389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means that regardless of the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will on average be the same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0413389" cy="4351338"/>
              </a:xfrm>
              <a:prstGeom prst="rect">
                <a:avLst/>
              </a:prstGeom>
              <a:blipFill>
                <a:blip r:embed="rId3"/>
                <a:stretch>
                  <a:fillRect l="-973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CLT-based Inference &amp;amp; Inference for Regression">
            <a:extLst>
              <a:ext uri="{FF2B5EF4-FFF2-40B4-BE49-F238E27FC236}">
                <a16:creationId xmlns:a16="http://schemas.microsoft.com/office/drawing/2014/main" id="{813D6B16-29F0-2EE7-9AB0-FE9383E6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65120"/>
            <a:ext cx="7560310" cy="37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/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E91CE0-0FB4-A84C-852F-34F22D261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051" y="4114466"/>
                <a:ext cx="1780269" cy="430887"/>
              </a:xfrm>
              <a:prstGeom prst="rect">
                <a:avLst/>
              </a:prstGeom>
              <a:blipFill>
                <a:blip r:embed="rId5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73B84F-93CB-6331-27AC-2C917D42CB8B}"/>
              </a:ext>
            </a:extLst>
          </p:cNvPr>
          <p:cNvCxnSpPr>
            <a:cxnSpLocks/>
          </p:cNvCxnSpPr>
          <p:nvPr/>
        </p:nvCxnSpPr>
        <p:spPr>
          <a:xfrm>
            <a:off x="1542051" y="4617357"/>
            <a:ext cx="674850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69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How Do We Get Evidence Against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If the sample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far away from zero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However, we have to standardize the value 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E2B62BEF-D2AF-6770-C90F-9836DF544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926" y="2918389"/>
            <a:ext cx="6213196" cy="357448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/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𝒕</m:t>
                      </m:r>
                      <m:r>
                        <a:rPr lang="en-US" sz="2800" b="1" i="1" kern="1200" smtClean="0">
                          <a:solidFill>
                            <a:srgbClr val="006971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2800" b="1" i="1" kern="1200" smtClean="0">
                              <a:solidFill>
                                <a:srgbClr val="006971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𝟎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lang="en-US" sz="2800" b="1" i="1" kern="1200" smtClean="0">
                                  <a:solidFill>
                                    <a:srgbClr val="006971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𝒔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𝒃</m:t>
                                  </m:r>
                                </m:e>
                                <m:sub>
                                  <m:r>
                                    <a:rPr lang="en-US" sz="2800" b="1" i="1" kern="1200" smtClean="0">
                                      <a:solidFill>
                                        <a:srgbClr val="006971"/>
                                      </a:solidFill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𝟏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800" b="1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047C1E-761E-9F54-7659-9D1FD44B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936" y="2749468"/>
                <a:ext cx="1731692" cy="942309"/>
              </a:xfrm>
              <a:prstGeom prst="rect">
                <a:avLst/>
              </a:prstGeom>
              <a:blipFill>
                <a:blip r:embed="rId6"/>
                <a:stretch>
                  <a:fillRect l="-2899" r="-362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DB60B93-142A-CFFF-68C1-3F60FD9CAE26}"/>
              </a:ext>
            </a:extLst>
          </p:cNvPr>
          <p:cNvSpPr/>
          <p:nvPr/>
        </p:nvSpPr>
        <p:spPr>
          <a:xfrm>
            <a:off x="2495006" y="5005251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8B8222-3584-688F-8A92-64F847EF4B8B}"/>
              </a:ext>
            </a:extLst>
          </p:cNvPr>
          <p:cNvCxnSpPr>
            <a:cxnSpLocks/>
          </p:cNvCxnSpPr>
          <p:nvPr/>
        </p:nvCxnSpPr>
        <p:spPr>
          <a:xfrm flipH="1">
            <a:off x="2808514" y="2884755"/>
            <a:ext cx="5558246" cy="2120496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90174BB-763A-EBBE-ADCF-8FBC5F8E7428}"/>
              </a:ext>
            </a:extLst>
          </p:cNvPr>
          <p:cNvSpPr/>
          <p:nvPr/>
        </p:nvSpPr>
        <p:spPr>
          <a:xfrm>
            <a:off x="3548133" y="5015828"/>
            <a:ext cx="627017" cy="200298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D19654-F059-43AF-7BAB-D29BFE34337B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3861642" y="3488848"/>
            <a:ext cx="4846560" cy="1526980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8903D7E-99B4-4083-76C9-340A3115E86C}"/>
              </a:ext>
            </a:extLst>
          </p:cNvPr>
          <p:cNvSpPr/>
          <p:nvPr/>
        </p:nvSpPr>
        <p:spPr>
          <a:xfrm>
            <a:off x="4350907" y="5018783"/>
            <a:ext cx="54569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FE278DF5-6BA4-005C-187C-DCD5D9E7E05C}"/>
              </a:ext>
            </a:extLst>
          </p:cNvPr>
          <p:cNvCxnSpPr>
            <a:cxnSpLocks/>
            <a:stCxn id="22" idx="1"/>
            <a:endCxn id="27" idx="0"/>
          </p:cNvCxnSpPr>
          <p:nvPr/>
        </p:nvCxnSpPr>
        <p:spPr>
          <a:xfrm rot="10800000" flipV="1">
            <a:off x="4623754" y="3220623"/>
            <a:ext cx="3034182" cy="1798160"/>
          </a:xfrm>
          <a:prstGeom prst="curvedConnector2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59130B0-8303-20FF-F0C4-D02C2F8FD28C}"/>
              </a:ext>
            </a:extLst>
          </p:cNvPr>
          <p:cNvSpPr/>
          <p:nvPr/>
        </p:nvSpPr>
        <p:spPr>
          <a:xfrm>
            <a:off x="5072356" y="5026243"/>
            <a:ext cx="2029483" cy="218495"/>
          </a:xfrm>
          <a:prstGeom prst="rect">
            <a:avLst/>
          </a:prstGeom>
          <a:solidFill>
            <a:srgbClr val="9F0927">
              <a:alpha val="22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8" name="Picture 8" descr="Plot for distribution of common statistics and p-value">
            <a:extLst>
              <a:ext uri="{FF2B5EF4-FFF2-40B4-BE49-F238E27FC236}">
                <a16:creationId xmlns:a16="http://schemas.microsoft.com/office/drawing/2014/main" id="{B6C46EDB-6880-F803-481F-7911BD251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136" y="4106209"/>
            <a:ext cx="3014771" cy="251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7466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8272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F98B018-117C-E695-E01A-2B775D113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716" y="2527723"/>
            <a:ext cx="7480300" cy="101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1F9A65-68F2-36D9-9A3C-D3288302C0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956" y="3719618"/>
            <a:ext cx="2861404" cy="27732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7F7500-3DC9-7EA4-E407-F30AC80B5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5542" y="4230043"/>
            <a:ext cx="3848100" cy="1231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/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0BE8F57-9BD1-2B5B-D3C2-3D79E5948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882" y="3860711"/>
                <a:ext cx="2849883" cy="307777"/>
              </a:xfrm>
              <a:prstGeom prst="rect">
                <a:avLst/>
              </a:prstGeom>
              <a:blipFill>
                <a:blip r:embed="rId8"/>
                <a:stretch>
                  <a:fillRect l="-889"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287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0" name="Google Shape;250;p1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rmAutofit/>
              </a:bodyPr>
              <a:lstStyle/>
              <a:p>
                <a:pPr marL="0" lvl="0" indent="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4400"/>
                  <a:buFont typeface="Roboto Slab"/>
                  <a:buNone/>
                </a:pPr>
                <a:r>
                  <a:rPr lang="en-US" dirty="0"/>
                  <a:t>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sz="4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dirty="0"/>
              </a:p>
            </p:txBody>
          </p:sp>
        </mc:Choice>
        <mc:Fallback xmlns="">
          <p:sp>
            <p:nvSpPr>
              <p:cNvPr id="250" name="Google Shape;250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014166" cy="1325563"/>
              </a:xfrm>
              <a:prstGeom prst="rect">
                <a:avLst/>
              </a:prstGeom>
              <a:blipFill>
                <a:blip r:embed="rId3"/>
                <a:stretch>
                  <a:fillRect l="-23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1" name="Google Shape;251;p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construct a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51" name="Google Shape;251;p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0411" y="1805668"/>
                <a:ext cx="11075633" cy="4351338"/>
              </a:xfrm>
              <a:prstGeom prst="rect">
                <a:avLst/>
              </a:prstGeom>
              <a:blipFill>
                <a:blip r:embed="rId4"/>
                <a:stretch>
                  <a:fillRect l="-915" t="-29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/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95%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8B726F9-FD4A-8ACE-8B49-11670BBBA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131" y="2600826"/>
                <a:ext cx="2849883" cy="307777"/>
              </a:xfrm>
              <a:prstGeom prst="rect">
                <a:avLst/>
              </a:prstGeom>
              <a:blipFill>
                <a:blip r:embed="rId5"/>
                <a:stretch>
                  <a:fillRect l="-444"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/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99% CONFIDENCE INTERVAL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  <a:latin typeface="Gotham Light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EA9F1C5-49D3-3D81-F928-882CE6C86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924" y="2598013"/>
                <a:ext cx="2849883" cy="307777"/>
              </a:xfrm>
              <a:prstGeom prst="rect">
                <a:avLst/>
              </a:prstGeom>
              <a:blipFill>
                <a:blip r:embed="rId6"/>
                <a:stretch>
                  <a:fillRect l="-444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6D5F5CC-8593-7FE5-08A9-91F5D28DFB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2948" y="3075111"/>
            <a:ext cx="4349874" cy="10156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31B461-E9BD-A56E-E0C1-F63F2BBB8B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80757" y="3107568"/>
            <a:ext cx="4191000" cy="9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3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1"/>
          <p:cNvSpPr txBox="1">
            <a:spLocks noGrp="1"/>
          </p:cNvSpPr>
          <p:nvPr>
            <p:ph type="title"/>
          </p:nvPr>
        </p:nvSpPr>
        <p:spPr>
          <a:xfrm>
            <a:off x="4207422" y="427269"/>
            <a:ext cx="5562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Roboto Slab"/>
              <a:buNone/>
            </a:pPr>
            <a:r>
              <a:rPr lang="en-US" sz="6600" dirty="0"/>
              <a:t>Practice</a:t>
            </a:r>
            <a:endParaRPr sz="6600" dirty="0"/>
          </a:p>
        </p:txBody>
      </p:sp>
      <p:grpSp>
        <p:nvGrpSpPr>
          <p:cNvPr id="541" name="Google Shape;541;p41"/>
          <p:cNvGrpSpPr/>
          <p:nvPr/>
        </p:nvGrpSpPr>
        <p:grpSpPr>
          <a:xfrm>
            <a:off x="3831049" y="2162059"/>
            <a:ext cx="4087832" cy="4007922"/>
            <a:chOff x="1477720" y="2232660"/>
            <a:chExt cx="2392680" cy="2392680"/>
          </a:xfrm>
        </p:grpSpPr>
        <p:pic>
          <p:nvPicPr>
            <p:cNvPr id="542" name="Google Shape;542;p41" descr="Bullsey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920520" y="2675320"/>
              <a:ext cx="1523440" cy="15234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3" name="Google Shape;543;p41"/>
            <p:cNvSpPr/>
            <p:nvPr/>
          </p:nvSpPr>
          <p:spPr>
            <a:xfrm>
              <a:off x="1477720" y="2232660"/>
              <a:ext cx="2392680" cy="2392680"/>
            </a:xfrm>
            <a:prstGeom prst="ellipse">
              <a:avLst/>
            </a:prstGeom>
            <a:noFill/>
            <a:ln w="12700" cap="flat" cmpd="sng">
              <a:solidFill>
                <a:schemeClr val="accent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2550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3.3511"/>
  <p:tag name="SLIDO_PRESENTATION_ID" val="00000000-0000-0000-0000-000000000000"/>
  <p:tag name="SLIDO_EVENT_UUID" val="56cd3f0f-858e-4423-8353-19ed97b6960e"/>
  <p:tag name="SLIDO_EVENT_SECTION_UUID" val="f2d8d0e3-684d-42d5-a0fa-fc04bbfd441a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13053</TotalTime>
  <Words>481</Words>
  <Application>Microsoft Macintosh PowerPoint</Application>
  <PresentationFormat>Widescreen</PresentationFormat>
  <Paragraphs>84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Roboto Slab</vt:lpstr>
      <vt:lpstr>Lato Light</vt:lpstr>
      <vt:lpstr>Cambria</vt:lpstr>
      <vt:lpstr>Arial</vt:lpstr>
      <vt:lpstr>Cambria Math</vt:lpstr>
      <vt:lpstr>Lato</vt:lpstr>
      <vt:lpstr>Calibri</vt:lpstr>
      <vt:lpstr>Wingdings</vt:lpstr>
      <vt:lpstr>Gotham Light</vt:lpstr>
      <vt:lpstr>Office Theme</vt:lpstr>
      <vt:lpstr>Module 1</vt:lpstr>
      <vt:lpstr>Inference on the Slope</vt:lpstr>
      <vt:lpstr>Hypothesis Tests on the Slope</vt:lpstr>
      <vt:lpstr>Hypothesis Tests on the Slope</vt:lpstr>
      <vt:lpstr>How Do We Get Evidence Against H_0?</vt:lpstr>
      <vt:lpstr>Practice</vt:lpstr>
      <vt:lpstr>Confidence Interval on β_1 </vt:lpstr>
      <vt:lpstr>Confidence Interval on β_1 </vt:lpstr>
      <vt:lpstr>Practice</vt:lpstr>
      <vt:lpstr>Correlation Coefficient</vt:lpstr>
      <vt:lpstr>Practice</vt:lpstr>
      <vt:lpstr>R2 (Coefficient of Determination)</vt:lpstr>
      <vt:lpstr>R^2 (Coefficient of Determination)</vt:lpstr>
      <vt:lpstr>R^2 (Coefficient of Determination)</vt:lpstr>
      <vt:lpstr>Practice</vt:lpstr>
      <vt:lpstr>Point Estimates</vt:lpstr>
      <vt:lpstr>Confidence Interval on μ_y|x┤  </vt:lpstr>
      <vt:lpstr>Prediction Interval on y</vt:lpstr>
      <vt:lpstr>Practice</vt:lpstr>
      <vt:lpstr>Confidence vs Prediction Interval</vt:lpstr>
      <vt:lpstr>Confidence vs Prediction Interval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213</cp:revision>
  <dcterms:modified xsi:type="dcterms:W3CDTF">2024-06-09T20:12:19Z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1.5.3.3511</vt:lpwstr>
  </property>
</Properties>
</file>