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301" r:id="rId2"/>
    <p:sldId id="608" r:id="rId3"/>
    <p:sldId id="609" r:id="rId4"/>
    <p:sldId id="610" r:id="rId5"/>
    <p:sldId id="589" r:id="rId6"/>
    <p:sldId id="588" r:id="rId7"/>
    <p:sldId id="590" r:id="rId8"/>
    <p:sldId id="593" r:id="rId9"/>
    <p:sldId id="594" r:id="rId10"/>
    <p:sldId id="591" r:id="rId11"/>
    <p:sldId id="592" r:id="rId12"/>
    <p:sldId id="559" r:id="rId13"/>
    <p:sldId id="611" r:id="rId14"/>
    <p:sldId id="265" r:id="rId15"/>
    <p:sldId id="612" r:id="rId16"/>
    <p:sldId id="586" r:id="rId17"/>
    <p:sldId id="595" r:id="rId18"/>
    <p:sldId id="597" r:id="rId19"/>
    <p:sldId id="613" r:id="rId20"/>
    <p:sldId id="596" r:id="rId21"/>
    <p:sldId id="614" r:id="rId22"/>
    <p:sldId id="615" r:id="rId23"/>
    <p:sldId id="616" r:id="rId24"/>
    <p:sldId id="617" r:id="rId25"/>
    <p:sldId id="618" r:id="rId26"/>
    <p:sldId id="599" r:id="rId27"/>
    <p:sldId id="619" r:id="rId28"/>
    <p:sldId id="600" r:id="rId29"/>
    <p:sldId id="601" r:id="rId30"/>
    <p:sldId id="602" r:id="rId31"/>
    <p:sldId id="620" r:id="rId32"/>
    <p:sldId id="587" r:id="rId33"/>
    <p:sldId id="621" r:id="rId34"/>
    <p:sldId id="603" r:id="rId35"/>
    <p:sldId id="622" r:id="rId36"/>
    <p:sldId id="623" r:id="rId37"/>
    <p:sldId id="568" r:id="rId38"/>
    <p:sldId id="604" r:id="rId39"/>
    <p:sldId id="606" r:id="rId40"/>
    <p:sldId id="624" r:id="rId41"/>
    <p:sldId id="605" r:id="rId42"/>
    <p:sldId id="577" r:id="rId43"/>
  </p:sldIdLst>
  <p:sldSz cx="12192000" cy="6858000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Lato" panose="020F0502020204030203" pitchFamily="34" charset="0"/>
      <p:regular r:id="rId46"/>
      <p:bold r:id="rId47"/>
      <p:italic r:id="rId48"/>
      <p:boldItalic r:id="rId49"/>
    </p:embeddedFont>
    <p:embeddedFont>
      <p:font typeface="Lato Light" panose="020F0302020204030204" pitchFamily="34" charset="0"/>
      <p:regular r:id="rId50"/>
      <p:bold r:id="rId51"/>
      <p:italic r:id="rId52"/>
      <p:boldItalic r:id="rId53"/>
    </p:embeddedFont>
    <p:embeddedFont>
      <p:font typeface="Roboto Slab" pitchFamily="2" charset="0"/>
      <p:regular r:id="rId54"/>
      <p:bold r:id="rId55"/>
    </p:embeddedFont>
  </p:embeddedFontLst>
  <p:custDataLst>
    <p:tags r:id="rId5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4"/>
    <p:restoredTop sz="94887"/>
  </p:normalViewPr>
  <p:slideViewPr>
    <p:cSldViewPr snapToGrid="0">
      <p:cViewPr varScale="1">
        <p:scale>
          <a:sx n="155" d="100"/>
          <a:sy n="155" d="100"/>
        </p:scale>
        <p:origin x="19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gs" Target="tags/tag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61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25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7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50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50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926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12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652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93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43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22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708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107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534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437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916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463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405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569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67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389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4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0474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66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63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8028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285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61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9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78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01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85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The Method of Least Squares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Matrix Formulation of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5881124" y="2673352"/>
                <a:ext cx="5189019" cy="4531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(∑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24" y="2673352"/>
                <a:ext cx="5189019" cy="4531497"/>
              </a:xfrm>
              <a:prstGeom prst="rect">
                <a:avLst/>
              </a:prstGeom>
              <a:blipFill>
                <a:blip r:embed="rId8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77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5881124" y="2673352"/>
                <a:ext cx="5189019" cy="321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24" y="2673352"/>
                <a:ext cx="5189019" cy="3219664"/>
              </a:xfrm>
              <a:prstGeom prst="rect">
                <a:avLst/>
              </a:prstGeom>
              <a:blipFill>
                <a:blip r:embed="rId8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32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Least-Squares Method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Goal: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SSE is a minimum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4896AC-9CB3-114B-4119-D5F3500BC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46" y="2760453"/>
            <a:ext cx="3843687" cy="32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summary()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D2720D-5DE8-675A-8444-5B5A0F3CD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15" y="2479456"/>
            <a:ext cx="6098914" cy="40134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6E9375-D15F-9A70-EFAD-4A8A886424AE}"/>
              </a:ext>
            </a:extLst>
          </p:cNvPr>
          <p:cNvCxnSpPr>
            <a:cxnSpLocks/>
          </p:cNvCxnSpPr>
          <p:nvPr/>
        </p:nvCxnSpPr>
        <p:spPr>
          <a:xfrm flipH="1">
            <a:off x="3161211" y="2953407"/>
            <a:ext cx="3943782" cy="174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/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</p:cNvCxnSpPr>
          <p:nvPr/>
        </p:nvCxnSpPr>
        <p:spPr>
          <a:xfrm flipH="1" flipV="1">
            <a:off x="3108960" y="4927635"/>
            <a:ext cx="4321854" cy="52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/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141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Regression Matrix Formulation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C0BE1-D4B1-1F37-FAA3-109DF10C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45" y="4151661"/>
            <a:ext cx="3062976" cy="25172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Why a Matrix Formulation?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multiple variables, the LR model is: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compact notation and formulas to solve for estimates.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19CCD-A482-C078-A813-B68F7AFA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41" y="2495550"/>
            <a:ext cx="5918200" cy="647700"/>
          </a:xfrm>
          <a:prstGeom prst="rect">
            <a:avLst/>
          </a:prstGeom>
        </p:spPr>
      </p:pic>
      <p:pic>
        <p:nvPicPr>
          <p:cNvPr id="6" name="Picture 5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9C3DC250-BDCC-1931-A7AA-E327E8CD1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981337"/>
            <a:ext cx="2583915" cy="8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1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Using matrices and vectors the model is more compact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Allows for the calculation of all estimates simultaneously.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9" name="Picture 2" descr="5.4 - A Matrix Formulation of the Multiple Regression Model | STAT 462">
            <a:extLst>
              <a:ext uri="{FF2B5EF4-FFF2-40B4-BE49-F238E27FC236}">
                <a16:creationId xmlns:a16="http://schemas.microsoft.com/office/drawing/2014/main" id="{14634B5F-2EB7-671D-E9D4-C1566D7B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878604"/>
            <a:ext cx="3700600" cy="312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Matrices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Rectangular arrays of numbers (called elements)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Dimensions represents the number of rows and columns in array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dirty="0"/>
              <a:t>X</a:t>
            </a:r>
            <a:r>
              <a:rPr lang="en-US" dirty="0"/>
              <a:t> has dimension 3 x 3 (3 rows by 3 columns)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E4DDB-6F1C-E8BF-FC3C-7E87698BDAE1}"/>
              </a:ext>
            </a:extLst>
          </p:cNvPr>
          <p:cNvSpPr txBox="1"/>
          <p:nvPr/>
        </p:nvSpPr>
        <p:spPr>
          <a:xfrm>
            <a:off x="4359725" y="3574642"/>
            <a:ext cx="4122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R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9BF6A1-511B-9801-2C30-E02D289638FB}"/>
              </a:ext>
            </a:extLst>
          </p:cNvPr>
          <p:cNvCxnSpPr>
            <a:stCxn id="2" idx="1"/>
          </p:cNvCxnSpPr>
          <p:nvPr/>
        </p:nvCxnSpPr>
        <p:spPr>
          <a:xfrm flipH="1">
            <a:off x="3193481" y="4236362"/>
            <a:ext cx="1166244" cy="10028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2883B-974F-05E4-14EF-760856062BFE}"/>
              </a:ext>
            </a:extLst>
          </p:cNvPr>
          <p:cNvCxnSpPr/>
          <p:nvPr/>
        </p:nvCxnSpPr>
        <p:spPr>
          <a:xfrm rot="5400000">
            <a:off x="2399405" y="3549452"/>
            <a:ext cx="452737" cy="253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45DF39-CDDA-6306-6C76-A2A604DA8CA3}"/>
              </a:ext>
            </a:extLst>
          </p:cNvPr>
          <p:cNvSpPr txBox="1"/>
          <p:nvPr/>
        </p:nvSpPr>
        <p:spPr>
          <a:xfrm>
            <a:off x="2398844" y="2924978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Columns</a:t>
            </a:r>
          </a:p>
        </p:txBody>
      </p:sp>
      <p:pic>
        <p:nvPicPr>
          <p:cNvPr id="9" name="Picture 8" descr="A number and a line&#10;&#10;Description automatically generated with medium confidence">
            <a:extLst>
              <a:ext uri="{FF2B5EF4-FFF2-40B4-BE49-F238E27FC236}">
                <a16:creationId xmlns:a16="http://schemas.microsoft.com/office/drawing/2014/main" id="{4BFC5CF2-C124-4B6A-0158-4918F543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11" y="3335757"/>
            <a:ext cx="3264914" cy="16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5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Dimensions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matrix below is a generic matrix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F9B6136-5771-7037-D3D9-099A8B6D6C39}"/>
              </a:ext>
            </a:extLst>
          </p:cNvPr>
          <p:cNvSpPr txBox="1"/>
          <p:nvPr/>
        </p:nvSpPr>
        <p:spPr>
          <a:xfrm>
            <a:off x="940411" y="5695341"/>
            <a:ext cx="620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400" baseline="-250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ij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= the number in the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</a:t>
            </a:r>
            <a:r>
              <a:rPr lang="en-US" sz="2400" baseline="300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row and the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j</a:t>
            </a:r>
            <a:r>
              <a:rPr lang="en-US" sz="2400" baseline="300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070C4-E882-9E32-2759-34633F8E0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38312"/>
            <a:ext cx="5067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69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6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The Least-Squares Method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DA8C82-F31A-4700-F0EF-CEB7885A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34" y="4197569"/>
            <a:ext cx="2825531" cy="21191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Vectors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column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is called a column vector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row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is called a row vector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94A48B0-52E5-3327-4262-3EF88FDA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63664"/>
            <a:ext cx="2692467" cy="3005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7049FE-5687-502E-3165-A00C4B5A9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657" y="4099858"/>
            <a:ext cx="5000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Vectors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column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is called a column vector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row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is called a row vector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math equation with numbers&#10;&#10;Description automatically generated">
            <a:extLst>
              <a:ext uri="{FF2B5EF4-FFF2-40B4-BE49-F238E27FC236}">
                <a16:creationId xmlns:a16="http://schemas.microsoft.com/office/drawing/2014/main" id="{A6D118CA-E6E0-9DDC-7064-6AA44B3C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178942"/>
            <a:ext cx="2311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85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Transpose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Interchanges the rows by the columns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group of math equations&#10;&#10;Description automatically generated">
            <a:extLst>
              <a:ext uri="{FF2B5EF4-FFF2-40B4-BE49-F238E27FC236}">
                <a16:creationId xmlns:a16="http://schemas.microsoft.com/office/drawing/2014/main" id="{7A47186E-4DBF-6FE6-0C61-64DA6543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12" y="2635907"/>
            <a:ext cx="7772400" cy="31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1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Transpose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Interchanges the rows by the columns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8" name="Picture 7" descr="A math equations with numbers&#10;&#10;Description automatically generated">
            <a:extLst>
              <a:ext uri="{FF2B5EF4-FFF2-40B4-BE49-F238E27FC236}">
                <a16:creationId xmlns:a16="http://schemas.microsoft.com/office/drawing/2014/main" id="{74336182-AD8B-CE9A-C0DA-03231D42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70" y="2446152"/>
            <a:ext cx="4305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3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77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addition/subtraction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Must be same dimensions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9FF71727-1AB0-875D-95CD-3A9BE882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0" y="2420664"/>
            <a:ext cx="6489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36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208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Scalar Matrix Multiplication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Multiply each element by scalar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8E37B-91CA-FE50-B403-4C41268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6" y="2891011"/>
            <a:ext cx="6124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2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Multiplying a Two Matrices (A and B)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Columns of A must equal rows of B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Resulting matrix is of dimensions rows of A, cols of B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12B58-56AA-32E2-081D-C10BB61D94BA}"/>
              </a:ext>
            </a:extLst>
          </p:cNvPr>
          <p:cNvSpPr txBox="1"/>
          <p:nvPr/>
        </p:nvSpPr>
        <p:spPr>
          <a:xfrm>
            <a:off x="985562" y="2890586"/>
            <a:ext cx="691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4D986-F702-4EBE-D9FD-E1D9D079506C}"/>
              </a:ext>
            </a:extLst>
          </p:cNvPr>
          <p:cNvSpPr txBox="1"/>
          <p:nvPr/>
        </p:nvSpPr>
        <p:spPr>
          <a:xfrm>
            <a:off x="985562" y="3576386"/>
            <a:ext cx="6952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F718C-7414-1C37-6A40-93EBC2479895}"/>
              </a:ext>
            </a:extLst>
          </p:cNvPr>
          <p:cNvSpPr txBox="1"/>
          <p:nvPr/>
        </p:nvSpPr>
        <p:spPr>
          <a:xfrm>
            <a:off x="985562" y="4262186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cannot be calculated.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216C0-C9D8-1EF5-9A16-5CADE11ED0B2}"/>
              </a:ext>
            </a:extLst>
          </p:cNvPr>
          <p:cNvSpPr txBox="1"/>
          <p:nvPr/>
        </p:nvSpPr>
        <p:spPr>
          <a:xfrm>
            <a:off x="980524" y="4947986"/>
            <a:ext cx="6952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9F411-9947-0B34-749A-FA0A8E36FBC9}"/>
              </a:ext>
            </a:extLst>
          </p:cNvPr>
          <p:cNvSpPr txBox="1"/>
          <p:nvPr/>
        </p:nvSpPr>
        <p:spPr>
          <a:xfrm>
            <a:off x="985562" y="5633786"/>
            <a:ext cx="731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1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20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Squares Error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distance from each actual value to the regression line is called the 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4896AC-9CB3-114B-4119-D5F3500BC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47" y="3075483"/>
            <a:ext cx="3473934" cy="2959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3ECA2-893D-798A-8DA0-7AA4FF545857}"/>
                  </a:ext>
                </a:extLst>
              </p:cNvPr>
              <p:cNvSpPr txBox="1"/>
              <p:nvPr/>
            </p:nvSpPr>
            <p:spPr>
              <a:xfrm>
                <a:off x="4993368" y="3581227"/>
                <a:ext cx="18298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=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3ECA2-893D-798A-8DA0-7AA4FF5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368" y="3581227"/>
                <a:ext cx="1829815" cy="523220"/>
              </a:xfrm>
              <a:prstGeom prst="rect">
                <a:avLst/>
              </a:prstGeom>
              <a:blipFill>
                <a:blip r:embed="rId5"/>
                <a:stretch>
                  <a:fillRect l="-413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267F4-CD9D-0D4B-5BE0-57ABEE1A7B25}"/>
                  </a:ext>
                </a:extLst>
              </p:cNvPr>
              <p:cNvSpPr txBox="1"/>
              <p:nvPr/>
            </p:nvSpPr>
            <p:spPr>
              <a:xfrm>
                <a:off x="4547398" y="4250902"/>
                <a:ext cx="27217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∑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267F4-CD9D-0D4B-5BE0-57ABEE1A7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98" y="4250902"/>
                <a:ext cx="2721754" cy="523220"/>
              </a:xfrm>
              <a:prstGeom prst="rect">
                <a:avLst/>
              </a:prstGeom>
              <a:blipFill>
                <a:blip r:embed="rId6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117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Multiplying a Two Matrices (A and B)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8EAEDC-765D-B10E-52C5-3CA57700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8" y="2433548"/>
            <a:ext cx="6914238" cy="40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89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Independence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matrix is linearly independent if there is no linear combination in it columns (or rows)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rank is the number of independent columns.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determinant of a linearly dependent matrix is 0.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68ACFF-E932-C666-92ED-8997E567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1" y="3604302"/>
            <a:ext cx="3133725" cy="20764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CF02AE-E9A0-A74C-3E5C-431487212382}"/>
              </a:ext>
            </a:extLst>
          </p:cNvPr>
          <p:cNvSpPr txBox="1"/>
          <p:nvPr/>
        </p:nvSpPr>
        <p:spPr>
          <a:xfrm>
            <a:off x="4074136" y="3741760"/>
            <a:ext cx="6098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Column 3 equals 2 times column 1 + column 2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pitchFamily="34" charset="0"/>
              <a:ea typeface="MS PGothic" pitchFamily="34" charset="-128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A is NOT linearly independent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Calibri" pitchFamily="34" charset="0"/>
              <a:ea typeface="MS PGothic" pitchFamily="34" charset="-128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Rank of A is 2</a:t>
            </a:r>
          </a:p>
        </p:txBody>
      </p:sp>
    </p:spTree>
    <p:extLst>
      <p:ext uri="{BB962C8B-B14F-4D97-AF65-F5344CB8AC3E}">
        <p14:creationId xmlns:p14="http://schemas.microsoft.com/office/powerpoint/2010/main" val="1840691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643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Inverse of a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If a matrix is square (rows = cols), the inverse of a matrix A is the matrix A</a:t>
            </a:r>
            <a:r>
              <a:rPr lang="en-US" baseline="30000" dirty="0"/>
              <a:t>-1</a:t>
            </a:r>
            <a:r>
              <a:rPr lang="en-US" dirty="0"/>
              <a:t> such that AA</a:t>
            </a:r>
            <a:r>
              <a:rPr lang="en-US" baseline="30000" dirty="0"/>
              <a:t>-1</a:t>
            </a:r>
            <a:r>
              <a:rPr lang="en-US" dirty="0"/>
              <a:t> = A</a:t>
            </a:r>
            <a:r>
              <a:rPr lang="en-US" baseline="30000" dirty="0"/>
              <a:t>-1</a:t>
            </a:r>
            <a:r>
              <a:rPr lang="en-US" dirty="0"/>
              <a:t>A = I.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baseline="30000" dirty="0"/>
              <a:t>-1 </a:t>
            </a:r>
            <a:r>
              <a:rPr lang="en-US" dirty="0"/>
              <a:t>only exists if A is independent.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5F9ACD-63BE-000B-7157-CB1E3297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3429000"/>
            <a:ext cx="8248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4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318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LR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multiple variables, the LR model is: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compact notation and formulas to solve for estimates.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19CCD-A482-C078-A813-B68F7AFA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41" y="2495550"/>
            <a:ext cx="5918200" cy="647700"/>
          </a:xfrm>
          <a:prstGeom prst="rect">
            <a:avLst/>
          </a:prstGeom>
        </p:spPr>
      </p:pic>
      <p:pic>
        <p:nvPicPr>
          <p:cNvPr id="6" name="Picture 5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9C3DC250-BDCC-1931-A7AA-E327E8CD1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981337"/>
            <a:ext cx="2583915" cy="8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59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itchFamily="2" charset="2"/>
                  <a:buChar char="q"/>
                </a:pPr>
                <a:r>
                  <a:rPr lang="en-US" dirty="0"/>
                  <a:t>The response variable can be formulated as vector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itchFamily="2" charset="2"/>
                  <a:buChar char="q"/>
                </a:pPr>
                <a:r>
                  <a:rPr lang="en-US" dirty="0"/>
                  <a:t>The independent variables are formulated as a matrix (design matrix)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3198" b="-1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18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itchFamily="2" charset="2"/>
                  <a:buChar char="q"/>
                </a:pPr>
                <a:r>
                  <a:rPr lang="en-US" dirty="0"/>
                  <a:t>The estimates are obtained by: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2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61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Example (scratch)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80251" y="1690688"/>
            <a:ext cx="11075633" cy="8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itchFamily="2" charset="2"/>
              <a:buChar char="q"/>
            </a:pPr>
            <a:r>
              <a:rPr lang="en-US" dirty="0"/>
              <a:t>Suppose we have the data: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88D3D-A07A-CD7A-C165-B956E647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1" y="2321843"/>
            <a:ext cx="2628900" cy="1193800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2DA22ADE-2F27-DC91-6DC8-FD3C5D1E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7966" y="5667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Squares Error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sum of squared errors is an important metric in regression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SSE will depend on the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160587F-7541-3AE9-6AF6-3B321E4A1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721" y="2673352"/>
            <a:ext cx="3706297" cy="36000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55E4E-A31A-7EC3-F037-F399C377224D}"/>
              </a:ext>
            </a:extLst>
          </p:cNvPr>
          <p:cNvCxnSpPr>
            <a:cxnSpLocks/>
          </p:cNvCxnSpPr>
          <p:nvPr/>
        </p:nvCxnSpPr>
        <p:spPr>
          <a:xfrm flipV="1">
            <a:off x="7141779" y="3981337"/>
            <a:ext cx="4109810" cy="1599656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1858272-ABB4-AC4C-4EA7-71ABD4BD278F}"/>
              </a:ext>
            </a:extLst>
          </p:cNvPr>
          <p:cNvSpPr/>
          <p:nvPr/>
        </p:nvSpPr>
        <p:spPr>
          <a:xfrm>
            <a:off x="3327400" y="3733800"/>
            <a:ext cx="249283" cy="203200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0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083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Example (fit)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80251" y="1690688"/>
            <a:ext cx="11075633" cy="8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itchFamily="2" charset="2"/>
              <a:buChar char="q"/>
            </a:pPr>
            <a:r>
              <a:rPr lang="en-US" dirty="0"/>
              <a:t>Instead of creating the X matrix and y vector from scratch, we can retrieve from regression object if needed.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88D3D-A07A-CD7A-C165-B956E647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44" y="2633822"/>
            <a:ext cx="2628900" cy="1193800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2DA22ADE-2F27-DC91-6DC8-FD3C5D1E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7966" y="566799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57C79-709E-43A1-B849-85CF62DE7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70" y="3962399"/>
            <a:ext cx="29051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6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Squares Error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sum of squared errors is an important metric in regression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SSE will depend on the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160587F-7541-3AE9-6AF6-3B321E4A1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721" y="2673352"/>
            <a:ext cx="3706297" cy="36000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55E4E-A31A-7EC3-F037-F399C377224D}"/>
              </a:ext>
            </a:extLst>
          </p:cNvPr>
          <p:cNvCxnSpPr>
            <a:cxnSpLocks/>
          </p:cNvCxnSpPr>
          <p:nvPr/>
        </p:nvCxnSpPr>
        <p:spPr>
          <a:xfrm flipV="1">
            <a:off x="7141779" y="2997200"/>
            <a:ext cx="3704021" cy="2583793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1858272-ABB4-AC4C-4EA7-71ABD4BD278F}"/>
              </a:ext>
            </a:extLst>
          </p:cNvPr>
          <p:cNvSpPr/>
          <p:nvPr/>
        </p:nvSpPr>
        <p:spPr>
          <a:xfrm>
            <a:off x="3213780" y="5144008"/>
            <a:ext cx="249283" cy="203200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Least-Squares Method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Involves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such that SSE is a minimum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513946B-9BDE-485D-1406-D520D3D0D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3703" y="2703021"/>
            <a:ext cx="3951890" cy="38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7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/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blipFill>
                <a:blip r:embed="rId4"/>
                <a:stretch>
                  <a:fillRect t="-126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blipFill>
                <a:blip r:embed="rId5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01A5721-8B68-B7B3-50B3-EB033B9B0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27" y="2484488"/>
            <a:ext cx="5036982" cy="37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7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/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blipFill>
                <a:blip r:embed="rId4"/>
                <a:stretch>
                  <a:fillRect t="-126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blipFill>
                <a:blip r:embed="rId5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66DC05-350B-3E70-83D6-CA6C12F5C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44" y="2558936"/>
            <a:ext cx="3810959" cy="38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51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17033</TotalTime>
  <Words>1009</Words>
  <Application>Microsoft Macintosh PowerPoint</Application>
  <PresentationFormat>Widescreen</PresentationFormat>
  <Paragraphs>181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Roboto Slab</vt:lpstr>
      <vt:lpstr>Lato Light</vt:lpstr>
      <vt:lpstr>Courier New</vt:lpstr>
      <vt:lpstr>Arial</vt:lpstr>
      <vt:lpstr>Cambria Math</vt:lpstr>
      <vt:lpstr>Lato</vt:lpstr>
      <vt:lpstr>Calibri</vt:lpstr>
      <vt:lpstr>Wingdings</vt:lpstr>
      <vt:lpstr>Office Theme</vt:lpstr>
      <vt:lpstr>Module 1</vt:lpstr>
      <vt:lpstr>The Least-Squares Method</vt:lpstr>
      <vt:lpstr>Sum of Squares Error</vt:lpstr>
      <vt:lpstr>Sum of Squares Error</vt:lpstr>
      <vt:lpstr>Sum of Squares Error</vt:lpstr>
      <vt:lpstr>The Least-Squares Method</vt:lpstr>
      <vt:lpstr>How Are β ̂_0 and β ̂_1 calculated?</vt:lpstr>
      <vt:lpstr>How Are β ̂_0 and β ̂_1 calculated?</vt:lpstr>
      <vt:lpstr>How Are β ̂_0 and β ̂_1 calculated?</vt:lpstr>
      <vt:lpstr>How Are β ̂_0 and β ̂_1 calculated?</vt:lpstr>
      <vt:lpstr>How Are β ̂_0 and β ̂_1 calculated?</vt:lpstr>
      <vt:lpstr>The Least-Squares Method</vt:lpstr>
      <vt:lpstr>(Least-Squares) Estimates</vt:lpstr>
      <vt:lpstr>Regression Matrix Formulation</vt:lpstr>
      <vt:lpstr>Why a Matrix Formulation?</vt:lpstr>
      <vt:lpstr>Matrix Formulation of Regression</vt:lpstr>
      <vt:lpstr>Matrices</vt:lpstr>
      <vt:lpstr>Matrix Dimensions</vt:lpstr>
      <vt:lpstr>Practice</vt:lpstr>
      <vt:lpstr>Vectors </vt:lpstr>
      <vt:lpstr>Vectors </vt:lpstr>
      <vt:lpstr>Practice</vt:lpstr>
      <vt:lpstr>Transpose </vt:lpstr>
      <vt:lpstr>Transpose </vt:lpstr>
      <vt:lpstr>Practice</vt:lpstr>
      <vt:lpstr>Matrix addition/subtraction </vt:lpstr>
      <vt:lpstr>Practice</vt:lpstr>
      <vt:lpstr>Scalar Matrix Multiplication</vt:lpstr>
      <vt:lpstr>Multiplying a Two Matrices (A and B)</vt:lpstr>
      <vt:lpstr>Multiplying a Two Matrices (A and B)</vt:lpstr>
      <vt:lpstr>Practice</vt:lpstr>
      <vt:lpstr>Linear Independence</vt:lpstr>
      <vt:lpstr>Practice</vt:lpstr>
      <vt:lpstr>Inverse of a Matrix</vt:lpstr>
      <vt:lpstr>Practice</vt:lpstr>
      <vt:lpstr>Matrix Formulation of LR</vt:lpstr>
      <vt:lpstr>Matrix Formulation of Linear Regression</vt:lpstr>
      <vt:lpstr>Matrix Formulation of Linear Regression</vt:lpstr>
      <vt:lpstr>Matrix Formulation Example (scratch)</vt:lpstr>
      <vt:lpstr>Practice</vt:lpstr>
      <vt:lpstr>Matrix Formulation Example (fit)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216</cp:revision>
  <dcterms:modified xsi:type="dcterms:W3CDTF">2024-06-08T01:10:06Z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