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301" r:id="rId2"/>
    <p:sldId id="265" r:id="rId3"/>
    <p:sldId id="559" r:id="rId4"/>
    <p:sldId id="579" r:id="rId5"/>
    <p:sldId id="560" r:id="rId6"/>
    <p:sldId id="561" r:id="rId7"/>
    <p:sldId id="562" r:id="rId8"/>
    <p:sldId id="563" r:id="rId9"/>
    <p:sldId id="580" r:id="rId10"/>
    <p:sldId id="527" r:id="rId11"/>
    <p:sldId id="558" r:id="rId12"/>
    <p:sldId id="564" r:id="rId13"/>
    <p:sldId id="565" r:id="rId14"/>
    <p:sldId id="566" r:id="rId15"/>
    <p:sldId id="581" r:id="rId16"/>
    <p:sldId id="582" r:id="rId17"/>
    <p:sldId id="583" r:id="rId18"/>
    <p:sldId id="557" r:id="rId19"/>
    <p:sldId id="567" r:id="rId20"/>
    <p:sldId id="569" r:id="rId21"/>
    <p:sldId id="568" r:id="rId22"/>
    <p:sldId id="586" r:id="rId23"/>
    <p:sldId id="570" r:id="rId24"/>
    <p:sldId id="571" r:id="rId25"/>
    <p:sldId id="572" r:id="rId26"/>
    <p:sldId id="573" r:id="rId27"/>
    <p:sldId id="574" r:id="rId28"/>
    <p:sldId id="575" r:id="rId29"/>
    <p:sldId id="576" r:id="rId30"/>
    <p:sldId id="577" r:id="rId31"/>
    <p:sldId id="578" r:id="rId32"/>
    <p:sldId id="584" r:id="rId33"/>
    <p:sldId id="585" r:id="rId34"/>
  </p:sldIdLst>
  <p:sldSz cx="12192000" cy="6858000"/>
  <p:notesSz cx="6858000" cy="9144000"/>
  <p:embeddedFontLst>
    <p:embeddedFont>
      <p:font typeface="Cambria Math" panose="02040503050406030204" pitchFamily="18" charset="0"/>
      <p:regular r:id="rId36"/>
    </p:embeddedFont>
    <p:embeddedFont>
      <p:font typeface="Lato" panose="020F0502020204030203" pitchFamily="34" charset="0"/>
      <p:regular r:id="rId37"/>
      <p:bold r:id="rId38"/>
      <p:italic r:id="rId39"/>
      <p:boldItalic r:id="rId40"/>
    </p:embeddedFont>
    <p:embeddedFont>
      <p:font typeface="Lato Light" panose="020F0302020204030204" pitchFamily="34" charset="0"/>
      <p:regular r:id="rId41"/>
      <p:bold r:id="rId42"/>
      <p:italic r:id="rId43"/>
      <p:boldItalic r:id="rId44"/>
    </p:embeddedFont>
    <p:embeddedFont>
      <p:font typeface="Roboto Slab" pitchFamily="2" charset="0"/>
      <p:regular r:id="rId45"/>
      <p:bold r:id="rId46"/>
    </p:embeddedFont>
  </p:embeddedFontLst>
  <p:custDataLst>
    <p:tags r:id="rId4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17"/>
    <p:restoredTop sz="96327"/>
  </p:normalViewPr>
  <p:slideViewPr>
    <p:cSldViewPr snapToGrid="0">
      <p:cViewPr varScale="1">
        <p:scale>
          <a:sx n="85" d="100"/>
          <a:sy n="85" d="100"/>
        </p:scale>
        <p:origin x="176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gs" Target="tags/tag1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928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1444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5072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0406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8947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043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9875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4876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0267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3775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6794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2079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5551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75756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6681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64710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770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7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271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652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5559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3119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5779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952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26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009CB-04C5-0C83-DA15-186293EA3A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ED33E-9A2C-0869-F6B0-FF37A39F20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F7815-746F-3134-A371-FA2E40906D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_Red">
  <p:cSld name="3_Title Only_Re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0" name="Google Shape;230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80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3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0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9.xml"/><Relationship Id="rId7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4.xml"/><Relationship Id="rId7" Type="http://schemas.openxmlformats.org/officeDocument/2006/relationships/image" Target="../media/image8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9.xml"/><Relationship Id="rId7" Type="http://schemas.openxmlformats.org/officeDocument/2006/relationships/image" Target="../media/image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0.png"/><Relationship Id="rId5" Type="http://schemas.openxmlformats.org/officeDocument/2006/relationships/image" Target="../media/image22.png"/><Relationship Id="rId4" Type="http://schemas.openxmlformats.org/officeDocument/2006/relationships/image" Target="../media/image2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0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0.png"/><Relationship Id="rId5" Type="http://schemas.openxmlformats.org/officeDocument/2006/relationships/image" Target="../media/image15.png"/><Relationship Id="rId4" Type="http://schemas.openxmlformats.org/officeDocument/2006/relationships/image" Target="../media/image1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20.png"/><Relationship Id="rId4" Type="http://schemas.openxmlformats.org/officeDocument/2006/relationships/image" Target="../media/image18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35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320.png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0.png"/><Relationship Id="rId5" Type="http://schemas.openxmlformats.org/officeDocument/2006/relationships/image" Target="../media/image15.png"/><Relationship Id="rId4" Type="http://schemas.openxmlformats.org/officeDocument/2006/relationships/image" Target="../media/image18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3.png"/><Relationship Id="rId7" Type="http://schemas.openxmlformats.org/officeDocument/2006/relationships/image" Target="../media/image39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0.png"/><Relationship Id="rId5" Type="http://schemas.openxmlformats.org/officeDocument/2006/relationships/image" Target="../media/image180.png"/><Relationship Id="rId4" Type="http://schemas.openxmlformats.org/officeDocument/2006/relationships/image" Target="../media/image380.png"/><Relationship Id="rId9" Type="http://schemas.openxmlformats.org/officeDocument/2006/relationships/image" Target="../media/image17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30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20.png"/><Relationship Id="rId4" Type="http://schemas.openxmlformats.org/officeDocument/2006/relationships/image" Target="../media/image18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8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5" Type="http://schemas.openxmlformats.org/officeDocument/2006/relationships/image" Target="../media/image23.png"/><Relationship Id="rId4" Type="http://schemas.openxmlformats.org/officeDocument/2006/relationships/image" Target="../media/image3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4.xml"/><Relationship Id="rId7" Type="http://schemas.openxmlformats.org/officeDocument/2006/relationships/image" Target="../media/image8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9.xml"/><Relationship Id="rId7" Type="http://schemas.openxmlformats.org/officeDocument/2006/relationships/image" Target="../media/image8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4.xml"/><Relationship Id="rId7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1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Regression Basics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First-Order Model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3" name="Picture 7" descr="eq03_p091">
            <a:extLst>
              <a:ext uri="{FF2B5EF4-FFF2-40B4-BE49-F238E27FC236}">
                <a16:creationId xmlns:a16="http://schemas.microsoft.com/office/drawing/2014/main" id="{A6229D6D-6C08-6318-4E03-137B646A6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1805667"/>
            <a:ext cx="8971685" cy="46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30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Fitting a Model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Means obtaining estimates to the parameters of the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1" descr="03_01">
            <a:extLst>
              <a:ext uri="{FF2B5EF4-FFF2-40B4-BE49-F238E27FC236}">
                <a16:creationId xmlns:a16="http://schemas.microsoft.com/office/drawing/2014/main" id="{DAEBD10E-A855-F5D8-E4C4-199832F8C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46" y="2732541"/>
            <a:ext cx="6254905" cy="353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253547" y="3324496"/>
                <a:ext cx="61003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547" y="3324496"/>
                <a:ext cx="6100354" cy="400110"/>
              </a:xfrm>
              <a:prstGeom prst="rect">
                <a:avLst/>
              </a:prstGeom>
              <a:blipFill>
                <a:blip r:embed="rId5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93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Fitting a Model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Example of Model Fitting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3"/>
                <a:stretch>
                  <a:fillRect l="-1460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T03_01">
            <a:extLst>
              <a:ext uri="{FF2B5EF4-FFF2-40B4-BE49-F238E27FC236}">
                <a16:creationId xmlns:a16="http://schemas.microsoft.com/office/drawing/2014/main" id="{9C22A924-673B-AE2C-7F7F-7E32F0E37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89" y="2560320"/>
            <a:ext cx="6784530" cy="393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728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Fitting a Model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generally check for adequacy of fitting a linear model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3"/>
                <a:stretch>
                  <a:fillRect l="-1460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9" descr="03_02">
            <a:extLst>
              <a:ext uri="{FF2B5EF4-FFF2-40B4-BE49-F238E27FC236}">
                <a16:creationId xmlns:a16="http://schemas.microsoft.com/office/drawing/2014/main" id="{FB2B0F34-553D-2346-FB95-3FF96817E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668375"/>
            <a:ext cx="4336983" cy="38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011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Terminology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l-GR" dirty="0">
                    <a:cs typeface="Arial" charset="0"/>
                    <a:sym typeface="Symbol" pitchFamily="18" charset="2"/>
                  </a:rPr>
                  <a:t>β</a:t>
                </a:r>
                <a:r>
                  <a:rPr lang="en-US" baseline="-25000" dirty="0"/>
                  <a:t>0</a:t>
                </a:r>
                <a:r>
                  <a:rPr lang="en-US" dirty="0"/>
                  <a:t> and </a:t>
                </a:r>
                <a:r>
                  <a:rPr lang="el-GR" dirty="0">
                    <a:cs typeface="Arial" charset="0"/>
                    <a:sym typeface="Symbol" pitchFamily="18" charset="2"/>
                  </a:rPr>
                  <a:t>β</a:t>
                </a:r>
                <a:r>
                  <a:rPr lang="en-US" baseline="-25000" dirty="0"/>
                  <a:t>1</a:t>
                </a:r>
                <a:r>
                  <a:rPr lang="en-US" dirty="0"/>
                  <a:t> are called regression parameters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l-GR" dirty="0">
                    <a:cs typeface="Arial" charset="0"/>
                    <a:sym typeface="Symbol" pitchFamily="18" charset="2"/>
                  </a:rPr>
                  <a:t>β</a:t>
                </a:r>
                <a:r>
                  <a:rPr lang="en-US" baseline="-25000" dirty="0"/>
                  <a:t>0</a:t>
                </a:r>
                <a:r>
                  <a:rPr lang="en-US" dirty="0"/>
                  <a:t> is the y-intercept and β</a:t>
                </a:r>
                <a:r>
                  <a:rPr lang="en-US" baseline="-25000" dirty="0"/>
                  <a:t>1</a:t>
                </a:r>
                <a:r>
                  <a:rPr lang="en-US" dirty="0"/>
                  <a:t> is the slope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We do not know the true values of these parameters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We must use sample data to estimate them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b</a:t>
                </a:r>
                <a:r>
                  <a:rPr lang="en-US" baseline="-25000" dirty="0"/>
                  <a:t>0</a:t>
                </a:r>
                <a:r>
                  <a:rPr lang="en-US" dirty="0"/>
                  <a:t> is the estimate of β</a:t>
                </a:r>
                <a:r>
                  <a:rPr lang="en-US" baseline="-25000" dirty="0"/>
                  <a:t>0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or b</a:t>
                </a:r>
                <a:r>
                  <a:rPr lang="en-US" baseline="-25000" dirty="0"/>
                  <a:t>1</a:t>
                </a:r>
                <a:r>
                  <a:rPr lang="en-US" dirty="0"/>
                  <a:t> is the estimate of β</a:t>
                </a:r>
                <a:r>
                  <a:rPr lang="en-US" baseline="-25000" dirty="0"/>
                  <a:t>1</a:t>
                </a: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1384663" y="4415245"/>
                <a:ext cx="98669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3200"/>
                </a:lvl1pPr>
              </a:lstStyle>
              <a:p>
                <a:r>
                  <a:rPr lang="en-US" sz="2400" dirty="0"/>
                  <a:t>True Regression Equation: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663" y="4415245"/>
                <a:ext cx="9866926" cy="461665"/>
              </a:xfrm>
              <a:prstGeom prst="rect">
                <a:avLst/>
              </a:prstGeom>
              <a:blipFill>
                <a:blip r:embed="rId4"/>
                <a:stretch>
                  <a:fillRect l="-899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9CCC195-6D1D-3A49-9BB5-CFCEAE639D17}"/>
                  </a:ext>
                </a:extLst>
              </p:cNvPr>
              <p:cNvSpPr/>
              <p:nvPr/>
            </p:nvSpPr>
            <p:spPr>
              <a:xfrm>
                <a:off x="1410789" y="4905994"/>
                <a:ext cx="4951355" cy="481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+mn-lt"/>
                  </a:rPr>
                  <a:t>Estimated Equation: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sz="24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9CCC195-6D1D-3A49-9BB5-CFCEAE639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789" y="4905994"/>
                <a:ext cx="4951355" cy="481670"/>
              </a:xfrm>
              <a:prstGeom prst="rect">
                <a:avLst/>
              </a:prstGeom>
              <a:blipFill>
                <a:blip r:embed="rId5"/>
                <a:stretch>
                  <a:fillRect l="-1786" t="-7692" r="-255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Checklist RTL">
            <a:extLst>
              <a:ext uri="{FF2B5EF4-FFF2-40B4-BE49-F238E27FC236}">
                <a16:creationId xmlns:a16="http://schemas.microsoft.com/office/drawing/2014/main" id="{463AEAFE-EBDB-89A9-DB89-E83C62C2F0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54507" y="4475659"/>
            <a:ext cx="931055" cy="93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45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B2B645-C17F-4F31-A1E0-B3E635FB6098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8E39C0-DA7D-4BE4-AA99-5B15283FCC11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F63AC6-0656-4098-807C-1AF0E212C90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The dependent variable is also called a predictor variable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48C9AA-5DAB-45BF-8252-9DF7645643C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804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25EE7B-4163-4AD9-BD35-56B3927AE324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445EB3-99DA-4FD5-86D3-41F159388E98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689B6B-10F4-4D11-A869-BAC18C5A651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The true mean or expected value of y is denoted 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BFEA1B-5F50-4608-A827-3A9C07787F9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844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B8E1C9-F098-4D89-A42B-E6CFDE3183B8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1A457F-2877-4956-8C46-8B238CE7EF86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1CAFA2-5EBA-45F0-8EFD-5B43F93776B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epsilon is called the random error component.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8363E9-EE0E-43FD-9D06-9B18CE29090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938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Fitting a Linear Regression Model in R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use the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lm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</a:t>
            </a:r>
            <a:r>
              <a:rPr lang="en-US" dirty="0"/>
              <a:t>function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l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m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 </a:t>
            </a:r>
            <a:r>
              <a:rPr lang="en-US" sz="2800" dirty="0"/>
              <a:t>stands for linear model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Syntax is given below: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92D796-999A-C7FB-D17B-9A15AC7B4B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226"/>
          <a:stretch/>
        </p:blipFill>
        <p:spPr>
          <a:xfrm>
            <a:off x="1071041" y="3511697"/>
            <a:ext cx="8255000" cy="670628"/>
          </a:xfrm>
          <a:prstGeom prst="rect">
            <a:avLst/>
          </a:prstGeom>
        </p:spPr>
      </p:pic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E43FF97E-4A4B-D828-3146-26EBDB2B6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07040" y="5368880"/>
            <a:ext cx="1245326" cy="124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01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48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Simple Linear Regression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C6A23-4EA8-91F3-7FF5-E90327EF5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049" y="4177652"/>
            <a:ext cx="3058367" cy="219222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Fitting a Model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estimates are the “best guesses” of the parameters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3"/>
                <a:stretch>
                  <a:fillRect l="-1460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9" descr="03_02">
            <a:extLst>
              <a:ext uri="{FF2B5EF4-FFF2-40B4-BE49-F238E27FC236}">
                <a16:creationId xmlns:a16="http://schemas.microsoft.com/office/drawing/2014/main" id="{FB2B0F34-553D-2346-FB95-3FF96817E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668375"/>
            <a:ext cx="4336983" cy="38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F9C36D-9215-A910-6EEF-E2D91D5DDCAF}"/>
              </a:ext>
            </a:extLst>
          </p:cNvPr>
          <p:cNvCxnSpPr>
            <a:cxnSpLocks/>
          </p:cNvCxnSpPr>
          <p:nvPr/>
        </p:nvCxnSpPr>
        <p:spPr>
          <a:xfrm flipV="1">
            <a:off x="1422400" y="3312160"/>
            <a:ext cx="3854994" cy="271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74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(Least-Squares) Estimates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summary()</a:t>
            </a:r>
            <a:r>
              <a:rPr lang="en-US" dirty="0"/>
              <a:t>function shows the estimates</a:t>
            </a:r>
          </a:p>
        </p:txBody>
      </p:sp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E43FF97E-4A4B-D828-3146-26EBDB2B6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7040" y="5368880"/>
            <a:ext cx="1245326" cy="12453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2D2720D-5DE8-675A-8444-5B5A0F3CD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915" y="2479456"/>
            <a:ext cx="6098914" cy="401341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6E9375-D15F-9A70-EFAD-4A8A886424AE}"/>
              </a:ext>
            </a:extLst>
          </p:cNvPr>
          <p:cNvCxnSpPr>
            <a:cxnSpLocks/>
          </p:cNvCxnSpPr>
          <p:nvPr/>
        </p:nvCxnSpPr>
        <p:spPr>
          <a:xfrm flipH="1">
            <a:off x="3161211" y="2953407"/>
            <a:ext cx="3943782" cy="1749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E3FA50-FBB7-A3CB-B47F-1FBFF98C1D26}"/>
                  </a:ext>
                </a:extLst>
              </p:cNvPr>
              <p:cNvSpPr txBox="1"/>
              <p:nvPr/>
            </p:nvSpPr>
            <p:spPr>
              <a:xfrm>
                <a:off x="7052360" y="2756954"/>
                <a:ext cx="462455" cy="319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E3FA50-FBB7-A3CB-B47F-1FBFF98C1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360" y="2756954"/>
                <a:ext cx="462455" cy="319446"/>
              </a:xfrm>
              <a:prstGeom prst="rect">
                <a:avLst/>
              </a:prstGeom>
              <a:blipFill>
                <a:blip r:embed="rId6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71549C-1AE2-394A-4B0A-107B3A0DB19A}"/>
              </a:ext>
            </a:extLst>
          </p:cNvPr>
          <p:cNvCxnSpPr>
            <a:cxnSpLocks/>
          </p:cNvCxnSpPr>
          <p:nvPr/>
        </p:nvCxnSpPr>
        <p:spPr>
          <a:xfrm flipH="1" flipV="1">
            <a:off x="3108960" y="4927635"/>
            <a:ext cx="4321854" cy="527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58CA4A-CA7B-C1DD-B4E9-D863F08C7F90}"/>
                  </a:ext>
                </a:extLst>
              </p:cNvPr>
              <p:cNvSpPr txBox="1"/>
              <p:nvPr/>
            </p:nvSpPr>
            <p:spPr>
              <a:xfrm>
                <a:off x="7404606" y="5232119"/>
                <a:ext cx="462455" cy="319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58CA4A-CA7B-C1DD-B4E9-D863F08C7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606" y="5232119"/>
                <a:ext cx="462455" cy="319446"/>
              </a:xfrm>
              <a:prstGeom prst="rect">
                <a:avLst/>
              </a:prstGeom>
              <a:blipFill>
                <a:blip r:embed="rId7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518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Fitting a Model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estimates are the “best guesses” of the parameters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3"/>
                <a:stretch>
                  <a:fillRect l="-1460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9" descr="03_02">
            <a:extLst>
              <a:ext uri="{FF2B5EF4-FFF2-40B4-BE49-F238E27FC236}">
                <a16:creationId xmlns:a16="http://schemas.microsoft.com/office/drawing/2014/main" id="{FB2B0F34-553D-2346-FB95-3FF96817E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668375"/>
            <a:ext cx="4336983" cy="38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/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=−0.1+0.7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blipFill>
                <a:blip r:embed="rId5"/>
                <a:stretch>
                  <a:fillRect l="-1460"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F9C36D-9215-A910-6EEF-E2D91D5DDCAF}"/>
              </a:ext>
            </a:extLst>
          </p:cNvPr>
          <p:cNvCxnSpPr>
            <a:cxnSpLocks/>
          </p:cNvCxnSpPr>
          <p:nvPr/>
        </p:nvCxnSpPr>
        <p:spPr>
          <a:xfrm flipV="1">
            <a:off x="1422400" y="3312160"/>
            <a:ext cx="3854994" cy="271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38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Predicted Values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Are 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given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4"/>
                <a:stretch>
                  <a:fillRect l="-1460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9" descr="03_02">
            <a:extLst>
              <a:ext uri="{FF2B5EF4-FFF2-40B4-BE49-F238E27FC236}">
                <a16:creationId xmlns:a16="http://schemas.microsoft.com/office/drawing/2014/main" id="{FB2B0F34-553D-2346-FB95-3FF96817E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668375"/>
            <a:ext cx="4336983" cy="38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/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=−0.1+0.7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blipFill>
                <a:blip r:embed="rId6"/>
                <a:stretch>
                  <a:fillRect l="-1460"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F9C36D-9215-A910-6EEF-E2D91D5DDCAF}"/>
              </a:ext>
            </a:extLst>
          </p:cNvPr>
          <p:cNvCxnSpPr>
            <a:cxnSpLocks/>
          </p:cNvCxnSpPr>
          <p:nvPr/>
        </p:nvCxnSpPr>
        <p:spPr>
          <a:xfrm flipV="1">
            <a:off x="1422400" y="3281680"/>
            <a:ext cx="3854994" cy="274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954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Predicted Values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Are 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given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4"/>
                <a:stretch>
                  <a:fillRect l="-1460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/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=−0.1+0.7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blipFill>
                <a:blip r:embed="rId5"/>
                <a:stretch>
                  <a:fillRect l="-1460"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9" descr="T03_04">
            <a:extLst>
              <a:ext uri="{FF2B5EF4-FFF2-40B4-BE49-F238E27FC236}">
                <a16:creationId xmlns:a16="http://schemas.microsoft.com/office/drawing/2014/main" id="{CAB2A8E4-1037-835D-336F-6F29B7C27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2" y="2389302"/>
            <a:ext cx="6862906" cy="40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86572C7-AC09-9076-9714-5782F7AFA1FA}"/>
              </a:ext>
            </a:extLst>
          </p:cNvPr>
          <p:cNvSpPr/>
          <p:nvPr/>
        </p:nvSpPr>
        <p:spPr>
          <a:xfrm>
            <a:off x="1835322" y="3147516"/>
            <a:ext cx="1578438" cy="2592883"/>
          </a:xfrm>
          <a:prstGeom prst="roundRect">
            <a:avLst/>
          </a:prstGeom>
          <a:solidFill>
            <a:schemeClr val="tx1"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77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Predicted Values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Are 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given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4"/>
                <a:stretch>
                  <a:fillRect l="-1460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/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=−0.1+0.7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blipFill>
                <a:blip r:embed="rId5"/>
                <a:stretch>
                  <a:fillRect l="-1460"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A43F603-20F6-E887-BB0D-B22AA769F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141" y="2553282"/>
            <a:ext cx="3470643" cy="971209"/>
          </a:xfrm>
          <a:prstGeom prst="rect">
            <a:avLst/>
          </a:prstGeom>
        </p:spPr>
      </p:pic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7C58BD12-4E90-0A38-A4A4-CFE0F8F2BD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07040" y="5368880"/>
            <a:ext cx="1245326" cy="124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04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Residual (Errors)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Differences between true (actual)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predicted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4"/>
                <a:stretch>
                  <a:fillRect l="-1460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9" descr="03_02">
            <a:extLst>
              <a:ext uri="{FF2B5EF4-FFF2-40B4-BE49-F238E27FC236}">
                <a16:creationId xmlns:a16="http://schemas.microsoft.com/office/drawing/2014/main" id="{FB2B0F34-553D-2346-FB95-3FF96817E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668375"/>
            <a:ext cx="4336983" cy="38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/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=−0.1+0.7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blipFill>
                <a:blip r:embed="rId6"/>
                <a:stretch>
                  <a:fillRect l="-1460"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F9C36D-9215-A910-6EEF-E2D91D5DDCAF}"/>
              </a:ext>
            </a:extLst>
          </p:cNvPr>
          <p:cNvCxnSpPr>
            <a:cxnSpLocks/>
          </p:cNvCxnSpPr>
          <p:nvPr/>
        </p:nvCxnSpPr>
        <p:spPr>
          <a:xfrm flipV="1">
            <a:off x="1422400" y="3312160"/>
            <a:ext cx="3854994" cy="271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680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T03_04">
            <a:extLst>
              <a:ext uri="{FF2B5EF4-FFF2-40B4-BE49-F238E27FC236}">
                <a16:creationId xmlns:a16="http://schemas.microsoft.com/office/drawing/2014/main" id="{1FBF71C3-746A-BFBF-5D68-23C7C5767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5" y="2468075"/>
            <a:ext cx="6862906" cy="40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Residual (Errors)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8326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Differences between true (actual)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predicted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83261" y="1805668"/>
                <a:ext cx="11075633" cy="4351338"/>
              </a:xfrm>
              <a:prstGeom prst="rect">
                <a:avLst/>
              </a:prstGeom>
              <a:blipFill>
                <a:blip r:embed="rId4"/>
                <a:stretch>
                  <a:fillRect l="-1031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5"/>
                <a:stretch>
                  <a:fillRect l="-1460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/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=−0.1+0.7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blipFill>
                <a:blip r:embed="rId6"/>
                <a:stretch>
                  <a:fillRect l="-1460"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F375647-9FFA-3D31-86E8-1FC507329D40}"/>
              </a:ext>
            </a:extLst>
          </p:cNvPr>
          <p:cNvSpPr/>
          <p:nvPr/>
        </p:nvSpPr>
        <p:spPr>
          <a:xfrm>
            <a:off x="3588930" y="3232026"/>
            <a:ext cx="1943101" cy="2521208"/>
          </a:xfrm>
          <a:prstGeom prst="roundRect">
            <a:avLst/>
          </a:prstGeom>
          <a:solidFill>
            <a:schemeClr val="tx1"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48B0FE-8FB0-6AFE-25C9-A12F58FB2895}"/>
                  </a:ext>
                </a:extLst>
              </p:cNvPr>
              <p:cNvSpPr txBox="1"/>
              <p:nvPr/>
            </p:nvSpPr>
            <p:spPr>
              <a:xfrm>
                <a:off x="8174358" y="5177820"/>
                <a:ext cx="3470643" cy="594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48B0FE-8FB0-6AFE-25C9-A12F58FB2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8" y="5177820"/>
                <a:ext cx="3470643" cy="594330"/>
              </a:xfrm>
              <a:prstGeom prst="rect">
                <a:avLst/>
              </a:prstGeom>
              <a:blipFill>
                <a:blip r:embed="rId7"/>
                <a:stretch>
                  <a:fillRect t="-625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6CC00C2-7EB3-DF61-D228-02A6DF224186}"/>
              </a:ext>
            </a:extLst>
          </p:cNvPr>
          <p:cNvSpPr txBox="1"/>
          <p:nvPr/>
        </p:nvSpPr>
        <p:spPr>
          <a:xfrm>
            <a:off x="8174358" y="4618385"/>
            <a:ext cx="34706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Residuals </a:t>
            </a:r>
          </a:p>
        </p:txBody>
      </p:sp>
      <p:pic>
        <p:nvPicPr>
          <p:cNvPr id="13" name="Graphic 12" descr="Checklist RTL">
            <a:extLst>
              <a:ext uri="{FF2B5EF4-FFF2-40B4-BE49-F238E27FC236}">
                <a16:creationId xmlns:a16="http://schemas.microsoft.com/office/drawing/2014/main" id="{C8C68965-E12D-71FD-DD0B-066C17166A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39555" y="4697638"/>
            <a:ext cx="1105446" cy="110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67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Residual (Errors)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Are 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given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4"/>
                <a:stretch>
                  <a:fillRect l="-1460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/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=−0.1+0.7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blipFill>
                <a:blip r:embed="rId5"/>
                <a:stretch>
                  <a:fillRect l="-1460"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7C58BD12-4E90-0A38-A4A4-CFE0F8F2BD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7040" y="5368880"/>
            <a:ext cx="1245326" cy="12453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5FA864-95B7-2456-2C34-F0B3AE41D3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205" y="2687895"/>
            <a:ext cx="3987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15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Performance Metrics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Sum of Squared Errors (SSE) is a performance metric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3"/>
                <a:stretch>
                  <a:fillRect l="-1460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/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=−0.1+0.7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blipFill>
                <a:blip r:embed="rId4"/>
                <a:stretch>
                  <a:fillRect l="-1460"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9" descr="T03_04">
            <a:extLst>
              <a:ext uri="{FF2B5EF4-FFF2-40B4-BE49-F238E27FC236}">
                <a16:creationId xmlns:a16="http://schemas.microsoft.com/office/drawing/2014/main" id="{E2241552-FD1F-8841-A16A-5600F9A2C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560320"/>
            <a:ext cx="6584356" cy="386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649C90-50A1-E46C-8341-589264B9C8FC}"/>
              </a:ext>
            </a:extLst>
          </p:cNvPr>
          <p:cNvSpPr/>
          <p:nvPr/>
        </p:nvSpPr>
        <p:spPr>
          <a:xfrm>
            <a:off x="6000767" y="5886114"/>
            <a:ext cx="1333483" cy="385872"/>
          </a:xfrm>
          <a:prstGeom prst="roundRect">
            <a:avLst/>
          </a:prstGeom>
          <a:solidFill>
            <a:schemeClr val="tx1"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07ED57-B569-4CD5-884C-9521A597EB0A}"/>
                  </a:ext>
                </a:extLst>
              </p:cNvPr>
              <p:cNvSpPr/>
              <p:nvPr/>
            </p:nvSpPr>
            <p:spPr>
              <a:xfrm>
                <a:off x="8125772" y="4643670"/>
                <a:ext cx="4869838" cy="12203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Sum of Squared Errors </a:t>
                </a: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𝑆𝑆𝐸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=∑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07ED57-B569-4CD5-884C-9521A597E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72" y="4643670"/>
                <a:ext cx="4869838" cy="1220334"/>
              </a:xfrm>
              <a:prstGeom prst="rect">
                <a:avLst/>
              </a:prstGeom>
              <a:blipFill>
                <a:blip r:embed="rId6"/>
                <a:stretch>
                  <a:fillRect l="-1818" t="-4124" b="-7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94A54DD-746F-3A98-7A05-1F2F2B113EEB}"/>
              </a:ext>
            </a:extLst>
          </p:cNvPr>
          <p:cNvSpPr txBox="1"/>
          <p:nvPr/>
        </p:nvSpPr>
        <p:spPr>
          <a:xfrm>
            <a:off x="8125772" y="5928797"/>
            <a:ext cx="3036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SSE is minimized in each regression</a:t>
            </a:r>
          </a:p>
        </p:txBody>
      </p:sp>
      <p:pic>
        <p:nvPicPr>
          <p:cNvPr id="12" name="Graphic 11" descr="Checklist RTL">
            <a:extLst>
              <a:ext uri="{FF2B5EF4-FFF2-40B4-BE49-F238E27FC236}">
                <a16:creationId xmlns:a16="http://schemas.microsoft.com/office/drawing/2014/main" id="{0F856E16-91D8-A017-B9B0-DA29F146DF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62745" y="5959592"/>
            <a:ext cx="659584" cy="65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5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Regression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Estimates the relationship between a dependent variable (numeric) and one or more independent variables.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2050" name="Picture 2" descr="Chapter 7 Multivariate Adaptive Regression Splines | Hands-On Machine  Learning with R">
            <a:extLst>
              <a:ext uri="{FF2B5EF4-FFF2-40B4-BE49-F238E27FC236}">
                <a16:creationId xmlns:a16="http://schemas.microsoft.com/office/drawing/2014/main" id="{D5EAF5B8-AFA8-D54C-6C52-376C51089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2" r="49986" b="50806"/>
          <a:stretch/>
        </p:blipFill>
        <p:spPr bwMode="auto">
          <a:xfrm>
            <a:off x="940411" y="2926080"/>
            <a:ext cx="4586629" cy="307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hapter 7 Multivariate Adaptive Regression Splines | Hands-On Machine  Learning with R">
            <a:extLst>
              <a:ext uri="{FF2B5EF4-FFF2-40B4-BE49-F238E27FC236}">
                <a16:creationId xmlns:a16="http://schemas.microsoft.com/office/drawing/2014/main" id="{8AF33D46-5432-F61D-74F7-A09EDB93E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89" t="54065" r="-3303" b="1173"/>
          <a:stretch/>
        </p:blipFill>
        <p:spPr bwMode="auto">
          <a:xfrm>
            <a:off x="6020411" y="2926080"/>
            <a:ext cx="4586629" cy="307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01260F-A09A-B0CE-609D-323B6B2A1304}"/>
                  </a:ext>
                </a:extLst>
              </p:cNvPr>
              <p:cNvSpPr txBox="1"/>
              <p:nvPr/>
            </p:nvSpPr>
            <p:spPr>
              <a:xfrm>
                <a:off x="1426704" y="6092765"/>
                <a:ext cx="61003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01260F-A09A-B0CE-609D-323B6B2A1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704" y="6092765"/>
                <a:ext cx="6100354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865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857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52C878-428A-AF55-453E-38CB7DB91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87" y="2631318"/>
            <a:ext cx="8547100" cy="2781300"/>
          </a:xfrm>
          <a:prstGeom prst="rect">
            <a:avLst/>
          </a:prstGeom>
        </p:spPr>
      </p:pic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Sum of Squared Errors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anova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</a:t>
            </a:r>
            <a:r>
              <a:rPr lang="en-US" dirty="0"/>
              <a:t>function shows the estimates</a:t>
            </a:r>
          </a:p>
        </p:txBody>
      </p:sp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E43FF97E-4A4B-D828-3146-26EBDB2B6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07040" y="5368880"/>
            <a:ext cx="1245326" cy="124532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71549C-1AE2-394A-4B0A-107B3A0DB19A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665099" y="4777999"/>
            <a:ext cx="3782882" cy="936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58CA4A-CA7B-C1DD-B4E9-D863F08C7F90}"/>
              </a:ext>
            </a:extLst>
          </p:cNvPr>
          <p:cNvSpPr txBox="1"/>
          <p:nvPr/>
        </p:nvSpPr>
        <p:spPr>
          <a:xfrm>
            <a:off x="7447981" y="5422477"/>
            <a:ext cx="15869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SSE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D9D1894-B354-130D-D31F-370FB5C61FF5}"/>
              </a:ext>
            </a:extLst>
          </p:cNvPr>
          <p:cNvSpPr/>
          <p:nvPr/>
        </p:nvSpPr>
        <p:spPr>
          <a:xfrm>
            <a:off x="3116701" y="4473841"/>
            <a:ext cx="548398" cy="294299"/>
          </a:xfrm>
          <a:prstGeom prst="roundRect">
            <a:avLst/>
          </a:prstGeom>
          <a:solidFill>
            <a:schemeClr val="tx1"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35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AC275-E8D4-4529-A202-846986040A44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EF79B8-712D-4216-9512-CC86A0119D0B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668D4F-E422-4F8F-8F5F-BA0B334BC87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400" b="1">
                <a:solidFill>
                  <a:srgbClr val="5B5B5B"/>
                </a:solidFill>
              </a:rPr>
              <a:t>The distance from each actual 
 value y to the regression line yhat is called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C907F2-BE9D-4739-B5EA-0B6F66765C1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849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B7408A-BFB6-4B0B-9CD5-969D956A0555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807FFB-BF0F-427B-8EA8-E8EA8CB33A05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710B7-150F-406D-A7DC-985D22FE733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100" b="1">
                <a:solidFill>
                  <a:srgbClr val="5B5B5B"/>
                </a:solidFill>
              </a:rPr>
              <a:t>What statistics get(s) minimized to obtain the least-squares regression estimates?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7DBD6B-E5AA-4303-BA19-2583EFDC98D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790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Regression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How we estimate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determines the model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sz="2800" b="0" dirty="0"/>
                  <a:t>The estimate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can be linear or nonlinear. We call 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hapter 7 Multivariate Adaptive Regression Splines | Hands-On Machine  Learning with R">
            <a:extLst>
              <a:ext uri="{FF2B5EF4-FFF2-40B4-BE49-F238E27FC236}">
                <a16:creationId xmlns:a16="http://schemas.microsoft.com/office/drawing/2014/main" id="{D5EAF5B8-AFA8-D54C-6C52-376C51089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2" r="49986" b="50806"/>
          <a:stretch/>
        </p:blipFill>
        <p:spPr bwMode="auto">
          <a:xfrm>
            <a:off x="940411" y="2926080"/>
            <a:ext cx="4586629" cy="307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hapter 7 Multivariate Adaptive Regression Splines | Hands-On Machine  Learning with R">
            <a:extLst>
              <a:ext uri="{FF2B5EF4-FFF2-40B4-BE49-F238E27FC236}">
                <a16:creationId xmlns:a16="http://schemas.microsoft.com/office/drawing/2014/main" id="{8AF33D46-5432-F61D-74F7-A09EDB93E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89" t="54065" r="-3303" b="1173"/>
          <a:stretch/>
        </p:blipFill>
        <p:spPr bwMode="auto">
          <a:xfrm>
            <a:off x="6020411" y="2926080"/>
            <a:ext cx="4586629" cy="307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01260F-A09A-B0CE-609D-323B6B2A1304}"/>
                  </a:ext>
                </a:extLst>
              </p:cNvPr>
              <p:cNvSpPr txBox="1"/>
              <p:nvPr/>
            </p:nvSpPr>
            <p:spPr>
              <a:xfrm>
                <a:off x="1426704" y="6092765"/>
                <a:ext cx="61003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01260F-A09A-B0CE-609D-323B6B2A1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704" y="6092765"/>
                <a:ext cx="6100354" cy="400110"/>
              </a:xfrm>
              <a:prstGeom prst="rect">
                <a:avLst/>
              </a:prstGeom>
              <a:blipFill>
                <a:blip r:embed="rId5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93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We use a line (or linear plane) to estimate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We assume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linear. That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36" t="-25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hapter 7 Multivariate Adaptive Regression Splines | Hands-On Machine  Learning with R">
            <a:extLst>
              <a:ext uri="{FF2B5EF4-FFF2-40B4-BE49-F238E27FC236}">
                <a16:creationId xmlns:a16="http://schemas.microsoft.com/office/drawing/2014/main" id="{D5EAF5B8-AFA8-D54C-6C52-376C51089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2" r="49876" b="50806"/>
          <a:stretch/>
        </p:blipFill>
        <p:spPr bwMode="auto">
          <a:xfrm>
            <a:off x="1031851" y="2915920"/>
            <a:ext cx="4596789" cy="307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913CA9-6E67-A6A0-F265-CBF82A63BBC2}"/>
                  </a:ext>
                </a:extLst>
              </p:cNvPr>
              <p:cNvSpPr txBox="1"/>
              <p:nvPr/>
            </p:nvSpPr>
            <p:spPr>
              <a:xfrm>
                <a:off x="1391194" y="6092765"/>
                <a:ext cx="61003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913CA9-6E67-A6A0-F265-CBF82A63B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194" y="6092765"/>
                <a:ext cx="6100354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18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Equation must be linear in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hapter 7 Multivariate Adaptive Regression Splines | Hands-On Machine  Learning with R">
            <a:extLst>
              <a:ext uri="{FF2B5EF4-FFF2-40B4-BE49-F238E27FC236}">
                <a16:creationId xmlns:a16="http://schemas.microsoft.com/office/drawing/2014/main" id="{D5EAF5B8-AFA8-D54C-6C52-376C51089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8" r="-135" b="50806"/>
          <a:stretch/>
        </p:blipFill>
        <p:spPr bwMode="auto">
          <a:xfrm>
            <a:off x="940411" y="2952207"/>
            <a:ext cx="6231098" cy="232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913CA9-6E67-A6A0-F265-CBF82A63BBC2}"/>
                  </a:ext>
                </a:extLst>
              </p:cNvPr>
              <p:cNvSpPr txBox="1"/>
              <p:nvPr/>
            </p:nvSpPr>
            <p:spPr>
              <a:xfrm>
                <a:off x="1038496" y="5281328"/>
                <a:ext cx="2161904" cy="401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913CA9-6E67-A6A0-F265-CBF82A63B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496" y="5281328"/>
                <a:ext cx="2161904" cy="401015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Chapter 7 Multivariate Adaptive Regression Splines | Hands-On Machine  Learning with R">
            <a:extLst>
              <a:ext uri="{FF2B5EF4-FFF2-40B4-BE49-F238E27FC236}">
                <a16:creationId xmlns:a16="http://schemas.microsoft.com/office/drawing/2014/main" id="{78D91934-B3B7-F912-CE08-3B40EFD30E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" t="50902" r="48879" b="304"/>
          <a:stretch/>
        </p:blipFill>
        <p:spPr bwMode="auto">
          <a:xfrm>
            <a:off x="7289074" y="3030584"/>
            <a:ext cx="3082835" cy="225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7CB13F-E60C-8D20-C13C-7C907655431D}"/>
                  </a:ext>
                </a:extLst>
              </p:cNvPr>
              <p:cNvSpPr txBox="1"/>
              <p:nvPr/>
            </p:nvSpPr>
            <p:spPr>
              <a:xfrm>
                <a:off x="4073864" y="5282233"/>
                <a:ext cx="339972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7CB13F-E60C-8D20-C13C-7C9076554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864" y="5282233"/>
                <a:ext cx="3399724" cy="400110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8AC009-8DD3-4C89-CBF2-B152B855E1B4}"/>
                  </a:ext>
                </a:extLst>
              </p:cNvPr>
              <p:cNvSpPr txBox="1"/>
              <p:nvPr/>
            </p:nvSpPr>
            <p:spPr>
              <a:xfrm>
                <a:off x="7269594" y="5273605"/>
                <a:ext cx="413428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8AC009-8DD3-4C89-CBF2-B152B855E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94" y="5273605"/>
                <a:ext cx="4134280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82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Linear Regression Uses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Finance</a:t>
            </a:r>
            <a:r>
              <a:rPr lang="en-US" dirty="0"/>
              <a:t>: a commonly used measure for stock performance is a “Beta” of a stock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Accounting</a:t>
            </a:r>
            <a:r>
              <a:rPr lang="en-US" dirty="0"/>
              <a:t>: Studying how changing between FILO vs LIFO practices effect firm value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Supply Chain</a:t>
            </a:r>
            <a:r>
              <a:rPr lang="en-US" dirty="0"/>
              <a:t>: Forecasting demand over a time period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Marketing</a:t>
            </a:r>
            <a:r>
              <a:rPr lang="en-US" dirty="0"/>
              <a:t>: Predicting customer value using demographic data and purchasing habits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Information Systems</a:t>
            </a:r>
            <a:r>
              <a:rPr lang="en-US" dirty="0"/>
              <a:t>: Predicting a project budget based on past project information.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Management</a:t>
            </a:r>
            <a:r>
              <a:rPr lang="en-US" dirty="0"/>
              <a:t>: CEO Compensation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Economics</a:t>
            </a:r>
            <a:r>
              <a:rPr lang="en-US" dirty="0"/>
              <a:t>: Regression is everything.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611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Observational vs Experimental Data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Observational Data</a:t>
            </a:r>
            <a:r>
              <a:rPr lang="en-US" dirty="0"/>
              <a:t>: </a:t>
            </a:r>
            <a:r>
              <a:rPr lang="en-US" b="1" dirty="0"/>
              <a:t>: i</a:t>
            </a:r>
            <a:r>
              <a:rPr lang="en-US" dirty="0"/>
              <a:t>f the values of the independent variables, x′s, in a regression are uncontrolled (meaning not set in advance before observing y) but are measured without error, the data are </a:t>
            </a:r>
            <a:r>
              <a:rPr lang="en-US" b="1" dirty="0"/>
              <a:t>observational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Experimental Data</a:t>
            </a:r>
            <a:r>
              <a:rPr lang="en-US" dirty="0"/>
              <a:t>: If the values of the independent variables, x′s, in a regression are controlled using a designed experiment (i.e. set in advance before the value of y is observed), the data are </a:t>
            </a:r>
            <a:r>
              <a:rPr lang="en-US" b="1" dirty="0"/>
              <a:t>experimental</a:t>
            </a:r>
            <a:r>
              <a:rPr lang="en-US" dirty="0"/>
              <a:t>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317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F7B2F6-1FEF-4B44-9534-7CB37CAF118B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879022-7E87-4FA5-B1D8-F7D340870059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EB43A5-2817-403B-951F-A22F863167F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Which of the following models are linear?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672C3B-AB7D-4160-9326-CD78DAA5BE3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586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3.3511"/>
  <p:tag name="SLIDO_PRESENTATION_ID" val="00000000-0000-0000-0000-000000000000"/>
  <p:tag name="SLIDO_EVENT_UUID" val="56cd3f0f-858e-4423-8353-19ed97b6960e"/>
  <p:tag name="SLIDO_EVENT_SECTION_UUID" val="f2d8d0e3-684d-42d5-a0fa-fc04bbfd441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QwMTQzMjN9"/>
  <p:tag name="SLIDO_TYPE" val="SlidoPoll"/>
  <p:tag name="SLIDO_POLL_UUID" val="e5c53016-e14d-42bc-8f41-6e0772b9cae7"/>
  <p:tag name="SLIDO_TIMELINE" val="W3sicG9sbFF1ZXN0aW9uVXVpZCI6IjU1Zjg4NzU3LTFiYjctNDZkMy04OTU0LTM5NTI1MDY1MzQzNyIsInNob3dSZXN1bHRzIjpmYWxzZSwic2hvd0NvcnJlY3RBbnN3ZXJzIjpmYWxzZSwidm90aW5nTG9ja2VkIjpmYWxzZX0seyJwb2xsUXVlc3Rpb25VdWlkIjoiNTVmODg3NTctMWJiNy00NmQzLTg5NTQtMzk1MjUwNjUzNDM3Iiwic2hvd1Jlc3VsdHMiOnRydWUsInNob3dDb3JyZWN0QW5zd2VycyI6ZmFsc2UsInZvdGluZ0xvY2tlZCI6ZmFsc2V9XQ=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QwMTQzNzF9"/>
  <p:tag name="SLIDO_TYPE" val="SlidoPoll"/>
  <p:tag name="SLIDO_POLL_UUID" val="084e3c3a-28b5-44da-a6ea-a1da8a4d3c44"/>
  <p:tag name="SLIDO_TIMELINE" val="W3sicG9sbFF1ZXN0aW9uVXVpZCI6ImQ1ZDMzNTdlLTc4NDMtNDZlNi1hMmEyLTYzOWRkOWU0Y2IwZSIsInNob3dSZXN1bHRzIjpmYWxzZSwic2hvd0NvcnJlY3RBbnN3ZXJzIjpmYWxzZSwidm90aW5nTG9ja2VkIjpmYWxzZX0seyJwb2xsUXVlc3Rpb25VdWlkIjoiZDVkMzM1N2UtNzg0My00NmU2LWEyYTItNjM5ZGQ5ZTRjYjBlIiwic2hvd1Jlc3VsdHMiOnRydWUsInNob3dDb3JyZWN0QW5zd2VycyI6ZmFsc2UsInZvdGluZ0xvY2tlZCI6ZmFsc2V9XQ=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QwMTM0NjF9"/>
  <p:tag name="SLIDO_TYPE" val="SlidoPoll"/>
  <p:tag name="SLIDO_POLL_UUID" val="735d4996-6f35-4881-88b4-8a14ed762ad4"/>
  <p:tag name="SLIDO_TIMELINE" val="W3sicG9sbFF1ZXN0aW9uVXVpZCI6ImUwNWMzZWJiLTc3ODgtNDJhMi04MzFmLTk2NjU2NjgzYWQ3MCIsInNob3dSZXN1bHRzIjpmYWxzZSwic2hvd0NvcnJlY3RBbnN3ZXJzIjpmYWxzZSwidm90aW5nTG9ja2VkIjpmYWxzZX0seyJwb2xsUXVlc3Rpb25VdWlkIjoiZTA1YzNlYmItNzc4OC00MmEyLTgzMWYtOTY2NTY2ODNhZDcwIiwic2hvd1Jlc3VsdHMiOnRydWUsInNob3dDb3JyZWN0QW5zd2VycyI6ZmFsc2UsInZvdGluZ0xvY2tlZCI6ZmFsc2V9XQ=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QwMTQ0NTF9"/>
  <p:tag name="SLIDO_TYPE" val="SlidoPoll"/>
  <p:tag name="SLIDO_POLL_UUID" val="31135430-4ff3-4ac2-a9d8-bfbca33df6e6"/>
  <p:tag name="SLIDO_TIMELINE" val="W3sicG9sbFF1ZXN0aW9uVXVpZCI6IjAzNmM4MTI4LWMwOTQtNDlmZS05MzExLWU0NmNmMjA1MWI2MyIsInNob3dSZXN1bHRzIjpmYWxzZSwic2hvd0NvcnJlY3RBbnN3ZXJzIjpmYWxzZSwidm90aW5nTG9ja2VkIjpmYWxzZX0seyJwb2xsUXVlc3Rpb25VdWlkIjoiMDM2YzgxMjgtYzA5NC00OWZlLTkzMTEtZTQ2Y2YyMDUxYjYzIiwic2hvd1Jlc3VsdHMiOnRydWUsInNob3dDb3JyZWN0QW5zd2VycyI6ZmFsc2UsInZvdGluZ0xvY2tlZCI6ZmFsc2V9XQ=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QwMTQ1MTF9"/>
  <p:tag name="SLIDO_TYPE" val="SlidoPoll"/>
  <p:tag name="SLIDO_POLL_UUID" val="24b54cab-222d-4c9a-b0f3-2eaf0155e6f9"/>
  <p:tag name="SLIDO_TIMELINE" val="W3sicG9sbFF1ZXN0aW9uVXVpZCI6Ijg0YTRlNjFmLTI3ZjEtNGNlOC1hNzA0LTZlZmFlYjA2MDVmNiIsInNob3dSZXN1bHRzIjpmYWxzZSwic2hvd0NvcnJlY3RBbnN3ZXJzIjpmYWxzZSwidm90aW5nTG9ja2VkIjpmYWxzZX0seyJwb2xsUXVlc3Rpb25VdWlkIjoiODRhNGU2MWYtMjdmMS00Y2U4LWE3MDQtNmVmYWViMDYwNWY2Iiwic2hvd1Jlc3VsdHMiOnRydWUsInNob3dDb3JyZWN0QW5zd2VycyI6ZmFsc2UsInZvdGluZ0xvY2tlZCI6ZmFsc2V9XQ=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QwMTQyNjV9"/>
  <p:tag name="SLIDO_TYPE" val="SlidoPoll"/>
  <p:tag name="SLIDO_POLL_UUID" val="d3e7b40a-d288-46eb-bfd5-71cdb47a57a6"/>
  <p:tag name="SLIDO_TIMELINE" val="W3sicG9sbFF1ZXN0aW9uVXVpZCI6ImVhYzZiNDMyLTMyMzMtNDk3MC05NzA0LWZmM2YwMTg3M2QxNiIsInNob3dSZXN1bHRzIjpmYWxzZSwic2hvd0NvcnJlY3RBbnN3ZXJzIjpmYWxzZSwidm90aW5nTG9ja2VkIjpmYWxzZX0seyJwb2xsUXVlc3Rpb25VdWlkIjoiZWFjNmI0MzItMzIzMy00OTcwLTk3MDQtZmYzZjAxODczZDE2Iiwic2hvd1Jlc3VsdHMiOnRydWUsInNob3dDb3JyZWN0QW5zd2VycyI6ZmFsc2UsInZvdGluZ0xvY2tlZCI6ZmFsc2V9XQ=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15065</TotalTime>
  <Words>980</Words>
  <Application>Microsoft Macintosh PowerPoint</Application>
  <PresentationFormat>Widescreen</PresentationFormat>
  <Paragraphs>128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Roboto Slab</vt:lpstr>
      <vt:lpstr>Lato Light</vt:lpstr>
      <vt:lpstr>Courier New</vt:lpstr>
      <vt:lpstr>Arial</vt:lpstr>
      <vt:lpstr>Cambria Math</vt:lpstr>
      <vt:lpstr>Lato</vt:lpstr>
      <vt:lpstr>Wingdings</vt:lpstr>
      <vt:lpstr>Office Theme</vt:lpstr>
      <vt:lpstr>Module 1</vt:lpstr>
      <vt:lpstr>Simple Linear Regression</vt:lpstr>
      <vt:lpstr>Regression</vt:lpstr>
      <vt:lpstr>Regression</vt:lpstr>
      <vt:lpstr>Linear Regression</vt:lpstr>
      <vt:lpstr>Linear Regression</vt:lpstr>
      <vt:lpstr>Linear Regression Uses</vt:lpstr>
      <vt:lpstr>Observational vs Experimental Data</vt:lpstr>
      <vt:lpstr>PowerPoint Presentation</vt:lpstr>
      <vt:lpstr>The First-Order Model</vt:lpstr>
      <vt:lpstr>Fitting a Model</vt:lpstr>
      <vt:lpstr>Fitting a Model</vt:lpstr>
      <vt:lpstr>Fitting a Model</vt:lpstr>
      <vt:lpstr>Terminology</vt:lpstr>
      <vt:lpstr>PowerPoint Presentation</vt:lpstr>
      <vt:lpstr>PowerPoint Presentation</vt:lpstr>
      <vt:lpstr>PowerPoint Presentation</vt:lpstr>
      <vt:lpstr>Fitting a Linear Regression Model in R</vt:lpstr>
      <vt:lpstr>Practice</vt:lpstr>
      <vt:lpstr>Fitting a Model</vt:lpstr>
      <vt:lpstr>(Least-Squares) Estimates</vt:lpstr>
      <vt:lpstr>Fitting a Model</vt:lpstr>
      <vt:lpstr>Predicted Values</vt:lpstr>
      <vt:lpstr>Predicted Values</vt:lpstr>
      <vt:lpstr>Predicted Values</vt:lpstr>
      <vt:lpstr>Residual (Errors)</vt:lpstr>
      <vt:lpstr>Residual (Errors)</vt:lpstr>
      <vt:lpstr>Residual (Errors)</vt:lpstr>
      <vt:lpstr>Performance Metrics</vt:lpstr>
      <vt:lpstr>Practice</vt:lpstr>
      <vt:lpstr>The Sum of Squared Errors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206</cp:revision>
  <dcterms:modified xsi:type="dcterms:W3CDTF">2024-06-06T18:49:31Z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1.5.3.3511</vt:lpwstr>
  </property>
</Properties>
</file>