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301" r:id="rId2"/>
    <p:sldId id="265" r:id="rId3"/>
    <p:sldId id="632" r:id="rId4"/>
    <p:sldId id="638" r:id="rId5"/>
    <p:sldId id="639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302020204030204" pitchFamily="34" charset="0"/>
      <p:regular r:id="rId22"/>
      <p:bold r:id="rId23"/>
      <p:italic r:id="rId24"/>
      <p:boldItalic r:id="rId25"/>
    </p:embeddedFont>
    <p:embeddedFont>
      <p:font typeface="Roboto Slab" pitchFamily="2" charset="0"/>
      <p:regular r:id="rId26"/>
      <p:bold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1"/>
    <p:restoredTop sz="96327"/>
  </p:normalViewPr>
  <p:slideViewPr>
    <p:cSldViewPr snapToGrid="0">
      <p:cViewPr varScale="1">
        <p:scale>
          <a:sx n="113" d="100"/>
          <a:sy n="113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gs" Target="tags/tag1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08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354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06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0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87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04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11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6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1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9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85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6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3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Multiple Linear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1" dirty="0"/>
                  <a:t>One of the steps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is to divide by the determinant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624" r="-1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29A57D65-6932-787B-0DDF-DE5396CC5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27616" r="29283" b="34647"/>
          <a:stretch/>
        </p:blipFill>
        <p:spPr bwMode="auto">
          <a:xfrm>
            <a:off x="1049865" y="2844798"/>
            <a:ext cx="8910202" cy="200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nverse-matrix-method">
            <a:extLst>
              <a:ext uri="{FF2B5EF4-FFF2-40B4-BE49-F238E27FC236}">
                <a16:creationId xmlns:a16="http://schemas.microsoft.com/office/drawing/2014/main" id="{DA666BD1-109C-4149-5E8A-D24F0BACE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8" r="58369" b="29984"/>
          <a:stretch/>
        </p:blipFill>
        <p:spPr bwMode="auto">
          <a:xfrm>
            <a:off x="838200" y="5407651"/>
            <a:ext cx="2883829" cy="9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nverse-matrix-method">
            <a:extLst>
              <a:ext uri="{FF2B5EF4-FFF2-40B4-BE49-F238E27FC236}">
                <a16:creationId xmlns:a16="http://schemas.microsoft.com/office/drawing/2014/main" id="{81786E76-8277-F771-A73D-794E750BC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71641" r="51408" b="5103"/>
          <a:stretch/>
        </p:blipFill>
        <p:spPr bwMode="auto">
          <a:xfrm>
            <a:off x="3722029" y="5407653"/>
            <a:ext cx="3943634" cy="9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00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Standard Error of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Standard Errors estimates how the estimates vary.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6488BC0-1B73-98D9-6491-2A153D82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11" y="3279385"/>
            <a:ext cx="5471434" cy="3358482"/>
          </a:xfrm>
          <a:prstGeom prst="rect">
            <a:avLst/>
          </a:prstGeom>
        </p:spPr>
      </p:pic>
      <p:pic>
        <p:nvPicPr>
          <p:cNvPr id="6" name="Picture 5" descr="A square root of a function&#10;&#10;Description automatically generated">
            <a:extLst>
              <a:ext uri="{FF2B5EF4-FFF2-40B4-BE49-F238E27FC236}">
                <a16:creationId xmlns:a16="http://schemas.microsoft.com/office/drawing/2014/main" id="{B01F137A-90C8-5C23-F8EA-A0A48D784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2465917"/>
            <a:ext cx="3467100" cy="571500"/>
          </a:xfrm>
          <a:prstGeom prst="rect">
            <a:avLst/>
          </a:prstGeom>
        </p:spPr>
      </p:pic>
      <p:pic>
        <p:nvPicPr>
          <p:cNvPr id="9" name="Picture 8" descr="A number and text on a white background&#10;&#10;Description automatically generated">
            <a:extLst>
              <a:ext uri="{FF2B5EF4-FFF2-40B4-BE49-F238E27FC236}">
                <a16:creationId xmlns:a16="http://schemas.microsoft.com/office/drawing/2014/main" id="{3F7D87E3-EFA0-E173-3CB0-100F7768A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98" y="4702377"/>
            <a:ext cx="4377267" cy="774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2D099E-6F8D-3371-1CC2-FC7C34612989}"/>
                  </a:ext>
                </a:extLst>
              </p:cNvPr>
              <p:cNvSpPr txBox="1"/>
              <p:nvPr/>
            </p:nvSpPr>
            <p:spPr>
              <a:xfrm>
                <a:off x="9019822" y="4326825"/>
                <a:ext cx="1174044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2D099E-6F8D-3371-1CC2-FC7C3461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822" y="4326825"/>
                <a:ext cx="1174044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08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47289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Variance Inflation Factor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measure of the amount of multicollinearity in regression analysis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Calculated for each predictor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VIF greater than 10 is indicative of high multicollinearity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math equation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1064A81-B2F9-B56A-1157-9B0AB55B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42" y="3097754"/>
            <a:ext cx="1803400" cy="9144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E4FCDA9-35BF-64BF-9EA7-20B63AD39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38727" r="83932" b="34647"/>
          <a:stretch/>
        </p:blipFill>
        <p:spPr bwMode="auto">
          <a:xfrm>
            <a:off x="1072442" y="4526844"/>
            <a:ext cx="1128891" cy="141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73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47289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What to do About Multicollinearity?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Most of the times no action is needed.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Know that there is more variability (uncertainty) on the estimates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Interpretations might be hard to justify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4FCDA9-35BF-64BF-9EA7-20B63AD39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38727" r="83932" b="34647"/>
          <a:stretch/>
        </p:blipFill>
        <p:spPr bwMode="auto">
          <a:xfrm>
            <a:off x="1083731" y="3612444"/>
            <a:ext cx="1465166" cy="1840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53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2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Multicollinearity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5EC4A-852F-FE7F-D499-207FE52C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245" y="4222044"/>
            <a:ext cx="3501976" cy="2314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Multicollineary</a:t>
            </a:r>
            <a:r>
              <a:rPr lang="en-US" dirty="0"/>
              <a:t> (collinearity)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a situation where the predictors are linearly correlated.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026" name="Picture 2" descr="An R-companion for Statistics for Business: Decision Making and Analysis">
            <a:extLst>
              <a:ext uri="{FF2B5EF4-FFF2-40B4-BE49-F238E27FC236}">
                <a16:creationId xmlns:a16="http://schemas.microsoft.com/office/drawing/2014/main" id="{BF6D5558-7BC4-C0E0-8B5C-81A3579F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6" y="2211211"/>
            <a:ext cx="5532481" cy="39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074" name="Picture 2" descr="Ordinary least squares">
            <a:extLst>
              <a:ext uri="{FF2B5EF4-FFF2-40B4-BE49-F238E27FC236}">
                <a16:creationId xmlns:a16="http://schemas.microsoft.com/office/drawing/2014/main" id="{5D2A42A0-31F1-48A0-D9F8-91458E2E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4" y="2788355"/>
            <a:ext cx="3650828" cy="260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0D80E-2EAF-C402-F0A0-0DCD56609DF6}"/>
                  </a:ext>
                </a:extLst>
              </p:cNvPr>
              <p:cNvSpPr txBox="1"/>
              <p:nvPr/>
            </p:nvSpPr>
            <p:spPr>
              <a:xfrm>
                <a:off x="4976804" y="26790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10D80E-2EAF-C402-F0A0-0DCD56609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04" y="26790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60FE0-2607-AFD0-5589-A735FEC17C25}"/>
              </a:ext>
            </a:extLst>
          </p:cNvPr>
          <p:cNvCxnSpPr>
            <a:cxnSpLocks/>
          </p:cNvCxnSpPr>
          <p:nvPr/>
        </p:nvCxnSpPr>
        <p:spPr>
          <a:xfrm flipV="1">
            <a:off x="6592711" y="4178949"/>
            <a:ext cx="214489" cy="13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500DB-E9E8-6A43-608E-3A398F458ABD}"/>
              </a:ext>
            </a:extLst>
          </p:cNvPr>
          <p:cNvCxnSpPr>
            <a:cxnSpLocks/>
          </p:cNvCxnSpPr>
          <p:nvPr/>
        </p:nvCxnSpPr>
        <p:spPr>
          <a:xfrm flipV="1">
            <a:off x="6592711" y="4178949"/>
            <a:ext cx="1061156" cy="133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25B686-54D6-3EDA-533B-2E1D43CD6E3B}"/>
              </a:ext>
            </a:extLst>
          </p:cNvPr>
          <p:cNvSpPr txBox="1"/>
          <p:nvPr/>
        </p:nvSpPr>
        <p:spPr>
          <a:xfrm>
            <a:off x="5920044" y="5576711"/>
            <a:ext cx="17338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combination</a:t>
            </a:r>
          </a:p>
        </p:txBody>
      </p:sp>
    </p:spTree>
    <p:extLst>
      <p:ext uri="{BB962C8B-B14F-4D97-AF65-F5344CB8AC3E}">
        <p14:creationId xmlns:p14="http://schemas.microsoft.com/office/powerpoint/2010/main" val="252771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056ABA-D3B5-7770-8A0A-23AB67EA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77" y="2694831"/>
            <a:ext cx="10593801" cy="2001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BEE0A-5EE7-63CC-2330-B30A8AA88F0B}"/>
                  </a:ext>
                </a:extLst>
              </p:cNvPr>
              <p:cNvSpPr txBox="1"/>
              <p:nvPr/>
            </p:nvSpPr>
            <p:spPr>
              <a:xfrm>
                <a:off x="608004" y="4992977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BEE0A-5EE7-63CC-2330-B30A8AA88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4" y="4992977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5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are linearly dependent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/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cannot be obtained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blipFill>
                <a:blip r:embed="rId3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/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8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Refers to predictors that very correlated but not perfectly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/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can be computed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F54BB2-86F4-5250-234B-79BA8DC3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4817332"/>
                <a:ext cx="6096000" cy="470000"/>
              </a:xfrm>
              <a:prstGeom prst="rect">
                <a:avLst/>
              </a:prstGeom>
              <a:blipFill>
                <a:blip r:embed="rId3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/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4EAAE-6F08-A78B-B755-D6F70BF3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60" y="2561551"/>
                <a:ext cx="5059017" cy="1499898"/>
              </a:xfrm>
              <a:prstGeom prst="rect">
                <a:avLst/>
              </a:prstGeom>
              <a:blipFill>
                <a:blip r:embed="rId4"/>
                <a:stretch>
                  <a:fillRect t="-16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55DA97-D2DE-BEB7-05BD-AE8F67493B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709"/>
          <a:stretch/>
        </p:blipFill>
        <p:spPr>
          <a:xfrm>
            <a:off x="5999428" y="2561551"/>
            <a:ext cx="3254543" cy="232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Near Perfect Collinearity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contains information about variances and covariances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29A57D65-6932-787B-0DDF-DE5396CC5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t="27616" r="29283" b="34647"/>
          <a:stretch/>
        </p:blipFill>
        <p:spPr bwMode="auto">
          <a:xfrm>
            <a:off x="1049865" y="2844798"/>
            <a:ext cx="8910202" cy="200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82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15965</TotalTime>
  <Words>285</Words>
  <Application>Microsoft Macintosh PowerPoint</Application>
  <PresentationFormat>Widescreen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Lato</vt:lpstr>
      <vt:lpstr>Roboto Slab</vt:lpstr>
      <vt:lpstr>Lato Light</vt:lpstr>
      <vt:lpstr>Cambria Math</vt:lpstr>
      <vt:lpstr>Wingdings</vt:lpstr>
      <vt:lpstr>Office Theme</vt:lpstr>
      <vt:lpstr>Module 3</vt:lpstr>
      <vt:lpstr>Multicollinearity</vt:lpstr>
      <vt:lpstr>Multicollineary (collinearity)</vt:lpstr>
      <vt:lpstr>Perfect Collinearity</vt:lpstr>
      <vt:lpstr>Perfect Collinearity</vt:lpstr>
      <vt:lpstr>Perfect Collinearity</vt:lpstr>
      <vt:lpstr>Practice</vt:lpstr>
      <vt:lpstr>Near Perfect Collinearity</vt:lpstr>
      <vt:lpstr>Near Perfect Collinearity</vt:lpstr>
      <vt:lpstr>Near Perfect Collinearity</vt:lpstr>
      <vt:lpstr>Standard Error of Estimates</vt:lpstr>
      <vt:lpstr>Variance Inflation Factor</vt:lpstr>
      <vt:lpstr>What to do About Multicollinearity?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225</cp:revision>
  <dcterms:modified xsi:type="dcterms:W3CDTF">2024-06-28T18:53:51Z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