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586" r:id="rId4"/>
    <p:sldId id="596" r:id="rId5"/>
    <p:sldId id="597" r:id="rId6"/>
    <p:sldId id="587" r:id="rId7"/>
    <p:sldId id="589" r:id="rId8"/>
    <p:sldId id="598" r:id="rId9"/>
    <p:sldId id="599" r:id="rId10"/>
    <p:sldId id="600" r:id="rId11"/>
    <p:sldId id="601" r:id="rId12"/>
    <p:sldId id="602" r:id="rId13"/>
    <p:sldId id="603" r:id="rId14"/>
    <p:sldId id="588" r:id="rId15"/>
    <p:sldId id="604" r:id="rId16"/>
    <p:sldId id="606" r:id="rId17"/>
    <p:sldId id="605" r:id="rId18"/>
    <p:sldId id="607" r:id="rId19"/>
    <p:sldId id="608" r:id="rId20"/>
    <p:sldId id="609" r:id="rId21"/>
  </p:sldIdLst>
  <p:sldSz cx="12192000" cy="6858000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Light" panose="020F0302020204030203" pitchFamily="34" charset="0"/>
      <p:regular r:id="rId32"/>
      <p:bold r:id="rId33"/>
      <p:italic r:id="rId34"/>
      <p:boldItalic r:id="rId35"/>
    </p:embeddedFont>
    <p:embeddedFont>
      <p:font typeface="Roboto Slab" pitchFamily="2" charset="0"/>
      <p:regular r:id="rId36"/>
      <p:bold r:id="rId37"/>
    </p:embeddedFont>
  </p:embeddedFontLst>
  <p:custDataLst>
    <p:tags r:id="rId3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/>
    <p:restoredTop sz="96327"/>
  </p:normalViewPr>
  <p:slideViewPr>
    <p:cSldViewPr snapToGrid="0">
      <p:cViewPr varScale="1">
        <p:scale>
          <a:sx n="103" d="100"/>
          <a:sy n="10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6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921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107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98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34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8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289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959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0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24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953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62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0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1: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means that the model is NOT biased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2A17C-76EB-7AD3-ED01-1EBF335B6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53"/>
          <a:stretch/>
        </p:blipFill>
        <p:spPr>
          <a:xfrm>
            <a:off x="1045953" y="2432713"/>
            <a:ext cx="2527300" cy="646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F0166-FA0A-5BA7-9269-79719741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64" y="3215174"/>
            <a:ext cx="4173456" cy="30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 of the variance is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570BA0-1807-0FEB-210D-634C9A3038D6}"/>
                  </a:ext>
                </a:extLst>
              </p:cNvPr>
              <p:cNvSpPr/>
              <p:nvPr/>
            </p:nvSpPr>
            <p:spPr>
              <a:xfrm>
                <a:off x="940411" y="2528425"/>
                <a:ext cx="2783904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570BA0-1807-0FEB-210D-634C9A30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2528425"/>
                <a:ext cx="2783904" cy="78624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92F58D-A10E-95DE-3C57-1ED985E0F89E}"/>
                  </a:ext>
                </a:extLst>
              </p:cNvPr>
              <p:cNvSpPr/>
              <p:nvPr/>
            </p:nvSpPr>
            <p:spPr>
              <a:xfrm>
                <a:off x="5237729" y="2664270"/>
                <a:ext cx="3533738" cy="509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RMSE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92F58D-A10E-95DE-3C57-1ED985E0F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2664270"/>
                <a:ext cx="3533738" cy="509820"/>
              </a:xfrm>
              <a:prstGeom prst="rect">
                <a:avLst/>
              </a:prstGeom>
              <a:blipFill>
                <a:blip r:embed="rId5"/>
                <a:stretch>
                  <a:fillRect l="-250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31AE46-D304-DE21-CC64-6FE5686E7911}"/>
              </a:ext>
            </a:extLst>
          </p:cNvPr>
          <p:cNvSpPr txBox="1"/>
          <p:nvPr/>
        </p:nvSpPr>
        <p:spPr>
          <a:xfrm>
            <a:off x="5237729" y="3543334"/>
            <a:ext cx="3973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 a measure with the same units as the response use the root mean squared error (RMSE)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4" descr="LR03: Residuals and RMSE | R-bloggers">
            <a:extLst>
              <a:ext uri="{FF2B5EF4-FFF2-40B4-BE49-F238E27FC236}">
                <a16:creationId xmlns:a16="http://schemas.microsoft.com/office/drawing/2014/main" id="{00E484E5-CE6B-8F0C-D39B-AF62ACEC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4153351"/>
            <a:ext cx="2783904" cy="2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BE627F-48BC-8923-3AC6-9643FAC2E433}"/>
              </a:ext>
            </a:extLst>
          </p:cNvPr>
          <p:cNvSpPr/>
          <p:nvPr/>
        </p:nvSpPr>
        <p:spPr>
          <a:xfrm>
            <a:off x="940411" y="3543334"/>
            <a:ext cx="4303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 is called the mean squared error (MSE).  Measured in squared units</a:t>
            </a:r>
          </a:p>
        </p:txBody>
      </p:sp>
    </p:spTree>
    <p:extLst>
      <p:ext uri="{BB962C8B-B14F-4D97-AF65-F5344CB8AC3E}">
        <p14:creationId xmlns:p14="http://schemas.microsoft.com/office/powerpoint/2010/main" val="384567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26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RMSE and MSE are part of the regression output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13857-154E-CA2F-21ED-9983C1D15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69" y="3865589"/>
            <a:ext cx="9144000" cy="2547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69823D-4DE6-9FEB-3B6D-41F8FCF8F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069" y="2284000"/>
            <a:ext cx="8973157" cy="11032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8F6E8F-ACBB-EA52-2A82-88369686F6A2}"/>
              </a:ext>
            </a:extLst>
          </p:cNvPr>
          <p:cNvSpPr/>
          <p:nvPr/>
        </p:nvSpPr>
        <p:spPr>
          <a:xfrm>
            <a:off x="4267200" y="2438927"/>
            <a:ext cx="609600" cy="270405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8C1F4-DF89-1F82-7401-26CB4E9F4E85}"/>
              </a:ext>
            </a:extLst>
          </p:cNvPr>
          <p:cNvSpPr/>
          <p:nvPr/>
        </p:nvSpPr>
        <p:spPr>
          <a:xfrm>
            <a:off x="4430888" y="5266530"/>
            <a:ext cx="1518355" cy="276314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75D6-928E-9B35-1C8B-00699C058E61}"/>
                  </a:ext>
                </a:extLst>
              </p:cNvPr>
              <p:cNvSpPr txBox="1"/>
              <p:nvPr/>
            </p:nvSpPr>
            <p:spPr>
              <a:xfrm>
                <a:off x="6596237" y="4188120"/>
                <a:ext cx="1214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75D6-928E-9B35-1C8B-00699C05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37" y="4188120"/>
                <a:ext cx="12145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4A4DB-FBBA-70E2-7267-937B1D4315CD}"/>
              </a:ext>
            </a:extLst>
          </p:cNvPr>
          <p:cNvCxnSpPr/>
          <p:nvPr/>
        </p:nvCxnSpPr>
        <p:spPr>
          <a:xfrm flipH="1">
            <a:off x="5949242" y="4507220"/>
            <a:ext cx="781049" cy="6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62480-9A45-D00D-7A07-2C6F6E0B61E0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2761092"/>
            <a:ext cx="1072442" cy="9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E85AC-B174-79AD-4244-35380F49315E}"/>
                  </a:ext>
                </a:extLst>
              </p:cNvPr>
              <p:cNvSpPr txBox="1"/>
              <p:nvPr/>
            </p:nvSpPr>
            <p:spPr>
              <a:xfrm>
                <a:off x="5870955" y="3458117"/>
                <a:ext cx="1214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E85AC-B174-79AD-4244-35380F49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55" y="3458117"/>
                <a:ext cx="12145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check the scatter plots for constant variance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7B1751-DED1-758A-7578-AA9CB7872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94" y="2368437"/>
            <a:ext cx="6804995" cy="42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MLR, the residuals vs predicted is better using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plot(reg)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CE85E-EC13-8032-5496-2F17AD3E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2197982"/>
            <a:ext cx="69724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3: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NORMALLY DISTRIBUTED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check the residuals using histograms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9281B-E8A9-8659-83F5-616C0FB2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27" y="2465529"/>
            <a:ext cx="5498523" cy="40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3: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NORMALLY DISTRIBUTED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Q-Q Plot is an easier plot to visualize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E3CAD-0E47-F0E0-4C4C-45015D72C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2233789"/>
            <a:ext cx="6824598" cy="42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Assumptions, MSE, RMSE</a:t>
            </a:r>
            <a:endParaRPr dirty="0"/>
          </a:p>
        </p:txBody>
      </p:sp>
      <p:pic>
        <p:nvPicPr>
          <p:cNvPr id="3" name="Picture 2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F833C9C3-7FF3-D73D-4967-7197EB18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70" y="4155810"/>
            <a:ext cx="3507460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ARE INDEPENDENT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are able to test this if we have a time/order variable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elp Online - Origin Help - Residual Plot Analysis">
            <a:extLst>
              <a:ext uri="{FF2B5EF4-FFF2-40B4-BE49-F238E27FC236}">
                <a16:creationId xmlns:a16="http://schemas.microsoft.com/office/drawing/2014/main" id="{39A9A2FA-DBC3-256B-C632-1CD0AA1E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6"/>
          <a:stretch/>
        </p:blipFill>
        <p:spPr bwMode="auto">
          <a:xfrm>
            <a:off x="1016000" y="2347685"/>
            <a:ext cx="5429956" cy="38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9CC61-FEE1-69CB-028B-085829BFB71B}"/>
              </a:ext>
            </a:extLst>
          </p:cNvPr>
          <p:cNvSpPr txBox="1"/>
          <p:nvPr/>
        </p:nvSpPr>
        <p:spPr>
          <a:xfrm>
            <a:off x="3127022" y="6208814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Time/Order Variable</a:t>
            </a:r>
          </a:p>
        </p:txBody>
      </p:sp>
    </p:spTree>
    <p:extLst>
      <p:ext uri="{BB962C8B-B14F-4D97-AF65-F5344CB8AC3E}">
        <p14:creationId xmlns:p14="http://schemas.microsoft.com/office/powerpoint/2010/main" val="253604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Assumptions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mean of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0.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of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constant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normal.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errors associated are independent.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343" t="-26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8FD36337-2402-8F30-47CF-5EF8E982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991293"/>
            <a:ext cx="3882653" cy="25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B3CD0-39AE-416F-B63E-1A288BF356EF}"/>
                  </a:ext>
                </a:extLst>
              </p:cNvPr>
              <p:cNvSpPr txBox="1"/>
              <p:nvPr/>
            </p:nvSpPr>
            <p:spPr>
              <a:xfrm>
                <a:off x="5169954" y="3981337"/>
                <a:ext cx="38922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B3CD0-39AE-416F-B63E-1A288BF3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54" y="3981337"/>
                <a:ext cx="389221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Assumptions need to hold for p-values to make sense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532029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9D0561-570A-04CC-569D-4EF1D81B4B66}"/>
              </a:ext>
            </a:extLst>
          </p:cNvPr>
          <p:cNvSpPr/>
          <p:nvPr/>
        </p:nvSpPr>
        <p:spPr>
          <a:xfrm>
            <a:off x="5103628" y="4837814"/>
            <a:ext cx="850605" cy="223284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E9503-A459-9968-FB09-D4E8AFD458BC}"/>
              </a:ext>
            </a:extLst>
          </p:cNvPr>
          <p:cNvSpPr/>
          <p:nvPr/>
        </p:nvSpPr>
        <p:spPr>
          <a:xfrm>
            <a:off x="5245395" y="6213298"/>
            <a:ext cx="850605" cy="223284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26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A5526-FC97-3398-B1AE-F23DEDC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9" y="1690688"/>
            <a:ext cx="600710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019EB-42A8-DD35-6C23-3305E8E76AEC}"/>
              </a:ext>
            </a:extLst>
          </p:cNvPr>
          <p:cNvSpPr txBox="1"/>
          <p:nvPr/>
        </p:nvSpPr>
        <p:spPr>
          <a:xfrm>
            <a:off x="838200" y="3285106"/>
            <a:ext cx="4584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y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md_earn_wne_p10</a:t>
            </a:r>
          </a:p>
          <a:p>
            <a:endParaRPr lang="en-US" dirty="0">
              <a:solidFill>
                <a:schemeClr val="tx2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Cost4_A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42F60-AD01-B07B-7550-83E28DE7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78" y="3185093"/>
            <a:ext cx="5327822" cy="34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Least-Squares Estimates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depends on the assumptions being valid</a:t>
                </a:r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2B1CB52-6D20-79B5-4607-D78ECE3D3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62" y="2759954"/>
            <a:ext cx="6765759" cy="38923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B817B3-1398-3609-0681-8BA8EA6327C1}"/>
              </a:ext>
            </a:extLst>
          </p:cNvPr>
          <p:cNvCxnSpPr/>
          <p:nvPr/>
        </p:nvCxnSpPr>
        <p:spPr>
          <a:xfrm flipH="1">
            <a:off x="3313802" y="3541889"/>
            <a:ext cx="3200400" cy="13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658BA5-21BF-EBA5-A70C-04331FAFCFC5}"/>
              </a:ext>
            </a:extLst>
          </p:cNvPr>
          <p:cNvSpPr txBox="1"/>
          <p:nvPr/>
        </p:nvSpPr>
        <p:spPr>
          <a:xfrm>
            <a:off x="6518131" y="337996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94595-4EBB-EE15-7A30-B0503EFC198F}"/>
              </a:ext>
            </a:extLst>
          </p:cNvPr>
          <p:cNvCxnSpPr/>
          <p:nvPr/>
        </p:nvCxnSpPr>
        <p:spPr>
          <a:xfrm flipH="1">
            <a:off x="3313802" y="3866213"/>
            <a:ext cx="3200400" cy="13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94D8A2-97CB-5E9E-883A-A3358E880E4B}"/>
              </a:ext>
            </a:extLst>
          </p:cNvPr>
          <p:cNvSpPr txBox="1"/>
          <p:nvPr/>
        </p:nvSpPr>
        <p:spPr>
          <a:xfrm>
            <a:off x="6518131" y="36603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F29EE-8856-BAEF-01E9-129D8DCCA7E5}"/>
              </a:ext>
            </a:extLst>
          </p:cNvPr>
          <p:cNvSpPr/>
          <p:nvPr/>
        </p:nvSpPr>
        <p:spPr>
          <a:xfrm>
            <a:off x="5240079" y="5035638"/>
            <a:ext cx="2210408" cy="200667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3DA07-86DB-0824-FA81-891EF0F721D3}"/>
              </a:ext>
            </a:extLst>
          </p:cNvPr>
          <p:cNvSpPr/>
          <p:nvPr/>
        </p:nvSpPr>
        <p:spPr>
          <a:xfrm>
            <a:off x="5494678" y="6411005"/>
            <a:ext cx="2193055" cy="241326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86066-CB08-89A8-E2AC-AB927878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6" y="2742948"/>
            <a:ext cx="9144000" cy="2573529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Squared Errors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Inference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statistic depends on the assumptions being valid</a:t>
                </a:r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 r="-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B817B3-1398-3609-0681-8BA8EA6327C1}"/>
              </a:ext>
            </a:extLst>
          </p:cNvPr>
          <p:cNvCxnSpPr>
            <a:cxnSpLocks/>
          </p:cNvCxnSpPr>
          <p:nvPr/>
        </p:nvCxnSpPr>
        <p:spPr>
          <a:xfrm flipH="1">
            <a:off x="4219246" y="3098279"/>
            <a:ext cx="3231241" cy="1426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658BA5-21BF-EBA5-A70C-04331FAFCFC5}"/>
              </a:ext>
            </a:extLst>
          </p:cNvPr>
          <p:cNvSpPr txBox="1"/>
          <p:nvPr/>
        </p:nvSpPr>
        <p:spPr>
          <a:xfrm>
            <a:off x="7523631" y="2927952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Squared Errors (SSE)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3DA07-86DB-0824-FA81-891EF0F721D3}"/>
              </a:ext>
            </a:extLst>
          </p:cNvPr>
          <p:cNvSpPr/>
          <p:nvPr/>
        </p:nvSpPr>
        <p:spPr>
          <a:xfrm>
            <a:off x="6874934" y="4211284"/>
            <a:ext cx="3070578" cy="202672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1: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means that the model is NOT biased</a:t>
            </a:r>
          </a:p>
        </p:txBody>
      </p:sp>
      <p:pic>
        <p:nvPicPr>
          <p:cNvPr id="3" name="Picture 2" descr="What is the difference between a parameter and a statistic? - Quora">
            <a:extLst>
              <a:ext uri="{FF2B5EF4-FFF2-40B4-BE49-F238E27FC236}">
                <a16:creationId xmlns:a16="http://schemas.microsoft.com/office/drawing/2014/main" id="{769D6469-648B-A0D1-FABE-2456B3E3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" y="2407772"/>
            <a:ext cx="423679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98D21-8DDD-7C00-323C-67582DCA34CF}"/>
                  </a:ext>
                </a:extLst>
              </p:cNvPr>
              <p:cNvSpPr txBox="1"/>
              <p:nvPr/>
            </p:nvSpPr>
            <p:spPr>
              <a:xfrm>
                <a:off x="940411" y="5846544"/>
                <a:ext cx="17629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98D21-8DDD-7C00-323C-67582DCA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5846544"/>
                <a:ext cx="17629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18A69-A267-007E-81D2-6853D72316E8}"/>
                  </a:ext>
                </a:extLst>
              </p:cNvPr>
              <p:cNvSpPr txBox="1"/>
              <p:nvPr/>
            </p:nvSpPr>
            <p:spPr>
              <a:xfrm>
                <a:off x="3233338" y="5846543"/>
                <a:ext cx="17629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18A69-A267-007E-81D2-6853D72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38" y="5846543"/>
                <a:ext cx="176299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93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12412</TotalTime>
  <Words>431</Words>
  <Application>Microsoft Office PowerPoint</Application>
  <PresentationFormat>Widescreen</PresentationFormat>
  <Paragraphs>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Gotham Light</vt:lpstr>
      <vt:lpstr>Cambria Math</vt:lpstr>
      <vt:lpstr>Lato</vt:lpstr>
      <vt:lpstr>Courier New</vt:lpstr>
      <vt:lpstr>Wingdings</vt:lpstr>
      <vt:lpstr>Lato Light</vt:lpstr>
      <vt:lpstr>Cambria</vt:lpstr>
      <vt:lpstr>Roboto Slab</vt:lpstr>
      <vt:lpstr>Office Theme</vt:lpstr>
      <vt:lpstr>Module 1</vt:lpstr>
      <vt:lpstr>Assumptions, MSE, RMSE</vt:lpstr>
      <vt:lpstr>Linear Regression Assumptions</vt:lpstr>
      <vt:lpstr>(Least-Squares) Estimates</vt:lpstr>
      <vt:lpstr>Practice</vt:lpstr>
      <vt:lpstr>Example</vt:lpstr>
      <vt:lpstr>Least-Squares Estimates</vt:lpstr>
      <vt:lpstr>Sum of Squared Errors</vt:lpstr>
      <vt:lpstr>Assumption 1: MEAN OF ϵ IS ZERO</vt:lpstr>
      <vt:lpstr>Practice</vt:lpstr>
      <vt:lpstr>Assumption 1: MEAN OF ϵ IS ZERO</vt:lpstr>
      <vt:lpstr>Assumption 2: VARIANCE OF ϵ IS CONSTANT</vt:lpstr>
      <vt:lpstr>Practice</vt:lpstr>
      <vt:lpstr>Assumption 2: VARIANCE OF ϵ IS CONSTANT</vt:lpstr>
      <vt:lpstr>Assumption 2: VARIANCE OF ϵ IS CONSTANT</vt:lpstr>
      <vt:lpstr>Assumption 2: VARIANCE OF ϵ IS CONSTANT</vt:lpstr>
      <vt:lpstr>Assumption 3: ϵ IS NORMALLY DISTRIBUTED</vt:lpstr>
      <vt:lpstr>Assumption 3: ϵ IS NORMALLY DISTRIBUTED</vt:lpstr>
      <vt:lpstr>Practice</vt:lpstr>
      <vt:lpstr>Assumption 4: ϵ_i ARE INDEPENDENT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214</cp:revision>
  <dcterms:modified xsi:type="dcterms:W3CDTF">2023-09-18T15:22:49Z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