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301" r:id="rId2"/>
    <p:sldId id="265" r:id="rId3"/>
    <p:sldId id="586" r:id="rId4"/>
    <p:sldId id="587" r:id="rId5"/>
    <p:sldId id="589" r:id="rId6"/>
    <p:sldId id="596" r:id="rId7"/>
    <p:sldId id="588" r:id="rId8"/>
    <p:sldId id="597" r:id="rId9"/>
    <p:sldId id="598" r:id="rId10"/>
    <p:sldId id="590" r:id="rId11"/>
    <p:sldId id="599" r:id="rId12"/>
    <p:sldId id="600" r:id="rId13"/>
    <p:sldId id="601" r:id="rId14"/>
    <p:sldId id="602" r:id="rId15"/>
    <p:sldId id="603" r:id="rId16"/>
    <p:sldId id="593" r:id="rId17"/>
    <p:sldId id="604" r:id="rId18"/>
    <p:sldId id="605" r:id="rId19"/>
    <p:sldId id="577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mbria" panose="02040503050406030204" pitchFamily="18" charset="0"/>
      <p:regular r:id="rId26"/>
      <p:bold r:id="rId27"/>
      <p:italic r:id="rId28"/>
      <p:boldItalic r:id="rId29"/>
    </p:embeddedFont>
    <p:embeddedFont>
      <p:font typeface="Cambria Math" panose="02040503050406030204" pitchFamily="18" charset="0"/>
      <p:regular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Lato Light" panose="020F0302020204030204" pitchFamily="34" charset="0"/>
      <p:regular r:id="rId35"/>
      <p:bold r:id="rId36"/>
      <p:italic r:id="rId37"/>
      <p:boldItalic r:id="rId38"/>
    </p:embeddedFont>
    <p:embeddedFont>
      <p:font typeface="Roboto Slab" pitchFamily="2" charset="0"/>
      <p:regular r:id="rId39"/>
      <p:bold r:id="rId40"/>
    </p:embeddedFont>
  </p:embeddedFontLst>
  <p:custDataLst>
    <p:tags r:id="rId41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33"/>
    <p:restoredTop sz="96327"/>
  </p:normalViewPr>
  <p:slideViewPr>
    <p:cSldViewPr snapToGrid="0">
      <p:cViewPr varScale="1">
        <p:scale>
          <a:sx n="53" d="100"/>
          <a:sy n="53" d="100"/>
        </p:scale>
        <p:origin x="192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tags" Target="tags/tag1.xml"/><Relationship Id="rId6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78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511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1450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2168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603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157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7014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097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4790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770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676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8525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861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068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896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3147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74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009CB-04C5-0C83-DA15-186293EA3A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ED33E-9A2C-0869-F6B0-FF37A39F20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F7815-746F-3134-A371-FA2E40906D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_Red">
  <p:cSld name="3_Title Only_Re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0" name="Google Shape;230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480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3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36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1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Regression Basics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Correlation Coefficient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Measures linear relationship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3" name="Picture 6" descr="How To Get Correlation Coefficient In Power BI">
            <a:extLst>
              <a:ext uri="{FF2B5EF4-FFF2-40B4-BE49-F238E27FC236}">
                <a16:creationId xmlns:a16="http://schemas.microsoft.com/office/drawing/2014/main" id="{4106783C-C4B4-068E-4DB2-D7116EAC0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" y="2593114"/>
            <a:ext cx="6949440" cy="251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93EC2C-91EE-40B8-CC59-8FFEB7BDA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308" y="5276226"/>
            <a:ext cx="63246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7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56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R2 (Coefficient of Determination)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For Simple Linear Regression, it is the squared value of the correlation coefficient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E93B6C-4B87-E9A1-F669-919A5AB4A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11" y="2707178"/>
            <a:ext cx="6765759" cy="38923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D4BD6D-6013-42EE-4C97-46D8B2ED9AEB}"/>
              </a:ext>
            </a:extLst>
          </p:cNvPr>
          <p:cNvSpPr/>
          <p:nvPr/>
        </p:nvSpPr>
        <p:spPr>
          <a:xfrm>
            <a:off x="3000697" y="6146413"/>
            <a:ext cx="627017" cy="200298"/>
          </a:xfrm>
          <a:prstGeom prst="rect">
            <a:avLst/>
          </a:prstGeom>
          <a:solidFill>
            <a:srgbClr val="9F0927">
              <a:alpha val="22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10A388-F613-B097-5FF1-D87980D9B4D3}"/>
              </a:ext>
            </a:extLst>
          </p:cNvPr>
          <p:cNvCxnSpPr/>
          <p:nvPr/>
        </p:nvCxnSpPr>
        <p:spPr>
          <a:xfrm flipH="1">
            <a:off x="3314205" y="3596111"/>
            <a:ext cx="4343400" cy="2550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149C68-3DB9-4019-C91C-EF72E94D57BB}"/>
              </a:ext>
            </a:extLst>
          </p:cNvPr>
          <p:cNvSpPr txBox="1"/>
          <p:nvPr/>
        </p:nvSpPr>
        <p:spPr>
          <a:xfrm>
            <a:off x="7556405" y="3353955"/>
            <a:ext cx="576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9F0927"/>
                </a:solidFill>
                <a:latin typeface="Gotham Light" charset="0"/>
                <a:ea typeface="MS PGothic" pitchFamily="34" charset="-128"/>
                <a:cs typeface="+mn-cs"/>
              </a:rPr>
              <a:t>R</a:t>
            </a:r>
            <a:r>
              <a:rPr lang="en-US" sz="1800" kern="1200" baseline="30000" dirty="0">
                <a:solidFill>
                  <a:srgbClr val="9F0927"/>
                </a:solidFill>
                <a:latin typeface="Gotham Light" charset="0"/>
                <a:ea typeface="MS PGothic" pitchFamily="34" charset="-128"/>
                <a:cs typeface="+mn-cs"/>
              </a:rPr>
              <a:t>2</a:t>
            </a:r>
            <a:endParaRPr lang="en-US" sz="1800" kern="1200" dirty="0">
              <a:solidFill>
                <a:srgbClr val="9F0927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04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(Coefficient of Determination)</a:t>
                </a:r>
                <a:endParaRPr dirty="0"/>
              </a:p>
            </p:txBody>
          </p:sp>
        </mc:Choice>
        <mc:Fallback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9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b="0" i="1" dirty="0">
                    <a:latin typeface="Cambria Math" panose="02040503050406030204" pitchFamily="18" charset="0"/>
                  </a:rPr>
                  <a:t>SST: </a:t>
                </a:r>
                <a:r>
                  <a:rPr lang="en-US" dirty="0"/>
                  <a:t>total variation, </a:t>
                </a:r>
                <a:r>
                  <a:rPr lang="en-US" b="0" i="1" dirty="0">
                    <a:latin typeface="Cambria Math" panose="02040503050406030204" pitchFamily="18" charset="0"/>
                  </a:rPr>
                  <a:t>SSR</a:t>
                </a:r>
                <a:r>
                  <a:rPr lang="en-US" dirty="0"/>
                  <a:t>: Explained Variation,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b="0" i="1" dirty="0">
                    <a:latin typeface="Cambria Math" panose="02040503050406030204" pitchFamily="18" charset="0"/>
                  </a:rPr>
                  <a:t>SSE: </a:t>
                </a:r>
                <a:r>
                  <a:rPr lang="en-US" dirty="0"/>
                  <a:t>unexplained variation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the ratio is the ratio of explained variation to total variation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4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">
            <a:extLst>
              <a:ext uri="{FF2B5EF4-FFF2-40B4-BE49-F238E27FC236}">
                <a16:creationId xmlns:a16="http://schemas.microsoft.com/office/drawing/2014/main" id="{6A07CA21-9913-A35F-FF2A-753B4A2F75E7}"/>
              </a:ext>
            </a:extLst>
          </p:cNvPr>
          <p:cNvPicPr/>
          <p:nvPr/>
        </p:nvPicPr>
        <p:blipFill rotWithShape="1">
          <a:blip r:embed="rId5"/>
          <a:srcRect b="29353"/>
          <a:stretch/>
        </p:blipFill>
        <p:spPr bwMode="auto">
          <a:xfrm>
            <a:off x="1017271" y="3479391"/>
            <a:ext cx="3338739" cy="21289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AACFE2-363A-DF89-8F67-54BD4B18672F}"/>
              </a:ext>
            </a:extLst>
          </p:cNvPr>
          <p:cNvSpPr/>
          <p:nvPr/>
        </p:nvSpPr>
        <p:spPr>
          <a:xfrm>
            <a:off x="1419373" y="5608321"/>
            <a:ext cx="343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TOTAL VARIATION OF Y (SST)</a:t>
            </a:r>
            <a:endParaRPr lang="en-US" dirty="0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7D26D166-F5B1-3090-E377-6A5E55311B21}"/>
              </a:ext>
            </a:extLst>
          </p:cNvPr>
          <p:cNvPicPr/>
          <p:nvPr/>
        </p:nvPicPr>
        <p:blipFill rotWithShape="1">
          <a:blip r:embed="rId6"/>
          <a:srcRect b="29351"/>
          <a:stretch/>
        </p:blipFill>
        <p:spPr bwMode="auto">
          <a:xfrm>
            <a:off x="5977753" y="3429001"/>
            <a:ext cx="3151007" cy="21289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0D7B1E-145F-A963-E49C-18C58EC20109}"/>
              </a:ext>
            </a:extLst>
          </p:cNvPr>
          <p:cNvSpPr/>
          <p:nvPr/>
        </p:nvSpPr>
        <p:spPr>
          <a:xfrm>
            <a:off x="6096000" y="5608321"/>
            <a:ext cx="4172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SUMS OF SQUARED ERRORS (SSE)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BB05C9-1B0B-2C69-E259-097B20DDDB36}"/>
                  </a:ext>
                </a:extLst>
              </p:cNvPr>
              <p:cNvSpPr/>
              <p:nvPr/>
            </p:nvSpPr>
            <p:spPr>
              <a:xfrm>
                <a:off x="4482155" y="6148766"/>
                <a:ext cx="15197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𝑆𝑆𝑅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𝑆𝑆𝐸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BB05C9-1B0B-2C69-E259-097B20DDD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155" y="6148766"/>
                <a:ext cx="1519775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87645E2-0E3E-0941-7249-F81E65125DB2}"/>
                  </a:ext>
                </a:extLst>
              </p:cNvPr>
              <p:cNvSpPr/>
              <p:nvPr/>
            </p:nvSpPr>
            <p:spPr>
              <a:xfrm>
                <a:off x="4348893" y="5633381"/>
                <a:ext cx="1198340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87645E2-0E3E-0941-7249-F81E65125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893" y="5633381"/>
                <a:ext cx="1198340" cy="6127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73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(Coefficient of Determination)</a:t>
                </a:r>
                <a:endParaRPr dirty="0"/>
              </a:p>
            </p:txBody>
          </p:sp>
        </mc:Choice>
        <mc:Fallback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9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b="0" i="1" dirty="0">
                    <a:latin typeface="Cambria Math" panose="02040503050406030204" pitchFamily="18" charset="0"/>
                  </a:rPr>
                  <a:t>SST: </a:t>
                </a:r>
                <a:r>
                  <a:rPr lang="en-US" dirty="0"/>
                  <a:t>total variation, </a:t>
                </a:r>
                <a:r>
                  <a:rPr lang="en-US" b="0" i="1" dirty="0">
                    <a:latin typeface="Cambria Math" panose="02040503050406030204" pitchFamily="18" charset="0"/>
                  </a:rPr>
                  <a:t>SSR</a:t>
                </a:r>
                <a:r>
                  <a:rPr lang="en-US" dirty="0"/>
                  <a:t>: Explained Variation,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b="0" i="1" dirty="0">
                    <a:latin typeface="Cambria Math" panose="02040503050406030204" pitchFamily="18" charset="0"/>
                  </a:rPr>
                  <a:t>SSE: </a:t>
                </a:r>
                <a:r>
                  <a:rPr lang="en-US" dirty="0"/>
                  <a:t>unexplained variation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the ratio is the ratio of explained variation to total variation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4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9D02C571-7F7F-E461-7A8A-44351D0F1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3429000"/>
            <a:ext cx="9144000" cy="254701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191E751-2B9F-6D99-21ED-10C6E594CB2F}"/>
              </a:ext>
            </a:extLst>
          </p:cNvPr>
          <p:cNvSpPr/>
          <p:nvPr/>
        </p:nvSpPr>
        <p:spPr>
          <a:xfrm>
            <a:off x="2892329" y="4737719"/>
            <a:ext cx="1466311" cy="369332"/>
          </a:xfrm>
          <a:prstGeom prst="rect">
            <a:avLst/>
          </a:prstGeom>
          <a:solidFill>
            <a:srgbClr val="9F0927">
              <a:alpha val="22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2566A6-5A1D-0710-F7B3-B2DBA381DA68}"/>
              </a:ext>
            </a:extLst>
          </p:cNvPr>
          <p:cNvCxnSpPr>
            <a:cxnSpLocks/>
          </p:cNvCxnSpPr>
          <p:nvPr/>
        </p:nvCxnSpPr>
        <p:spPr>
          <a:xfrm flipH="1">
            <a:off x="4504113" y="3734312"/>
            <a:ext cx="2502868" cy="992373"/>
          </a:xfrm>
          <a:prstGeom prst="straightConnector1">
            <a:avLst/>
          </a:prstGeom>
          <a:noFill/>
          <a:ln w="25400" cap="flat" cmpd="sng" algn="ctr">
            <a:solidFill>
              <a:srgbClr val="006971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00E8F0-1C77-ED11-33B7-08DDF5551638}"/>
              </a:ext>
            </a:extLst>
          </p:cNvPr>
          <p:cNvSpPr txBox="1"/>
          <p:nvPr/>
        </p:nvSpPr>
        <p:spPr>
          <a:xfrm>
            <a:off x="7035510" y="3549646"/>
            <a:ext cx="576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9F0927"/>
                </a:solidFill>
                <a:latin typeface="Gotham Light" charset="0"/>
                <a:ea typeface="MS PGothic" pitchFamily="34" charset="-128"/>
                <a:cs typeface="+mn-cs"/>
              </a:rPr>
              <a:t>SSR</a:t>
            </a:r>
            <a:endParaRPr lang="en-US" sz="1800" kern="1200" dirty="0">
              <a:solidFill>
                <a:srgbClr val="9F0927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E3621C-AAF8-E861-DF7C-E9719547B8A6}"/>
              </a:ext>
            </a:extLst>
          </p:cNvPr>
          <p:cNvSpPr/>
          <p:nvPr/>
        </p:nvSpPr>
        <p:spPr>
          <a:xfrm>
            <a:off x="2892329" y="5107051"/>
            <a:ext cx="1466311" cy="369332"/>
          </a:xfrm>
          <a:prstGeom prst="rect">
            <a:avLst/>
          </a:prstGeom>
          <a:solidFill>
            <a:srgbClr val="9F0927">
              <a:alpha val="22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3786D7-4E62-E304-F4FB-EC34FEF435B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493555" y="5463369"/>
            <a:ext cx="2451742" cy="910343"/>
          </a:xfrm>
          <a:prstGeom prst="straightConnector1">
            <a:avLst/>
          </a:prstGeom>
          <a:noFill/>
          <a:ln w="25400" cap="flat" cmpd="sng" algn="ctr">
            <a:solidFill>
              <a:srgbClr val="006971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EEA671-C1E6-A4FE-C1F3-EBA79B9EDF65}"/>
              </a:ext>
            </a:extLst>
          </p:cNvPr>
          <p:cNvSpPr txBox="1"/>
          <p:nvPr/>
        </p:nvSpPr>
        <p:spPr>
          <a:xfrm>
            <a:off x="6945297" y="6189046"/>
            <a:ext cx="576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9F0927"/>
                </a:solidFill>
                <a:latin typeface="Gotham Light" charset="0"/>
                <a:ea typeface="MS PGothic" pitchFamily="34" charset="-128"/>
                <a:cs typeface="+mn-cs"/>
              </a:rPr>
              <a:t>SSE</a:t>
            </a:r>
            <a:endParaRPr lang="en-US" sz="1800" kern="1200" dirty="0">
              <a:solidFill>
                <a:srgbClr val="9F0927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41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2186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Point Estimates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 point estimate refers to the prediction of </a:t>
                </a:r>
                <a14:m>
                  <m:oMath xmlns:m="http://schemas.openxmlformats.org/officeDocument/2006/math">
                    <m:r>
                      <a:rPr lang="en-US" dirty="0"/>
                      <m:t>𝑦</m:t>
                    </m:r>
                  </m:oMath>
                </a14:m>
                <a:r>
                  <a:rPr lang="en-US" dirty="0"/>
                  <a:t> for a given value of </a:t>
                </a:r>
                <a14:m>
                  <m:oMath xmlns:m="http://schemas.openxmlformats.org/officeDocument/2006/math">
                    <m:r>
                      <a:rPr lang="en-US" dirty="0"/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 r="-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7EB1BDC-14A8-2343-762F-5B63104759FB}"/>
              </a:ext>
            </a:extLst>
          </p:cNvPr>
          <p:cNvGrpSpPr/>
          <p:nvPr/>
        </p:nvGrpSpPr>
        <p:grpSpPr>
          <a:xfrm>
            <a:off x="703449" y="2711793"/>
            <a:ext cx="4694303" cy="3560193"/>
            <a:chOff x="68036" y="1942274"/>
            <a:chExt cx="6111623" cy="4528780"/>
          </a:xfrm>
        </p:grpSpPr>
        <p:pic>
          <p:nvPicPr>
            <p:cNvPr id="5" name="Picture 6" descr="Understanding the difference between prediction and confidence intervals  for linear models in Python | Casual Inference">
              <a:extLst>
                <a:ext uri="{FF2B5EF4-FFF2-40B4-BE49-F238E27FC236}">
                  <a16:creationId xmlns:a16="http://schemas.microsoft.com/office/drawing/2014/main" id="{22C6DBF8-2A12-18CF-604A-9432160E6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6" y="1942274"/>
              <a:ext cx="6038373" cy="4528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C0D2B8-E4E7-C265-0658-0F01EF8158F4}"/>
                </a:ext>
              </a:extLst>
            </p:cNvPr>
            <p:cNvSpPr/>
            <p:nvPr/>
          </p:nvSpPr>
          <p:spPr>
            <a:xfrm>
              <a:off x="2603863" y="6200503"/>
              <a:ext cx="1271451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EDA1A7-90A2-A2F2-583A-EDE1603AA08E}"/>
                </a:ext>
              </a:extLst>
            </p:cNvPr>
            <p:cNvSpPr/>
            <p:nvPr/>
          </p:nvSpPr>
          <p:spPr>
            <a:xfrm>
              <a:off x="68036" y="3907434"/>
              <a:ext cx="418011" cy="69465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2DAFC9-4FD2-2DFF-E91A-3CE7ED105732}"/>
              </a:ext>
            </a:extLst>
          </p:cNvPr>
          <p:cNvCxnSpPr>
            <a:cxnSpLocks/>
          </p:cNvCxnSpPr>
          <p:nvPr/>
        </p:nvCxnSpPr>
        <p:spPr>
          <a:xfrm flipH="1" flipV="1">
            <a:off x="4459487" y="3992253"/>
            <a:ext cx="2586447" cy="323777"/>
          </a:xfrm>
          <a:prstGeom prst="straightConnector1">
            <a:avLst/>
          </a:prstGeom>
          <a:noFill/>
          <a:ln w="9525" cap="flat" cmpd="sng" algn="ctr">
            <a:solidFill>
              <a:srgbClr val="D84725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1D8D56-1B8C-6B8B-4392-A58B24477774}"/>
                  </a:ext>
                </a:extLst>
              </p:cNvPr>
              <p:cNvSpPr/>
              <p:nvPr/>
            </p:nvSpPr>
            <p:spPr>
              <a:xfrm>
                <a:off x="6816116" y="4371591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1D8D56-1B8C-6B8B-4392-A58B24477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116" y="4371591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0D571C4-886C-A11D-E287-DD085BEA155F}"/>
              </a:ext>
            </a:extLst>
          </p:cNvPr>
          <p:cNvSpPr/>
          <p:nvPr/>
        </p:nvSpPr>
        <p:spPr>
          <a:xfrm>
            <a:off x="6459876" y="4859661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estimates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1AC1ECB-DD50-7024-61C9-E20E5D9B3C07}"/>
                  </a:ext>
                </a:extLst>
              </p:cNvPr>
              <p:cNvSpPr/>
              <p:nvPr/>
            </p:nvSpPr>
            <p:spPr>
              <a:xfrm>
                <a:off x="6680566" y="5331952"/>
                <a:ext cx="642484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1AC1ECB-DD50-7024-61C9-E20E5D9B3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566" y="5331952"/>
                <a:ext cx="642484" cy="391261"/>
              </a:xfrm>
              <a:prstGeom prst="rect">
                <a:avLst/>
              </a:prstGeom>
              <a:blipFill>
                <a:blip r:embed="rId6"/>
                <a:stretch>
                  <a:fillRect t="-35484" b="-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F48F9A9F-D7E1-0995-154F-38591D8A9B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521" y="2431138"/>
            <a:ext cx="5930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71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:r>
                  <a:rPr lang="en-US" dirty="0"/>
                  <a:t>Confidence Interval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4400" dirty="0">
                    <a:solidFill>
                      <a:schemeClr val="tx1"/>
                    </a:solidFill>
                    <a:latin typeface="Gotham Light" charset="0"/>
                  </a:rPr>
                  <a:t> </a:t>
                </a:r>
                <a:endParaRPr dirty="0"/>
              </a:p>
            </p:txBody>
          </p:sp>
        </mc:Choice>
        <mc:Fallback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 t="-20952" b="-7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 confidence interval is a range for the average value of </a:t>
                </a:r>
                <a14:m>
                  <m:oMath xmlns:m="http://schemas.openxmlformats.org/officeDocument/2006/math">
                    <m:r>
                      <a:rPr lang="en-US" dirty="0"/>
                      <m:t>𝑦</m:t>
                    </m:r>
                  </m:oMath>
                </a14:m>
                <a:r>
                  <a:rPr lang="en-US" dirty="0"/>
                  <a:t> for a given value of </a:t>
                </a:r>
                <a14:m>
                  <m:oMath xmlns:m="http://schemas.openxmlformats.org/officeDocument/2006/math">
                    <m:r>
                      <a:rPr lang="en-US" dirty="0"/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4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7EB1BDC-14A8-2343-762F-5B63104759FB}"/>
              </a:ext>
            </a:extLst>
          </p:cNvPr>
          <p:cNvGrpSpPr/>
          <p:nvPr/>
        </p:nvGrpSpPr>
        <p:grpSpPr>
          <a:xfrm>
            <a:off x="681582" y="2964538"/>
            <a:ext cx="4694303" cy="3560193"/>
            <a:chOff x="68036" y="1942274"/>
            <a:chExt cx="6111623" cy="4528780"/>
          </a:xfrm>
        </p:grpSpPr>
        <p:pic>
          <p:nvPicPr>
            <p:cNvPr id="5" name="Picture 6" descr="Understanding the difference between prediction and confidence intervals  for linear models in Python | Casual Inference">
              <a:extLst>
                <a:ext uri="{FF2B5EF4-FFF2-40B4-BE49-F238E27FC236}">
                  <a16:creationId xmlns:a16="http://schemas.microsoft.com/office/drawing/2014/main" id="{22C6DBF8-2A12-18CF-604A-9432160E6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6" y="1942274"/>
              <a:ext cx="6038373" cy="4528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C0D2B8-E4E7-C265-0658-0F01EF8158F4}"/>
                </a:ext>
              </a:extLst>
            </p:cNvPr>
            <p:cNvSpPr/>
            <p:nvPr/>
          </p:nvSpPr>
          <p:spPr>
            <a:xfrm>
              <a:off x="2603863" y="6200503"/>
              <a:ext cx="1271451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EDA1A7-90A2-A2F2-583A-EDE1603AA08E}"/>
                </a:ext>
              </a:extLst>
            </p:cNvPr>
            <p:cNvSpPr/>
            <p:nvPr/>
          </p:nvSpPr>
          <p:spPr>
            <a:xfrm>
              <a:off x="68036" y="3907434"/>
              <a:ext cx="418011" cy="69465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60BAEC-4F94-4E58-247A-0DCE31F1CEF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580605" y="3240475"/>
            <a:ext cx="1619795" cy="86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82551D-379F-32EE-B80C-55A5B1C19BF2}"/>
                  </a:ext>
                </a:extLst>
              </p:cNvPr>
              <p:cNvSpPr/>
              <p:nvPr/>
            </p:nvSpPr>
            <p:spPr>
              <a:xfrm>
                <a:off x="6200400" y="3044844"/>
                <a:ext cx="2342501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Upper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82551D-379F-32EE-B80C-55A5B1C19B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400" y="3044844"/>
                <a:ext cx="2342501" cy="391261"/>
              </a:xfrm>
              <a:prstGeom prst="rect">
                <a:avLst/>
              </a:prstGeom>
              <a:blipFill>
                <a:blip r:embed="rId6"/>
                <a:stretch>
                  <a:fillRect l="-1081" t="-31250" b="-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8A13AC6-DA19-71C9-2E47-E57080E929C1}"/>
                  </a:ext>
                </a:extLst>
              </p:cNvPr>
              <p:cNvSpPr/>
              <p:nvPr/>
            </p:nvSpPr>
            <p:spPr>
              <a:xfrm>
                <a:off x="6209762" y="4859856"/>
                <a:ext cx="2333139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Lower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8A13AC6-DA19-71C9-2E47-E57080E929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762" y="4859856"/>
                <a:ext cx="2333139" cy="391261"/>
              </a:xfrm>
              <a:prstGeom prst="rect">
                <a:avLst/>
              </a:prstGeom>
              <a:blipFill>
                <a:blip r:embed="rId7"/>
                <a:stretch>
                  <a:fillRect l="-1087" t="-31250" b="-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3431B6-1B71-DF63-50F6-8343B1857E3D}"/>
              </a:ext>
            </a:extLst>
          </p:cNvPr>
          <p:cNvCxnSpPr>
            <a:cxnSpLocks/>
          </p:cNvCxnSpPr>
          <p:nvPr/>
        </p:nvCxnSpPr>
        <p:spPr>
          <a:xfrm flipH="1" flipV="1">
            <a:off x="4754776" y="4301448"/>
            <a:ext cx="1438867" cy="74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164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:r>
                  <a:rPr lang="en-US" dirty="0"/>
                  <a:t>Prediction Interval on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>
                  <a:buFont typeface="Wingdings" pitchFamily="2" charset="2"/>
                  <a:buChar char="q"/>
                </a:pPr>
                <a:r>
                  <a:rPr lang="en-US" dirty="0"/>
                  <a:t>A confidence interval is a range for the average value of </a:t>
                </a:r>
                <a14:m>
                  <m:oMath xmlns:m="http://schemas.openxmlformats.org/officeDocument/2006/math">
                    <m:r>
                      <a:rPr lang="en-US" dirty="0"/>
                      <m:t>𝑦</m:t>
                    </m:r>
                  </m:oMath>
                </a14:m>
                <a:r>
                  <a:rPr lang="en-US" dirty="0"/>
                  <a:t> for a given value of </a:t>
                </a:r>
                <a14:m>
                  <m:oMath xmlns:m="http://schemas.openxmlformats.org/officeDocument/2006/math">
                    <m:r>
                      <a:rPr lang="en-US" dirty="0"/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7EB1BDC-14A8-2343-762F-5B63104759FB}"/>
              </a:ext>
            </a:extLst>
          </p:cNvPr>
          <p:cNvGrpSpPr/>
          <p:nvPr/>
        </p:nvGrpSpPr>
        <p:grpSpPr>
          <a:xfrm>
            <a:off x="681582" y="2964538"/>
            <a:ext cx="4694303" cy="3560193"/>
            <a:chOff x="68036" y="1942274"/>
            <a:chExt cx="6111623" cy="4528780"/>
          </a:xfrm>
        </p:grpSpPr>
        <p:pic>
          <p:nvPicPr>
            <p:cNvPr id="5" name="Picture 6" descr="Understanding the difference between prediction and confidence intervals  for linear models in Python | Casual Inference">
              <a:extLst>
                <a:ext uri="{FF2B5EF4-FFF2-40B4-BE49-F238E27FC236}">
                  <a16:creationId xmlns:a16="http://schemas.microsoft.com/office/drawing/2014/main" id="{22C6DBF8-2A12-18CF-604A-9432160E6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6" y="1942274"/>
              <a:ext cx="6038373" cy="4528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C0D2B8-E4E7-C265-0658-0F01EF8158F4}"/>
                </a:ext>
              </a:extLst>
            </p:cNvPr>
            <p:cNvSpPr/>
            <p:nvPr/>
          </p:nvSpPr>
          <p:spPr>
            <a:xfrm>
              <a:off x="2603863" y="6200503"/>
              <a:ext cx="1271451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EDA1A7-90A2-A2F2-583A-EDE1603AA08E}"/>
                </a:ext>
              </a:extLst>
            </p:cNvPr>
            <p:cNvSpPr/>
            <p:nvPr/>
          </p:nvSpPr>
          <p:spPr>
            <a:xfrm>
              <a:off x="68036" y="3907434"/>
              <a:ext cx="418011" cy="69465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F67543-40E3-76C1-63C5-ABEAAF0FFA0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748073" y="3192079"/>
            <a:ext cx="1943506" cy="36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C2EE8D-7408-35EE-7F23-C02185B16306}"/>
              </a:ext>
            </a:extLst>
          </p:cNvPr>
          <p:cNvSpPr/>
          <p:nvPr/>
        </p:nvSpPr>
        <p:spPr>
          <a:xfrm>
            <a:off x="6691579" y="3038190"/>
            <a:ext cx="22605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Upper prediction for y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92E92B-D01F-D23D-71C5-0606C09BE204}"/>
              </a:ext>
            </a:extLst>
          </p:cNvPr>
          <p:cNvSpPr/>
          <p:nvPr/>
        </p:nvSpPr>
        <p:spPr>
          <a:xfrm>
            <a:off x="6593935" y="4901598"/>
            <a:ext cx="2252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Lower prediction for y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EA1152-9AC1-5021-6C30-9675C579E17F}"/>
              </a:ext>
            </a:extLst>
          </p:cNvPr>
          <p:cNvCxnSpPr>
            <a:cxnSpLocks/>
          </p:cNvCxnSpPr>
          <p:nvPr/>
        </p:nvCxnSpPr>
        <p:spPr>
          <a:xfrm flipH="1" flipV="1">
            <a:off x="4748073" y="4746560"/>
            <a:ext cx="1943506" cy="34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5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85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1" y="2452388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Inference on the Slope</a:t>
            </a:r>
            <a:endParaRPr dirty="0"/>
          </a:p>
        </p:txBody>
      </p:sp>
      <p:pic>
        <p:nvPicPr>
          <p:cNvPr id="3" name="Picture 2" descr="Jan Vanhove :: Before worrying about model assumptions, think about model  relevance">
            <a:extLst>
              <a:ext uri="{FF2B5EF4-FFF2-40B4-BE49-F238E27FC236}">
                <a16:creationId xmlns:a16="http://schemas.microsoft.com/office/drawing/2014/main" id="{F833C9C3-7FF3-D73D-4967-7197EB181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270" y="4155810"/>
            <a:ext cx="3507460" cy="233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Hypothesis Tests on the Slope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1000"/>
              </a:spcAft>
              <a:buNone/>
              <a:tabLst>
                <a:tab pos="0" algn="l"/>
              </a:tabLst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 assume</a:t>
            </a:r>
          </a:p>
          <a:p>
            <a:pPr marL="0" lvl="0" indent="0">
              <a:spcBef>
                <a:spcPts val="0"/>
              </a:spcBef>
              <a:spcAft>
                <a:spcPts val="1000"/>
              </a:spcAft>
              <a:buNone/>
              <a:tabLst>
                <a:tab pos="0" algn="l"/>
              </a:tabLst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1000"/>
              </a:spcAft>
              <a:buNone/>
              <a:tabLst>
                <a:tab pos="0" algn="l"/>
              </a:tabLst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1000"/>
              </a:spcAft>
              <a:buNone/>
              <a:tabLst>
                <a:tab pos="0" algn="l"/>
              </a:tabLst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1000"/>
              </a:spcAft>
              <a:buNone/>
              <a:tabLst>
                <a:tab pos="0" algn="l"/>
              </a:tabLst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Unless we have sufficient evidence to show that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8A97B-F724-269E-EEE1-6F4FD5AA9B1A}"/>
                  </a:ext>
                </a:extLst>
              </p:cNvPr>
              <p:cNvSpPr txBox="1"/>
              <p:nvPr/>
            </p:nvSpPr>
            <p:spPr>
              <a:xfrm>
                <a:off x="1031851" y="2715084"/>
                <a:ext cx="18680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8A97B-F724-269E-EEE1-6F4FD5AA9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1" y="2715084"/>
                <a:ext cx="1868075" cy="430887"/>
              </a:xfrm>
              <a:prstGeom prst="rect">
                <a:avLst/>
              </a:prstGeom>
              <a:blipFill>
                <a:blip r:embed="rId3"/>
                <a:stretch>
                  <a:fillRect l="-4054" t="-5714" r="-4054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62E41CC-BA52-9D26-9E28-3F6DF052DE22}"/>
              </a:ext>
            </a:extLst>
          </p:cNvPr>
          <p:cNvSpPr txBox="1"/>
          <p:nvPr/>
        </p:nvSpPr>
        <p:spPr>
          <a:xfrm>
            <a:off x="3531350" y="2715679"/>
            <a:ext cx="7319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No linear relationship between Cost and Earnings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8AC2FF-D945-62BD-25E8-94A812988D73}"/>
                  </a:ext>
                </a:extLst>
              </p:cNvPr>
              <p:cNvSpPr txBox="1"/>
              <p:nvPr/>
            </p:nvSpPr>
            <p:spPr>
              <a:xfrm>
                <a:off x="1001371" y="4969123"/>
                <a:ext cx="18680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8AC2FF-D945-62BD-25E8-94A812988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71" y="4969123"/>
                <a:ext cx="1868075" cy="430887"/>
              </a:xfrm>
              <a:prstGeom prst="rect">
                <a:avLst/>
              </a:prstGeom>
              <a:blipFill>
                <a:blip r:embed="rId4"/>
                <a:stretch>
                  <a:fillRect l="-4027" t="-5714" r="-3356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5AFF1CC-98E5-BAD3-4D9D-3D9F969FBE37}"/>
              </a:ext>
            </a:extLst>
          </p:cNvPr>
          <p:cNvSpPr txBox="1"/>
          <p:nvPr/>
        </p:nvSpPr>
        <p:spPr>
          <a:xfrm>
            <a:off x="3500869" y="4999900"/>
            <a:ext cx="7441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Linear relationship between Cost and Earnings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55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Hypothesis Tests on the Slope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means that regardless of the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will be the same 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 r="-17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LT-based Inference &amp;amp; Inference for Regression">
            <a:extLst>
              <a:ext uri="{FF2B5EF4-FFF2-40B4-BE49-F238E27FC236}">
                <a16:creationId xmlns:a16="http://schemas.microsoft.com/office/drawing/2014/main" id="{813D6B16-29F0-2EE7-9AB0-FE9383E65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65120"/>
            <a:ext cx="7560310" cy="378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E91CE0-0FB4-A84C-852F-34F22D261A79}"/>
                  </a:ext>
                </a:extLst>
              </p:cNvPr>
              <p:cNvSpPr txBox="1"/>
              <p:nvPr/>
            </p:nvSpPr>
            <p:spPr>
              <a:xfrm>
                <a:off x="1542051" y="4114466"/>
                <a:ext cx="178026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E91CE0-0FB4-A84C-852F-34F22D261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051" y="4114466"/>
                <a:ext cx="1780269" cy="430887"/>
              </a:xfrm>
              <a:prstGeom prst="rect">
                <a:avLst/>
              </a:prstGeom>
              <a:blipFill>
                <a:blip r:embed="rId5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73B84F-93CB-6331-27AC-2C917D42CB8B}"/>
              </a:ext>
            </a:extLst>
          </p:cNvPr>
          <p:cNvCxnSpPr>
            <a:cxnSpLocks/>
          </p:cNvCxnSpPr>
          <p:nvPr/>
        </p:nvCxnSpPr>
        <p:spPr>
          <a:xfrm>
            <a:off x="1542051" y="4617357"/>
            <a:ext cx="67485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69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Roboto Slab"/>
                  <a:buNone/>
                </a:pPr>
                <a:r>
                  <a:rPr lang="en-US" dirty="0"/>
                  <a:t>How Do We Get Evidence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dirty="0"/>
              </a:p>
            </p:txBody>
          </p:sp>
        </mc:Choice>
        <mc:Fallback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If the sample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far away from zero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However, we have to standardize the value 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4"/>
                <a:stretch>
                  <a:fillRect l="-915" t="-23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2B62BEF-D2AF-6770-C90F-9836DF544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926" y="2918389"/>
            <a:ext cx="6213196" cy="35744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047C1E-761E-9F54-7659-9D1FD44BFB96}"/>
                  </a:ext>
                </a:extLst>
              </p:cNvPr>
              <p:cNvSpPr txBox="1"/>
              <p:nvPr/>
            </p:nvSpPr>
            <p:spPr>
              <a:xfrm>
                <a:off x="7657936" y="2749468"/>
                <a:ext cx="1731692" cy="942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kern="1200" smtClean="0">
                          <a:solidFill>
                            <a:srgbClr val="006971"/>
                          </a:solidFill>
                          <a:latin typeface="Cambria Math" panose="02040503050406030204" pitchFamily="18" charset="0"/>
                          <a:cs typeface="+mn-cs"/>
                        </a:rPr>
                        <m:t>𝒕</m:t>
                      </m:r>
                      <m:r>
                        <a:rPr lang="en-US" sz="2800" b="1" i="1" kern="1200" smtClean="0">
                          <a:solidFill>
                            <a:srgbClr val="006971"/>
                          </a:solidFill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sz="2800" b="1" i="1" kern="1200" smtClean="0">
                              <a:solidFill>
                                <a:srgbClr val="00697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1" i="1" kern="1200" smtClean="0">
                                  <a:solidFill>
                                    <a:srgbClr val="00697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2800" b="1" i="1" kern="1200" smtClean="0">
                                  <a:solidFill>
                                    <a:srgbClr val="00697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800" b="1" i="1" kern="1200" smtClean="0">
                                  <a:solidFill>
                                    <a:srgbClr val="00697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kern="1200" smtClean="0">
                              <a:solidFill>
                                <a:srgbClr val="00697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lang="en-US" sz="2800" b="1" i="1" kern="1200" smtClean="0">
                              <a:solidFill>
                                <a:srgbClr val="00697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1" i="1" kern="1200" smtClean="0">
                                  <a:solidFill>
                                    <a:srgbClr val="00697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2800" b="1" i="1" kern="1200" smtClean="0">
                                  <a:solidFill>
                                    <a:srgbClr val="00697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𝒔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1" i="1" kern="1200" smtClean="0">
                                      <a:solidFill>
                                        <a:srgbClr val="00697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kern="1200" smtClean="0">
                                      <a:solidFill>
                                        <a:srgbClr val="00697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800" b="1" i="1" kern="1200" smtClean="0">
                                      <a:solidFill>
                                        <a:srgbClr val="00697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sz="2800" b="1" kern="1200" dirty="0">
                  <a:solidFill>
                    <a:srgbClr val="006971"/>
                  </a:solidFill>
                  <a:latin typeface="Calibri" pitchFamily="34" charset="0"/>
                  <a:ea typeface="MS PGothic" pitchFamily="34" charset="-128"/>
                  <a:cs typeface="+mn-cs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047C1E-761E-9F54-7659-9D1FD44BF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936" y="2749468"/>
                <a:ext cx="1731692" cy="942309"/>
              </a:xfrm>
              <a:prstGeom prst="rect">
                <a:avLst/>
              </a:prstGeom>
              <a:blipFill>
                <a:blip r:embed="rId6"/>
                <a:stretch>
                  <a:fillRect l="-2899" r="-362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1DB60B93-142A-CFFF-68C1-3F60FD9CAE26}"/>
              </a:ext>
            </a:extLst>
          </p:cNvPr>
          <p:cNvSpPr/>
          <p:nvPr/>
        </p:nvSpPr>
        <p:spPr>
          <a:xfrm>
            <a:off x="2495006" y="5005251"/>
            <a:ext cx="627017" cy="200298"/>
          </a:xfrm>
          <a:prstGeom prst="rect">
            <a:avLst/>
          </a:prstGeom>
          <a:solidFill>
            <a:srgbClr val="9F0927">
              <a:alpha val="22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8B8222-3584-688F-8A92-64F847EF4B8B}"/>
              </a:ext>
            </a:extLst>
          </p:cNvPr>
          <p:cNvCxnSpPr>
            <a:cxnSpLocks/>
          </p:cNvCxnSpPr>
          <p:nvPr/>
        </p:nvCxnSpPr>
        <p:spPr>
          <a:xfrm flipH="1">
            <a:off x="2808514" y="2884755"/>
            <a:ext cx="5558246" cy="2120496"/>
          </a:xfrm>
          <a:prstGeom prst="straightConnector1">
            <a:avLst/>
          </a:prstGeom>
          <a:noFill/>
          <a:ln w="25400" cap="flat" cmpd="sng" algn="ctr">
            <a:solidFill>
              <a:srgbClr val="006971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90174BB-763A-EBBE-ADCF-8FBC5F8E7428}"/>
              </a:ext>
            </a:extLst>
          </p:cNvPr>
          <p:cNvSpPr/>
          <p:nvPr/>
        </p:nvSpPr>
        <p:spPr>
          <a:xfrm>
            <a:off x="3548133" y="5015828"/>
            <a:ext cx="627017" cy="200298"/>
          </a:xfrm>
          <a:prstGeom prst="rect">
            <a:avLst/>
          </a:prstGeom>
          <a:solidFill>
            <a:srgbClr val="9F0927">
              <a:alpha val="22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D19654-F059-43AF-7BAB-D29BFE34337B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861642" y="3488848"/>
            <a:ext cx="4846560" cy="1526980"/>
          </a:xfrm>
          <a:prstGeom prst="straightConnector1">
            <a:avLst/>
          </a:prstGeom>
          <a:noFill/>
          <a:ln w="25400" cap="flat" cmpd="sng" algn="ctr">
            <a:solidFill>
              <a:srgbClr val="006971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8903D7E-99B4-4083-76C9-340A3115E86C}"/>
              </a:ext>
            </a:extLst>
          </p:cNvPr>
          <p:cNvSpPr/>
          <p:nvPr/>
        </p:nvSpPr>
        <p:spPr>
          <a:xfrm>
            <a:off x="4350907" y="5018783"/>
            <a:ext cx="545693" cy="218495"/>
          </a:xfrm>
          <a:prstGeom prst="rect">
            <a:avLst/>
          </a:prstGeom>
          <a:solidFill>
            <a:srgbClr val="9F0927">
              <a:alpha val="22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FE278DF5-6BA4-005C-187C-DCD5D9E7E05C}"/>
              </a:ext>
            </a:extLst>
          </p:cNvPr>
          <p:cNvCxnSpPr>
            <a:cxnSpLocks/>
            <a:stCxn id="22" idx="1"/>
            <a:endCxn id="27" idx="0"/>
          </p:cNvCxnSpPr>
          <p:nvPr/>
        </p:nvCxnSpPr>
        <p:spPr>
          <a:xfrm rot="10800000" flipV="1">
            <a:off x="4623754" y="3220623"/>
            <a:ext cx="3034182" cy="1798160"/>
          </a:xfrm>
          <a:prstGeom prst="curvedConnector2">
            <a:avLst/>
          </a:prstGeom>
          <a:noFill/>
          <a:ln w="25400" cap="flat" cmpd="sng" algn="ctr">
            <a:solidFill>
              <a:srgbClr val="006971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59130B0-8303-20FF-F0C4-D02C2F8FD28C}"/>
              </a:ext>
            </a:extLst>
          </p:cNvPr>
          <p:cNvSpPr/>
          <p:nvPr/>
        </p:nvSpPr>
        <p:spPr>
          <a:xfrm>
            <a:off x="5072356" y="5026243"/>
            <a:ext cx="2029483" cy="218495"/>
          </a:xfrm>
          <a:prstGeom prst="rect">
            <a:avLst/>
          </a:prstGeom>
          <a:solidFill>
            <a:srgbClr val="9F0927">
              <a:alpha val="22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8" name="Picture 8" descr="Plot for distribution of common statistics and p-value">
            <a:extLst>
              <a:ext uri="{FF2B5EF4-FFF2-40B4-BE49-F238E27FC236}">
                <a16:creationId xmlns:a16="http://schemas.microsoft.com/office/drawing/2014/main" id="{B6C46EDB-6880-F803-481F-7911BD251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136" y="4106209"/>
            <a:ext cx="3014771" cy="251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46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27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Roboto Slab"/>
                  <a:buNone/>
                </a:pPr>
                <a:r>
                  <a:rPr lang="en-US" dirty="0"/>
                  <a:t>Confidence Interval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dirty="0"/>
              </a:p>
            </p:txBody>
          </p:sp>
        </mc:Choice>
        <mc:Fallback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We can construct a confidence interval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4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F98B018-117C-E695-E01A-2B775D113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716" y="2527723"/>
            <a:ext cx="7480300" cy="101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1F9A65-68F2-36D9-9A3C-D3288302C0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956" y="3719618"/>
            <a:ext cx="2861404" cy="27732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7F7500-3DC9-7EA4-E407-F30AC80B5E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5542" y="4230043"/>
            <a:ext cx="3848100" cy="1231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0BE8F57-9BD1-2B5B-D3C2-3D79E59487B5}"/>
                  </a:ext>
                </a:extLst>
              </p:cNvPr>
              <p:cNvSpPr/>
              <p:nvPr/>
            </p:nvSpPr>
            <p:spPr>
              <a:xfrm>
                <a:off x="4522882" y="3860711"/>
                <a:ext cx="28498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 dirty="0">
                    <a:solidFill>
                      <a:schemeClr val="tx1"/>
                    </a:solidFill>
                    <a:latin typeface="Gotham Light" charset="0"/>
                  </a:rPr>
                  <a:t>95% CONFIDENCE INTERVAL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Gotham Light" charset="0"/>
                  </a:rPr>
                  <a:t> 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0BE8F57-9BD1-2B5B-D3C2-3D79E5948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882" y="3860711"/>
                <a:ext cx="2849883" cy="307777"/>
              </a:xfrm>
              <a:prstGeom prst="rect">
                <a:avLst/>
              </a:prstGeom>
              <a:blipFill>
                <a:blip r:embed="rId8"/>
                <a:stretch>
                  <a:fillRect l="-889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87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Roboto Slab"/>
                  <a:buNone/>
                </a:pPr>
                <a:r>
                  <a:rPr lang="en-US" dirty="0"/>
                  <a:t>Confidence Interval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dirty="0"/>
              </a:p>
            </p:txBody>
          </p:sp>
        </mc:Choice>
        <mc:Fallback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We can construct a confidence interval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4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8B726F9-FD4A-8ACE-8B49-11670BBBAD4D}"/>
                  </a:ext>
                </a:extLst>
              </p:cNvPr>
              <p:cNvSpPr/>
              <p:nvPr/>
            </p:nvSpPr>
            <p:spPr>
              <a:xfrm>
                <a:off x="986131" y="2600826"/>
                <a:ext cx="28498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 dirty="0">
                    <a:solidFill>
                      <a:schemeClr val="tx1"/>
                    </a:solidFill>
                    <a:latin typeface="Gotham Light" charset="0"/>
                  </a:rPr>
                  <a:t>95% CONFIDENCE INTERVAL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Gotham Light" charset="0"/>
                  </a:rPr>
                  <a:t> 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8B726F9-FD4A-8ACE-8B49-11670BBBAD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31" y="2600826"/>
                <a:ext cx="2849883" cy="307777"/>
              </a:xfrm>
              <a:prstGeom prst="rect">
                <a:avLst/>
              </a:prstGeom>
              <a:blipFill>
                <a:blip r:embed="rId5"/>
                <a:stretch>
                  <a:fillRect l="-444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EA9F1C5-49D3-3D81-F928-882CE6C867CB}"/>
                  </a:ext>
                </a:extLst>
              </p:cNvPr>
              <p:cNvSpPr/>
              <p:nvPr/>
            </p:nvSpPr>
            <p:spPr>
              <a:xfrm>
                <a:off x="5936924" y="2598013"/>
                <a:ext cx="28498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 dirty="0">
                    <a:solidFill>
                      <a:schemeClr val="tx1"/>
                    </a:solidFill>
                    <a:latin typeface="Gotham Light" charset="0"/>
                  </a:rPr>
                  <a:t>99% CONFIDENCE INTERVAL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Gotham Light" charset="0"/>
                  </a:rPr>
                  <a:t> 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EA9F1C5-49D3-3D81-F928-882CE6C86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924" y="2598013"/>
                <a:ext cx="2849883" cy="307777"/>
              </a:xfrm>
              <a:prstGeom prst="rect">
                <a:avLst/>
              </a:prstGeom>
              <a:blipFill>
                <a:blip r:embed="rId6"/>
                <a:stretch>
                  <a:fillRect l="-44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6D5F5CC-8593-7FE5-08A9-91F5D28DFB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948" y="3075111"/>
            <a:ext cx="4349874" cy="10156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31B461-E9BD-A56E-E0C1-F63F2BBB8B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0757" y="3107568"/>
            <a:ext cx="4191000" cy="98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3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550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3.3511"/>
  <p:tag name="SLIDO_PRESENTATION_ID" val="00000000-0000-0000-0000-000000000000"/>
  <p:tag name="SLIDO_EVENT_UUID" val="56cd3f0f-858e-4423-8353-19ed97b6960e"/>
  <p:tag name="SLIDO_EVENT_SECTION_UUID" val="f2d8d0e3-684d-42d5-a0fa-fc04bbfd441a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11905</TotalTime>
  <Words>449</Words>
  <Application>Microsoft Macintosh PowerPoint</Application>
  <PresentationFormat>Widescreen</PresentationFormat>
  <Paragraphs>74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Wingdings</vt:lpstr>
      <vt:lpstr>Arial</vt:lpstr>
      <vt:lpstr>Gotham Light</vt:lpstr>
      <vt:lpstr>Cambria</vt:lpstr>
      <vt:lpstr>Lato</vt:lpstr>
      <vt:lpstr>Roboto Slab</vt:lpstr>
      <vt:lpstr>Calibri</vt:lpstr>
      <vt:lpstr>Cambria Math</vt:lpstr>
      <vt:lpstr>Lato Light</vt:lpstr>
      <vt:lpstr>Office Theme</vt:lpstr>
      <vt:lpstr>Module 1</vt:lpstr>
      <vt:lpstr>Inference on the Slope</vt:lpstr>
      <vt:lpstr>Hypothesis Tests on the Slope</vt:lpstr>
      <vt:lpstr>Hypothesis Tests on the Slope</vt:lpstr>
      <vt:lpstr>How Do We Get Evidence Against H_0?</vt:lpstr>
      <vt:lpstr>Practice</vt:lpstr>
      <vt:lpstr>Confidence Interval on β_1 </vt:lpstr>
      <vt:lpstr>Confidence Interval on β_1 </vt:lpstr>
      <vt:lpstr>Practice</vt:lpstr>
      <vt:lpstr>Correlation Coefficient</vt:lpstr>
      <vt:lpstr>Practice</vt:lpstr>
      <vt:lpstr>R2 (Coefficient of Determination)</vt:lpstr>
      <vt:lpstr>R^2 (Coefficient of Determination)</vt:lpstr>
      <vt:lpstr>R^2 (Coefficient of Determination)</vt:lpstr>
      <vt:lpstr>Practice</vt:lpstr>
      <vt:lpstr>Point Estimates</vt:lpstr>
      <vt:lpstr>Confidence Interval on μ_y|x┤  </vt:lpstr>
      <vt:lpstr>Prediction Interval on y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211</cp:revision>
  <dcterms:modified xsi:type="dcterms:W3CDTF">2023-09-17T21:01:13Z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1.5.3.3511</vt:lpwstr>
  </property>
</Properties>
</file>