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01" r:id="rId2"/>
    <p:sldId id="265" r:id="rId3"/>
    <p:sldId id="586" r:id="rId4"/>
    <p:sldId id="595" r:id="rId5"/>
    <p:sldId id="597" r:id="rId6"/>
    <p:sldId id="596" r:id="rId7"/>
    <p:sldId id="598" r:id="rId8"/>
    <p:sldId id="599" r:id="rId9"/>
    <p:sldId id="600" r:id="rId10"/>
    <p:sldId id="601" r:id="rId11"/>
    <p:sldId id="602" r:id="rId12"/>
    <p:sldId id="587" r:id="rId13"/>
    <p:sldId id="603" r:id="rId14"/>
    <p:sldId id="568" r:id="rId15"/>
    <p:sldId id="604" r:id="rId16"/>
    <p:sldId id="606" r:id="rId17"/>
    <p:sldId id="605" r:id="rId18"/>
    <p:sldId id="577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Light" panose="020F0302020204030203" pitchFamily="34" charset="0"/>
      <p:regular r:id="rId30"/>
      <p:bold r:id="rId31"/>
      <p:italic r:id="rId32"/>
      <p:boldItalic r:id="rId33"/>
    </p:embeddedFont>
    <p:embeddedFont>
      <p:font typeface="Roboto Slab" pitchFamily="2" charset="0"/>
      <p:regular r:id="rId34"/>
      <p:bold r:id="rId35"/>
    </p:embeddedFont>
  </p:embeddedFontLst>
  <p:custDataLst>
    <p:tags r:id="rId3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95"/>
    <p:restoredTop sz="94877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gs" Target="tags/tag1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5463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40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3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876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66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63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2852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500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792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65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020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534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391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Multiplying a Two Matrices (A and B)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Columns of A must equal rows of B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Resulting matrix is of dimensions rows of A, cols of B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12B58-56AA-32E2-081D-C10BB61D94BA}"/>
              </a:ext>
            </a:extLst>
          </p:cNvPr>
          <p:cNvSpPr txBox="1"/>
          <p:nvPr/>
        </p:nvSpPr>
        <p:spPr>
          <a:xfrm>
            <a:off x="985562" y="2890586"/>
            <a:ext cx="6915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4D986-F702-4EBE-D9FD-E1D9D079506C}"/>
              </a:ext>
            </a:extLst>
          </p:cNvPr>
          <p:cNvSpPr txBox="1"/>
          <p:nvPr/>
        </p:nvSpPr>
        <p:spPr>
          <a:xfrm>
            <a:off x="985562" y="3576386"/>
            <a:ext cx="6952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F718C-7414-1C37-6A40-93EBC2479895}"/>
              </a:ext>
            </a:extLst>
          </p:cNvPr>
          <p:cNvSpPr txBox="1"/>
          <p:nvPr/>
        </p:nvSpPr>
        <p:spPr>
          <a:xfrm>
            <a:off x="985562" y="4262186"/>
            <a:ext cx="5320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cannot be calculated.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216C0-C9D8-1EF5-9A16-5CADE11ED0B2}"/>
              </a:ext>
            </a:extLst>
          </p:cNvPr>
          <p:cNvSpPr txBox="1"/>
          <p:nvPr/>
        </p:nvSpPr>
        <p:spPr>
          <a:xfrm>
            <a:off x="980524" y="4947986"/>
            <a:ext cx="6952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3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7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9F411-9947-0B34-749A-FA0A8E36FBC9}"/>
              </a:ext>
            </a:extLst>
          </p:cNvPr>
          <p:cNvSpPr txBox="1"/>
          <p:nvPr/>
        </p:nvSpPr>
        <p:spPr>
          <a:xfrm>
            <a:off x="985562" y="5633786"/>
            <a:ext cx="731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* B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calculated. Result is C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 1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n-US" sz="2800" baseline="-250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</a:rPr>
              <a:t>12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201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Multiplying a Two Matrices (A and B)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8EAEDC-765D-B10E-52C5-3CA57700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8" y="2433548"/>
            <a:ext cx="6914238" cy="405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Independence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matrix is linearly independent if there is no linear combination in it columns (or rows)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rank is the number of independent columns.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determinant of a linearly dependent matrix is 0.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68ACFF-E932-C666-92ED-8997E567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1" y="3604302"/>
            <a:ext cx="3133725" cy="20764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CF02AE-E9A0-A74C-3E5C-431487212382}"/>
              </a:ext>
            </a:extLst>
          </p:cNvPr>
          <p:cNvSpPr txBox="1"/>
          <p:nvPr/>
        </p:nvSpPr>
        <p:spPr>
          <a:xfrm>
            <a:off x="4074136" y="3741760"/>
            <a:ext cx="6098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Column 3 equals 2 times column 1 + column 2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Calibri" pitchFamily="34" charset="0"/>
              <a:ea typeface="MS PGothic" pitchFamily="34" charset="-128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A is NOT linearly independent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tx1"/>
              </a:solidFill>
              <a:latin typeface="Calibri" pitchFamily="34" charset="0"/>
              <a:ea typeface="MS PGothic" pitchFamily="34" charset="-128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MS PGothic" pitchFamily="34" charset="-128"/>
              </a:rPr>
              <a:t>Rank of A is 2</a:t>
            </a:r>
          </a:p>
        </p:txBody>
      </p:sp>
    </p:spTree>
    <p:extLst>
      <p:ext uri="{BB962C8B-B14F-4D97-AF65-F5344CB8AC3E}">
        <p14:creationId xmlns:p14="http://schemas.microsoft.com/office/powerpoint/2010/main" val="184069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Inverse of a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If a matrix is square (rows = cols), the inverse of a matrix A is the matrix A</a:t>
            </a:r>
            <a:r>
              <a:rPr lang="en-US" baseline="30000" dirty="0"/>
              <a:t>-1</a:t>
            </a:r>
            <a:r>
              <a:rPr lang="en-US" dirty="0"/>
              <a:t> such that AA</a:t>
            </a:r>
            <a:r>
              <a:rPr lang="en-US" baseline="30000" dirty="0"/>
              <a:t>-1</a:t>
            </a:r>
            <a:r>
              <a:rPr lang="en-US" dirty="0"/>
              <a:t> = A</a:t>
            </a:r>
            <a:r>
              <a:rPr lang="en-US" baseline="30000" dirty="0"/>
              <a:t>-1</a:t>
            </a:r>
            <a:r>
              <a:rPr lang="en-US" dirty="0"/>
              <a:t>A = I.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</a:t>
            </a:r>
            <a:r>
              <a:rPr lang="en-US" baseline="30000" dirty="0"/>
              <a:t>-1 </a:t>
            </a:r>
            <a:r>
              <a:rPr lang="en-US" dirty="0"/>
              <a:t>only exists if A is independent.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5F9ACD-63BE-000B-7157-CB1E3297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3429000"/>
            <a:ext cx="8248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 lnSpcReduction="10000"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response variable can be formulated as vector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independent variables are formulated as a matrix (design matrix)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3198" b="-14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1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of Linear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itchFamily="2" charset="2"/>
                  <a:buChar char="q"/>
                </a:pPr>
                <a:r>
                  <a:rPr lang="en-US" dirty="0"/>
                  <a:t>The estimates are obtained by: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0251" y="169068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031" t="-2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36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Example (scratch)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80251" y="1690688"/>
            <a:ext cx="11075633" cy="8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itchFamily="2" charset="2"/>
              <a:buChar char="q"/>
            </a:pPr>
            <a:r>
              <a:rPr lang="en-US" dirty="0"/>
              <a:t>Suppose we have the data: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88D3D-A07A-CD7A-C165-B956E647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51" y="2321843"/>
            <a:ext cx="2628900" cy="1193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BDBDB-2F83-D524-6072-4A6CE430C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47" y="3631450"/>
            <a:ext cx="5183712" cy="2874743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2DA22ADE-2F27-DC91-6DC8-FD3C5D1EB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37966" y="5667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8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Formulation Example (fit)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880251" y="1690688"/>
            <a:ext cx="11075633" cy="89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itchFamily="2" charset="2"/>
              <a:buChar char="q"/>
            </a:pPr>
            <a:r>
              <a:rPr lang="en-US" dirty="0"/>
              <a:t>Instead of creating the X matrix and y vector from scratch, we can retrieve from regression object if needed.</a:t>
            </a: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0" i="1" dirty="0">
              <a:latin typeface="Cambria Math" panose="02040503050406030204" pitchFamily="18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88D3D-A07A-CD7A-C165-B956E6472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44" y="2633822"/>
            <a:ext cx="2628900" cy="1193800"/>
          </a:xfrm>
          <a:prstGeom prst="rect">
            <a:avLst/>
          </a:prstGeom>
        </p:spPr>
      </p:pic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2DA22ADE-2F27-DC91-6DC8-FD3C5D1E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7966" y="5667993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57C79-709E-43A1-B849-85CF62DE7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170" y="3962399"/>
            <a:ext cx="29051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06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Regression Matrix Formulation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C0BE1-D4B1-1F37-FAA3-109DF10C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745" y="4151661"/>
            <a:ext cx="3062976" cy="2517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Regression With Matrices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Regression can be formulated with matrices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Makes it easier when using multiple predictors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9" name="Picture 2" descr="5.4 - A Matrix Formulation of the Multiple Regression Model | STAT 462">
            <a:extLst>
              <a:ext uri="{FF2B5EF4-FFF2-40B4-BE49-F238E27FC236}">
                <a16:creationId xmlns:a16="http://schemas.microsoft.com/office/drawing/2014/main" id="{14634B5F-2EB7-671D-E9D4-C1566D7B7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151872"/>
            <a:ext cx="3700600" cy="312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Matrices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Rectangular arrays of numbers (called elements)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Dimensions represents the number of rows and columns in array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E4DDB-6F1C-E8BF-FC3C-7E87698BDAE1}"/>
              </a:ext>
            </a:extLst>
          </p:cNvPr>
          <p:cNvSpPr txBox="1"/>
          <p:nvPr/>
        </p:nvSpPr>
        <p:spPr>
          <a:xfrm>
            <a:off x="4018567" y="3612211"/>
            <a:ext cx="4587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R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9BF6A1-511B-9801-2C30-E02D289638FB}"/>
              </a:ext>
            </a:extLst>
          </p:cNvPr>
          <p:cNvCxnSpPr>
            <a:stCxn id="2" idx="1"/>
          </p:cNvCxnSpPr>
          <p:nvPr/>
        </p:nvCxnSpPr>
        <p:spPr>
          <a:xfrm rot="10800000">
            <a:off x="2875567" y="4374211"/>
            <a:ext cx="1143000" cy="2283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D2883B-974F-05E4-14EF-760856062BFE}"/>
              </a:ext>
            </a:extLst>
          </p:cNvPr>
          <p:cNvCxnSpPr/>
          <p:nvPr/>
        </p:nvCxnSpPr>
        <p:spPr>
          <a:xfrm rot="5400000">
            <a:off x="2399405" y="3549452"/>
            <a:ext cx="452737" cy="2534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C54B323-7FAA-081B-6D52-44DA7DCD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3335760"/>
            <a:ext cx="2952750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5DF39-CDDA-6306-6C76-A2A604DA8CA3}"/>
              </a:ext>
            </a:extLst>
          </p:cNvPr>
          <p:cNvSpPr txBox="1"/>
          <p:nvPr/>
        </p:nvSpPr>
        <p:spPr>
          <a:xfrm>
            <a:off x="2003497" y="287409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Columns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6136-5771-7037-D3D9-099A8B6D6C39}"/>
              </a:ext>
            </a:extLst>
          </p:cNvPr>
          <p:cNvSpPr txBox="1"/>
          <p:nvPr/>
        </p:nvSpPr>
        <p:spPr>
          <a:xfrm>
            <a:off x="1178719" y="5848127"/>
            <a:ext cx="567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 has dimension 3 x 3 (3 rows by 3 columns)</a:t>
            </a:r>
          </a:p>
        </p:txBody>
      </p:sp>
    </p:spTree>
    <p:extLst>
      <p:ext uri="{BB962C8B-B14F-4D97-AF65-F5344CB8AC3E}">
        <p14:creationId xmlns:p14="http://schemas.microsoft.com/office/powerpoint/2010/main" val="154625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Dimensions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matrix below is a generic matrix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F9B6136-5771-7037-D3D9-099A8B6D6C39}"/>
              </a:ext>
            </a:extLst>
          </p:cNvPr>
          <p:cNvSpPr txBox="1"/>
          <p:nvPr/>
        </p:nvSpPr>
        <p:spPr>
          <a:xfrm>
            <a:off x="940411" y="5810321"/>
            <a:ext cx="620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</a:t>
            </a:r>
            <a:r>
              <a:rPr lang="en-US" sz="2400" baseline="-25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ij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= the number in the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</a:t>
            </a:r>
            <a:r>
              <a:rPr lang="en-US" sz="2400" baseline="30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row and the </a:t>
            </a:r>
            <a:r>
              <a:rPr lang="en-US" sz="24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j</a:t>
            </a:r>
            <a:r>
              <a:rPr lang="en-US" sz="2400" baseline="30000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1070C4-E882-9E32-2759-34633F8E0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3042784"/>
            <a:ext cx="50673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Vectors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column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 is called a column vector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matrix with 1 row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 is called a row vector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94A48B0-52E5-3327-4262-3EF88FDA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63664"/>
            <a:ext cx="2692467" cy="3005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7049FE-5687-502E-3165-A00C4B5A9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657" y="4099858"/>
            <a:ext cx="50006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Transpose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Interchanges the rows by the columns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9CCB0-22F5-490E-E045-D38DBADB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684351"/>
            <a:ext cx="7358200" cy="34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7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Matrix addition/subtraction 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Must be same dimensions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6143C-88BB-C8A8-605C-7E4607B5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442936"/>
            <a:ext cx="76771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3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Scalar Matrix Multiplication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Multiply each element by scalar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8E37B-91CA-FE50-B403-4C412687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6" y="2891011"/>
            <a:ext cx="6124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82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15214</TotalTime>
  <Words>553</Words>
  <Application>Microsoft Office PowerPoint</Application>
  <PresentationFormat>Widescreen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Roboto Slab</vt:lpstr>
      <vt:lpstr>Arial</vt:lpstr>
      <vt:lpstr>Lato Light</vt:lpstr>
      <vt:lpstr>Lato</vt:lpstr>
      <vt:lpstr>Wingdings</vt:lpstr>
      <vt:lpstr>Cambria Math</vt:lpstr>
      <vt:lpstr>Calibri</vt:lpstr>
      <vt:lpstr>Office Theme</vt:lpstr>
      <vt:lpstr>Module 1</vt:lpstr>
      <vt:lpstr>Regression Matrix Formulation</vt:lpstr>
      <vt:lpstr>Regression With Matrices</vt:lpstr>
      <vt:lpstr>Matrices</vt:lpstr>
      <vt:lpstr>Matrix Dimensions</vt:lpstr>
      <vt:lpstr>Vectors </vt:lpstr>
      <vt:lpstr>Transpose </vt:lpstr>
      <vt:lpstr>Matrix addition/subtraction </vt:lpstr>
      <vt:lpstr>Scalar Matrix Multiplication</vt:lpstr>
      <vt:lpstr>Multiplying a Two Matrices (A and B)</vt:lpstr>
      <vt:lpstr>Multiplying a Two Matrices (A and B)</vt:lpstr>
      <vt:lpstr>Linear Independence</vt:lpstr>
      <vt:lpstr>Inverse of a Matrix</vt:lpstr>
      <vt:lpstr>Matrix Formulation of Linear Regression</vt:lpstr>
      <vt:lpstr>Matrix Formulation of Linear Regression</vt:lpstr>
      <vt:lpstr>Matrix Formulation Example (scratch)</vt:lpstr>
      <vt:lpstr>Matrix Formulation Example (fit)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213</cp:revision>
  <dcterms:modified xsi:type="dcterms:W3CDTF">2023-09-13T15:17:56Z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