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301" r:id="rId2"/>
    <p:sldId id="265" r:id="rId3"/>
    <p:sldId id="586" r:id="rId4"/>
    <p:sldId id="587" r:id="rId5"/>
    <p:sldId id="589" r:id="rId6"/>
    <p:sldId id="588" r:id="rId7"/>
    <p:sldId id="590" r:id="rId8"/>
    <p:sldId id="593" r:id="rId9"/>
    <p:sldId id="594" r:id="rId10"/>
    <p:sldId id="591" r:id="rId11"/>
    <p:sldId id="592" r:id="rId12"/>
    <p:sldId id="559" r:id="rId13"/>
    <p:sldId id="568" r:id="rId14"/>
    <p:sldId id="577" r:id="rId15"/>
    <p:sldId id="595" r:id="rId16"/>
  </p:sldIdLst>
  <p:sldSz cx="12192000" cy="6858000"/>
  <p:notesSz cx="6858000" cy="9144000"/>
  <p:embeddedFontLst>
    <p:embeddedFont>
      <p:font typeface="Cambria Math" panose="02040503050406030204" pitchFamily="18" charset="0"/>
      <p:regular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Lato Light" panose="020F0302020204030203" pitchFamily="34" charset="0"/>
      <p:regular r:id="rId23"/>
      <p:bold r:id="rId24"/>
      <p:italic r:id="rId25"/>
      <p:boldItalic r:id="rId26"/>
    </p:embeddedFont>
    <p:embeddedFont>
      <p:font typeface="Roboto Slab" pitchFamily="2" charset="0"/>
      <p:regular r:id="rId27"/>
      <p:bold r:id="rId28"/>
    </p:embeddedFont>
  </p:embeddedFontLst>
  <p:custDataLst>
    <p:tags r:id="rId29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35"/>
    <p:restoredTop sz="96441"/>
  </p:normalViewPr>
  <p:slideViewPr>
    <p:cSldViewPr snapToGrid="0">
      <p:cViewPr varScale="1">
        <p:scale>
          <a:sx n="103" d="100"/>
          <a:sy n="103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gs" Target="tags/tag1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64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5611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6254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271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4876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4770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0713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6765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8525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8619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3896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5784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7014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8855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009CB-04C5-0C83-DA15-186293EA3A3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ED33E-9A2C-0869-F6B0-FF37A39F20A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F7815-746F-3134-A371-FA2E40906D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7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_Red">
  <p:cSld name="3_Title Only_Red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0" name="Google Shape;230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480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3" r:id="rId4"/>
    <p:sldLayoutId id="214748367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1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Regression Basics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lvl="0">
                  <a:buSzPts val="4400"/>
                </a:pPr>
                <a:r>
                  <a:rPr lang="en-US" dirty="0"/>
                  <a:t>How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calculated?</a:t>
                </a:r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can use math to derive the minimum of SSE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100A88-B03B-4C2B-7B67-00B267B05BE1}"/>
              </a:ext>
            </a:extLst>
          </p:cNvPr>
          <p:cNvGrpSpPr/>
          <p:nvPr/>
        </p:nvGrpSpPr>
        <p:grpSpPr>
          <a:xfrm>
            <a:off x="838200" y="2673352"/>
            <a:ext cx="5000445" cy="3750333"/>
            <a:chOff x="838200" y="2673352"/>
            <a:chExt cx="5000445" cy="375033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93525F5-6B98-6452-101A-1108DA1E2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2673352"/>
              <a:ext cx="5000445" cy="375033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7100AA-9B03-1DC9-A07E-151D5E368F09}"/>
                </a:ext>
              </a:extLst>
            </p:cNvPr>
            <p:cNvSpPr/>
            <p:nvPr/>
          </p:nvSpPr>
          <p:spPr>
            <a:xfrm>
              <a:off x="2144110" y="5903282"/>
              <a:ext cx="252249" cy="36870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45687C-AC7B-C111-76E9-C3CC142CD055}"/>
                </a:ext>
              </a:extLst>
            </p:cNvPr>
            <p:cNvSpPr/>
            <p:nvPr/>
          </p:nvSpPr>
          <p:spPr>
            <a:xfrm>
              <a:off x="4050936" y="5988046"/>
              <a:ext cx="252249" cy="36870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4B1841-0E97-2DCB-CEE6-91CDD4300ABF}"/>
                </a:ext>
              </a:extLst>
            </p:cNvPr>
            <p:cNvSpPr/>
            <p:nvPr/>
          </p:nvSpPr>
          <p:spPr>
            <a:xfrm>
              <a:off x="897932" y="4127723"/>
              <a:ext cx="296480" cy="6051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D18BDD-5AC3-8BF7-4D1E-6ED7518648F7}"/>
                  </a:ext>
                </a:extLst>
              </p:cNvPr>
              <p:cNvSpPr txBox="1"/>
              <p:nvPr/>
            </p:nvSpPr>
            <p:spPr>
              <a:xfrm>
                <a:off x="1556407" y="5810190"/>
                <a:ext cx="1427654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D18BDD-5AC3-8BF7-4D1E-6ED751864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07" y="5810190"/>
                <a:ext cx="1427654" cy="546560"/>
              </a:xfrm>
              <a:prstGeom prst="rect">
                <a:avLst/>
              </a:prstGeom>
              <a:blipFill>
                <a:blip r:embed="rId5"/>
                <a:stretch>
                  <a:fillRect l="-5263" t="-6818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2037A7-8118-4964-15A0-9BD4B9EFBB67}"/>
                  </a:ext>
                </a:extLst>
              </p:cNvPr>
              <p:cNvSpPr txBox="1"/>
              <p:nvPr/>
            </p:nvSpPr>
            <p:spPr>
              <a:xfrm>
                <a:off x="4513202" y="5810190"/>
                <a:ext cx="1427654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2037A7-8118-4964-15A0-9BD4B9EFB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202" y="5810190"/>
                <a:ext cx="1427654" cy="546560"/>
              </a:xfrm>
              <a:prstGeom prst="rect">
                <a:avLst/>
              </a:prstGeom>
              <a:blipFill>
                <a:blip r:embed="rId6"/>
                <a:stretch>
                  <a:fillRect l="-5263" t="-6818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8763BE-B648-B175-370F-981C28B1FAD6}"/>
                  </a:ext>
                </a:extLst>
              </p:cNvPr>
              <p:cNvSpPr txBox="1"/>
              <p:nvPr/>
            </p:nvSpPr>
            <p:spPr>
              <a:xfrm>
                <a:off x="128753" y="4099111"/>
                <a:ext cx="142765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8763BE-B648-B175-370F-981C28B1F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53" y="4099111"/>
                <a:ext cx="142765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B37999-88C3-89BB-0310-5A864AC8B59B}"/>
                  </a:ext>
                </a:extLst>
              </p:cNvPr>
              <p:cNvSpPr txBox="1"/>
              <p:nvPr/>
            </p:nvSpPr>
            <p:spPr>
              <a:xfrm>
                <a:off x="5881124" y="2673352"/>
                <a:ext cx="5189019" cy="4531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(∑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B37999-88C3-89BB-0310-5A864AC8B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124" y="2673352"/>
                <a:ext cx="5189019" cy="4531497"/>
              </a:xfrm>
              <a:prstGeom prst="rect">
                <a:avLst/>
              </a:prstGeom>
              <a:blipFill>
                <a:blip r:embed="rId8"/>
                <a:stretch>
                  <a:fillRect l="-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775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lvl="0">
                  <a:buSzPts val="4400"/>
                </a:pPr>
                <a:r>
                  <a:rPr lang="en-US" dirty="0"/>
                  <a:t>How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calculated?</a:t>
                </a:r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can use math to derive the minimum of SSE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100A88-B03B-4C2B-7B67-00B267B05BE1}"/>
              </a:ext>
            </a:extLst>
          </p:cNvPr>
          <p:cNvGrpSpPr/>
          <p:nvPr/>
        </p:nvGrpSpPr>
        <p:grpSpPr>
          <a:xfrm>
            <a:off x="838200" y="2673352"/>
            <a:ext cx="5000445" cy="3750333"/>
            <a:chOff x="838200" y="2673352"/>
            <a:chExt cx="5000445" cy="375033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93525F5-6B98-6452-101A-1108DA1E2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2673352"/>
              <a:ext cx="5000445" cy="375033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7100AA-9B03-1DC9-A07E-151D5E368F09}"/>
                </a:ext>
              </a:extLst>
            </p:cNvPr>
            <p:cNvSpPr/>
            <p:nvPr/>
          </p:nvSpPr>
          <p:spPr>
            <a:xfrm>
              <a:off x="2144110" y="5903282"/>
              <a:ext cx="252249" cy="36870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45687C-AC7B-C111-76E9-C3CC142CD055}"/>
                </a:ext>
              </a:extLst>
            </p:cNvPr>
            <p:cNvSpPr/>
            <p:nvPr/>
          </p:nvSpPr>
          <p:spPr>
            <a:xfrm>
              <a:off x="4050936" y="5988046"/>
              <a:ext cx="252249" cy="36870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4B1841-0E97-2DCB-CEE6-91CDD4300ABF}"/>
                </a:ext>
              </a:extLst>
            </p:cNvPr>
            <p:cNvSpPr/>
            <p:nvPr/>
          </p:nvSpPr>
          <p:spPr>
            <a:xfrm>
              <a:off x="897932" y="4127723"/>
              <a:ext cx="296480" cy="6051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D18BDD-5AC3-8BF7-4D1E-6ED7518648F7}"/>
                  </a:ext>
                </a:extLst>
              </p:cNvPr>
              <p:cNvSpPr txBox="1"/>
              <p:nvPr/>
            </p:nvSpPr>
            <p:spPr>
              <a:xfrm>
                <a:off x="1556407" y="5810190"/>
                <a:ext cx="1427654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D18BDD-5AC3-8BF7-4D1E-6ED751864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07" y="5810190"/>
                <a:ext cx="1427654" cy="546560"/>
              </a:xfrm>
              <a:prstGeom prst="rect">
                <a:avLst/>
              </a:prstGeom>
              <a:blipFill>
                <a:blip r:embed="rId5"/>
                <a:stretch>
                  <a:fillRect l="-5263" t="-6818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2037A7-8118-4964-15A0-9BD4B9EFBB67}"/>
                  </a:ext>
                </a:extLst>
              </p:cNvPr>
              <p:cNvSpPr txBox="1"/>
              <p:nvPr/>
            </p:nvSpPr>
            <p:spPr>
              <a:xfrm>
                <a:off x="4513202" y="5810190"/>
                <a:ext cx="1427654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2037A7-8118-4964-15A0-9BD4B9EFB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202" y="5810190"/>
                <a:ext cx="1427654" cy="546560"/>
              </a:xfrm>
              <a:prstGeom prst="rect">
                <a:avLst/>
              </a:prstGeom>
              <a:blipFill>
                <a:blip r:embed="rId6"/>
                <a:stretch>
                  <a:fillRect l="-5263" t="-6818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8763BE-B648-B175-370F-981C28B1FAD6}"/>
                  </a:ext>
                </a:extLst>
              </p:cNvPr>
              <p:cNvSpPr txBox="1"/>
              <p:nvPr/>
            </p:nvSpPr>
            <p:spPr>
              <a:xfrm>
                <a:off x="128753" y="4099111"/>
                <a:ext cx="142765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8763BE-B648-B175-370F-981C28B1F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53" y="4099111"/>
                <a:ext cx="142765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B37999-88C3-89BB-0310-5A864AC8B59B}"/>
                  </a:ext>
                </a:extLst>
              </p:cNvPr>
              <p:cNvSpPr txBox="1"/>
              <p:nvPr/>
            </p:nvSpPr>
            <p:spPr>
              <a:xfrm>
                <a:off x="5881124" y="2673352"/>
                <a:ext cx="5189019" cy="3219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0" dirty="0"/>
              </a:p>
              <a:p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∑(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B37999-88C3-89BB-0310-5A864AC8B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124" y="2673352"/>
                <a:ext cx="5189019" cy="3219664"/>
              </a:xfrm>
              <a:prstGeom prst="rect">
                <a:avLst/>
              </a:prstGeom>
              <a:blipFill>
                <a:blip r:embed="rId8"/>
                <a:stretch>
                  <a:fillRect l="-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322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Least-Squares Method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Goal: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such that SSE is a minimum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3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14896AC-9CB3-114B-4119-D5F3500BC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946" y="2760453"/>
            <a:ext cx="3843687" cy="327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65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(Least-Squares) Estimates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summary()</a:t>
            </a:r>
            <a:r>
              <a:rPr lang="en-US" dirty="0"/>
              <a:t>function shows the estimates</a:t>
            </a:r>
          </a:p>
        </p:txBody>
      </p:sp>
      <p:pic>
        <p:nvPicPr>
          <p:cNvPr id="5" name="Graphic 4" descr="Web design">
            <a:extLst>
              <a:ext uri="{FF2B5EF4-FFF2-40B4-BE49-F238E27FC236}">
                <a16:creationId xmlns:a16="http://schemas.microsoft.com/office/drawing/2014/main" id="{E43FF97E-4A4B-D828-3146-26EBDB2B6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07040" y="5368880"/>
            <a:ext cx="1245326" cy="124532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2D2720D-5DE8-675A-8444-5B5A0F3CD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915" y="2479456"/>
            <a:ext cx="6098914" cy="401341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16E9375-D15F-9A70-EFAD-4A8A886424AE}"/>
              </a:ext>
            </a:extLst>
          </p:cNvPr>
          <p:cNvCxnSpPr>
            <a:cxnSpLocks/>
          </p:cNvCxnSpPr>
          <p:nvPr/>
        </p:nvCxnSpPr>
        <p:spPr>
          <a:xfrm flipH="1">
            <a:off x="3161211" y="2953407"/>
            <a:ext cx="3943782" cy="1749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E3FA50-FBB7-A3CB-B47F-1FBFF98C1D26}"/>
                  </a:ext>
                </a:extLst>
              </p:cNvPr>
              <p:cNvSpPr txBox="1"/>
              <p:nvPr/>
            </p:nvSpPr>
            <p:spPr>
              <a:xfrm>
                <a:off x="7052360" y="2756954"/>
                <a:ext cx="462455" cy="3194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E3FA50-FBB7-A3CB-B47F-1FBFF98C1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360" y="2756954"/>
                <a:ext cx="462455" cy="319446"/>
              </a:xfrm>
              <a:prstGeom prst="rect">
                <a:avLst/>
              </a:prstGeom>
              <a:blipFill>
                <a:blip r:embed="rId6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71549C-1AE2-394A-4B0A-107B3A0DB19A}"/>
              </a:ext>
            </a:extLst>
          </p:cNvPr>
          <p:cNvCxnSpPr>
            <a:cxnSpLocks/>
          </p:cNvCxnSpPr>
          <p:nvPr/>
        </p:nvCxnSpPr>
        <p:spPr>
          <a:xfrm flipH="1" flipV="1">
            <a:off x="3108960" y="4927635"/>
            <a:ext cx="4321854" cy="527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58CA4A-CA7B-C1DD-B4E9-D863F08C7F90}"/>
                  </a:ext>
                </a:extLst>
              </p:cNvPr>
              <p:cNvSpPr txBox="1"/>
              <p:nvPr/>
            </p:nvSpPr>
            <p:spPr>
              <a:xfrm>
                <a:off x="7404606" y="5232119"/>
                <a:ext cx="462455" cy="3194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58CA4A-CA7B-C1DD-B4E9-D863F08C7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606" y="5232119"/>
                <a:ext cx="462455" cy="319446"/>
              </a:xfrm>
              <a:prstGeom prst="rect">
                <a:avLst/>
              </a:prstGeom>
              <a:blipFill>
                <a:blip r:embed="rId7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518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0857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(Least-Squares) Work Hours vs Lot Size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Lot size vs Work Hours</a:t>
            </a:r>
          </a:p>
        </p:txBody>
      </p:sp>
      <p:pic>
        <p:nvPicPr>
          <p:cNvPr id="5" name="Graphic 4" descr="Web design">
            <a:extLst>
              <a:ext uri="{FF2B5EF4-FFF2-40B4-BE49-F238E27FC236}">
                <a16:creationId xmlns:a16="http://schemas.microsoft.com/office/drawing/2014/main" id="{E43FF97E-4A4B-D828-3146-26EBDB2B6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07040" y="5368880"/>
            <a:ext cx="1245326" cy="1245326"/>
          </a:xfrm>
          <a:prstGeom prst="rect">
            <a:avLst/>
          </a:prstGeom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AD739E21-7111-4BE6-8362-DE4DA811AE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87132B86-51F3-433D-ACF8-67FB779FEC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E3E8713F-625B-4A81-9E50-DBAFDA8D50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CE0E2F-C729-4E25-B86D-8F92728EC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742" y="2260673"/>
            <a:ext cx="8240275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1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878651" y="2452388"/>
            <a:ext cx="10721165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The Least-Squares Method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DA8C82-F31A-4700-F0EF-CEB7885A6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234" y="4197569"/>
            <a:ext cx="2825531" cy="21191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Sum of Squares Error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The distance from each actual value to the regression line is called the residual: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14896AC-9CB3-114B-4119-D5F3500BC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947" y="3075483"/>
            <a:ext cx="3473934" cy="29597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43ECA2-893D-798A-8DA0-7AA4FF545857}"/>
                  </a:ext>
                </a:extLst>
              </p:cNvPr>
              <p:cNvSpPr txBox="1"/>
              <p:nvPr/>
            </p:nvSpPr>
            <p:spPr>
              <a:xfrm>
                <a:off x="4993368" y="3581227"/>
                <a:ext cx="182981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= 0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43ECA2-893D-798A-8DA0-7AA4FF545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368" y="3581227"/>
                <a:ext cx="1829815" cy="523220"/>
              </a:xfrm>
              <a:prstGeom prst="rect">
                <a:avLst/>
              </a:prstGeom>
              <a:blipFill>
                <a:blip r:embed="rId5"/>
                <a:stretch>
                  <a:fillRect l="-4138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F267F4-CD9D-0D4B-5BE0-57ABEE1A7B25}"/>
                  </a:ext>
                </a:extLst>
              </p:cNvPr>
              <p:cNvSpPr txBox="1"/>
              <p:nvPr/>
            </p:nvSpPr>
            <p:spPr>
              <a:xfrm>
                <a:off x="4547398" y="4250902"/>
                <a:ext cx="272175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∑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F267F4-CD9D-0D4B-5BE0-57ABEE1A7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398" y="4250902"/>
                <a:ext cx="2721754" cy="523220"/>
              </a:xfrm>
              <a:prstGeom prst="rect">
                <a:avLst/>
              </a:prstGeom>
              <a:blipFill>
                <a:blip r:embed="rId6"/>
                <a:stretch>
                  <a:fillRect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55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Sum of Squares Error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The sum of squared errors is an important metric in regression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SSE will depend on the choices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6100A88-B03B-4C2B-7B67-00B267B05BE1}"/>
              </a:ext>
            </a:extLst>
          </p:cNvPr>
          <p:cNvGrpSpPr/>
          <p:nvPr/>
        </p:nvGrpSpPr>
        <p:grpSpPr>
          <a:xfrm>
            <a:off x="838200" y="2673352"/>
            <a:ext cx="5000445" cy="3750333"/>
            <a:chOff x="838200" y="2673352"/>
            <a:chExt cx="5000445" cy="375033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93525F5-6B98-6452-101A-1108DA1E2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2673352"/>
              <a:ext cx="5000445" cy="375033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7100AA-9B03-1DC9-A07E-151D5E368F09}"/>
                </a:ext>
              </a:extLst>
            </p:cNvPr>
            <p:cNvSpPr/>
            <p:nvPr/>
          </p:nvSpPr>
          <p:spPr>
            <a:xfrm>
              <a:off x="2144110" y="5903282"/>
              <a:ext cx="252249" cy="36870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45687C-AC7B-C111-76E9-C3CC142CD055}"/>
                </a:ext>
              </a:extLst>
            </p:cNvPr>
            <p:cNvSpPr/>
            <p:nvPr/>
          </p:nvSpPr>
          <p:spPr>
            <a:xfrm>
              <a:off x="4050936" y="5988046"/>
              <a:ext cx="252249" cy="36870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4B1841-0E97-2DCB-CEE6-91CDD4300ABF}"/>
                </a:ext>
              </a:extLst>
            </p:cNvPr>
            <p:cNvSpPr/>
            <p:nvPr/>
          </p:nvSpPr>
          <p:spPr>
            <a:xfrm>
              <a:off x="897932" y="4127723"/>
              <a:ext cx="296480" cy="6051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D18BDD-5AC3-8BF7-4D1E-6ED7518648F7}"/>
                  </a:ext>
                </a:extLst>
              </p:cNvPr>
              <p:cNvSpPr txBox="1"/>
              <p:nvPr/>
            </p:nvSpPr>
            <p:spPr>
              <a:xfrm>
                <a:off x="1556407" y="5810190"/>
                <a:ext cx="1427654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D18BDD-5AC3-8BF7-4D1E-6ED751864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07" y="5810190"/>
                <a:ext cx="1427654" cy="546560"/>
              </a:xfrm>
              <a:prstGeom prst="rect">
                <a:avLst/>
              </a:prstGeom>
              <a:blipFill>
                <a:blip r:embed="rId5"/>
                <a:stretch>
                  <a:fillRect l="-5263" t="-6818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2037A7-8118-4964-15A0-9BD4B9EFBB67}"/>
                  </a:ext>
                </a:extLst>
              </p:cNvPr>
              <p:cNvSpPr txBox="1"/>
              <p:nvPr/>
            </p:nvSpPr>
            <p:spPr>
              <a:xfrm>
                <a:off x="4513202" y="5810190"/>
                <a:ext cx="1427654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2037A7-8118-4964-15A0-9BD4B9EFB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202" y="5810190"/>
                <a:ext cx="1427654" cy="546560"/>
              </a:xfrm>
              <a:prstGeom prst="rect">
                <a:avLst/>
              </a:prstGeom>
              <a:blipFill>
                <a:blip r:embed="rId6"/>
                <a:stretch>
                  <a:fillRect l="-5263" t="-6818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8763BE-B648-B175-370F-981C28B1FAD6}"/>
                  </a:ext>
                </a:extLst>
              </p:cNvPr>
              <p:cNvSpPr txBox="1"/>
              <p:nvPr/>
            </p:nvSpPr>
            <p:spPr>
              <a:xfrm>
                <a:off x="128753" y="4099111"/>
                <a:ext cx="142765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8763BE-B648-B175-370F-981C28B1F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53" y="4099111"/>
                <a:ext cx="142765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160587F-7541-3AE9-6AF6-3B321E4A16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3721" y="2673352"/>
            <a:ext cx="3706297" cy="360006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955E4E-A31A-7EC3-F037-F399C377224D}"/>
              </a:ext>
            </a:extLst>
          </p:cNvPr>
          <p:cNvCxnSpPr>
            <a:cxnSpLocks/>
          </p:cNvCxnSpPr>
          <p:nvPr/>
        </p:nvCxnSpPr>
        <p:spPr>
          <a:xfrm flipV="1">
            <a:off x="7141779" y="3981337"/>
            <a:ext cx="4109810" cy="1599656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1858272-ABB4-AC4C-4EA7-71ABD4BD278F}"/>
              </a:ext>
            </a:extLst>
          </p:cNvPr>
          <p:cNvSpPr/>
          <p:nvPr/>
        </p:nvSpPr>
        <p:spPr>
          <a:xfrm>
            <a:off x="3327400" y="3733800"/>
            <a:ext cx="249283" cy="203200"/>
          </a:xfrm>
          <a:prstGeom prst="ellipse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91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Sum of Squares Error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The sum of squared errors is an important metric in regression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SSE will depend on the choices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6100A88-B03B-4C2B-7B67-00B267B05BE1}"/>
              </a:ext>
            </a:extLst>
          </p:cNvPr>
          <p:cNvGrpSpPr/>
          <p:nvPr/>
        </p:nvGrpSpPr>
        <p:grpSpPr>
          <a:xfrm>
            <a:off x="838200" y="2673352"/>
            <a:ext cx="5000445" cy="3750333"/>
            <a:chOff x="838200" y="2673352"/>
            <a:chExt cx="5000445" cy="375033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93525F5-6B98-6452-101A-1108DA1E2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2673352"/>
              <a:ext cx="5000445" cy="375033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7100AA-9B03-1DC9-A07E-151D5E368F09}"/>
                </a:ext>
              </a:extLst>
            </p:cNvPr>
            <p:cNvSpPr/>
            <p:nvPr/>
          </p:nvSpPr>
          <p:spPr>
            <a:xfrm>
              <a:off x="2144110" y="5903282"/>
              <a:ext cx="252249" cy="36870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45687C-AC7B-C111-76E9-C3CC142CD055}"/>
                </a:ext>
              </a:extLst>
            </p:cNvPr>
            <p:cNvSpPr/>
            <p:nvPr/>
          </p:nvSpPr>
          <p:spPr>
            <a:xfrm>
              <a:off x="4050936" y="5988046"/>
              <a:ext cx="252249" cy="36870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4B1841-0E97-2DCB-CEE6-91CDD4300ABF}"/>
                </a:ext>
              </a:extLst>
            </p:cNvPr>
            <p:cNvSpPr/>
            <p:nvPr/>
          </p:nvSpPr>
          <p:spPr>
            <a:xfrm>
              <a:off x="897932" y="4127723"/>
              <a:ext cx="296480" cy="6051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D18BDD-5AC3-8BF7-4D1E-6ED7518648F7}"/>
                  </a:ext>
                </a:extLst>
              </p:cNvPr>
              <p:cNvSpPr txBox="1"/>
              <p:nvPr/>
            </p:nvSpPr>
            <p:spPr>
              <a:xfrm>
                <a:off x="1556407" y="5810190"/>
                <a:ext cx="1427654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D18BDD-5AC3-8BF7-4D1E-6ED751864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07" y="5810190"/>
                <a:ext cx="1427654" cy="546560"/>
              </a:xfrm>
              <a:prstGeom prst="rect">
                <a:avLst/>
              </a:prstGeom>
              <a:blipFill>
                <a:blip r:embed="rId5"/>
                <a:stretch>
                  <a:fillRect l="-5263" t="-6818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2037A7-8118-4964-15A0-9BD4B9EFBB67}"/>
                  </a:ext>
                </a:extLst>
              </p:cNvPr>
              <p:cNvSpPr txBox="1"/>
              <p:nvPr/>
            </p:nvSpPr>
            <p:spPr>
              <a:xfrm>
                <a:off x="4513202" y="5810190"/>
                <a:ext cx="1427654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2037A7-8118-4964-15A0-9BD4B9EFB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202" y="5810190"/>
                <a:ext cx="1427654" cy="546560"/>
              </a:xfrm>
              <a:prstGeom prst="rect">
                <a:avLst/>
              </a:prstGeom>
              <a:blipFill>
                <a:blip r:embed="rId6"/>
                <a:stretch>
                  <a:fillRect l="-5263" t="-6818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8763BE-B648-B175-370F-981C28B1FAD6}"/>
                  </a:ext>
                </a:extLst>
              </p:cNvPr>
              <p:cNvSpPr txBox="1"/>
              <p:nvPr/>
            </p:nvSpPr>
            <p:spPr>
              <a:xfrm>
                <a:off x="128753" y="4099111"/>
                <a:ext cx="142765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8763BE-B648-B175-370F-981C28B1F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53" y="4099111"/>
                <a:ext cx="142765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160587F-7541-3AE9-6AF6-3B321E4A16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3721" y="2673352"/>
            <a:ext cx="3706297" cy="360006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955E4E-A31A-7EC3-F037-F399C377224D}"/>
              </a:ext>
            </a:extLst>
          </p:cNvPr>
          <p:cNvCxnSpPr>
            <a:cxnSpLocks/>
          </p:cNvCxnSpPr>
          <p:nvPr/>
        </p:nvCxnSpPr>
        <p:spPr>
          <a:xfrm flipV="1">
            <a:off x="7141779" y="2997200"/>
            <a:ext cx="3704021" cy="2583793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1858272-ABB4-AC4C-4EA7-71ABD4BD278F}"/>
              </a:ext>
            </a:extLst>
          </p:cNvPr>
          <p:cNvSpPr/>
          <p:nvPr/>
        </p:nvSpPr>
        <p:spPr>
          <a:xfrm>
            <a:off x="3213780" y="5144008"/>
            <a:ext cx="249283" cy="203200"/>
          </a:xfrm>
          <a:prstGeom prst="ellipse">
            <a:avLst/>
          </a:prstGeom>
          <a:solidFill>
            <a:schemeClr val="bg1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6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The Least-Squares Method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Involves choosing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such that SSE is a minimum</a:t>
                </a:r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3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6100A88-B03B-4C2B-7B67-00B267B05BE1}"/>
              </a:ext>
            </a:extLst>
          </p:cNvPr>
          <p:cNvGrpSpPr/>
          <p:nvPr/>
        </p:nvGrpSpPr>
        <p:grpSpPr>
          <a:xfrm>
            <a:off x="838200" y="2673352"/>
            <a:ext cx="5000445" cy="3750333"/>
            <a:chOff x="838200" y="2673352"/>
            <a:chExt cx="5000445" cy="375033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93525F5-6B98-6452-101A-1108DA1E2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2673352"/>
              <a:ext cx="5000445" cy="375033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7100AA-9B03-1DC9-A07E-151D5E368F09}"/>
                </a:ext>
              </a:extLst>
            </p:cNvPr>
            <p:cNvSpPr/>
            <p:nvPr/>
          </p:nvSpPr>
          <p:spPr>
            <a:xfrm>
              <a:off x="2144110" y="5903282"/>
              <a:ext cx="252249" cy="36870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45687C-AC7B-C111-76E9-C3CC142CD055}"/>
                </a:ext>
              </a:extLst>
            </p:cNvPr>
            <p:cNvSpPr/>
            <p:nvPr/>
          </p:nvSpPr>
          <p:spPr>
            <a:xfrm>
              <a:off x="4050936" y="5988046"/>
              <a:ext cx="252249" cy="36870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4B1841-0E97-2DCB-CEE6-91CDD4300ABF}"/>
                </a:ext>
              </a:extLst>
            </p:cNvPr>
            <p:cNvSpPr/>
            <p:nvPr/>
          </p:nvSpPr>
          <p:spPr>
            <a:xfrm>
              <a:off x="897932" y="4127723"/>
              <a:ext cx="296480" cy="6051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D18BDD-5AC3-8BF7-4D1E-6ED7518648F7}"/>
                  </a:ext>
                </a:extLst>
              </p:cNvPr>
              <p:cNvSpPr txBox="1"/>
              <p:nvPr/>
            </p:nvSpPr>
            <p:spPr>
              <a:xfrm>
                <a:off x="1556407" y="5810190"/>
                <a:ext cx="1427654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D18BDD-5AC3-8BF7-4D1E-6ED751864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07" y="5810190"/>
                <a:ext cx="1427654" cy="546560"/>
              </a:xfrm>
              <a:prstGeom prst="rect">
                <a:avLst/>
              </a:prstGeom>
              <a:blipFill>
                <a:blip r:embed="rId5"/>
                <a:stretch>
                  <a:fillRect l="-5263" t="-6818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2037A7-8118-4964-15A0-9BD4B9EFBB67}"/>
                  </a:ext>
                </a:extLst>
              </p:cNvPr>
              <p:cNvSpPr txBox="1"/>
              <p:nvPr/>
            </p:nvSpPr>
            <p:spPr>
              <a:xfrm>
                <a:off x="4513202" y="5810190"/>
                <a:ext cx="1427654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2037A7-8118-4964-15A0-9BD4B9EFB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202" y="5810190"/>
                <a:ext cx="1427654" cy="546560"/>
              </a:xfrm>
              <a:prstGeom prst="rect">
                <a:avLst/>
              </a:prstGeom>
              <a:blipFill>
                <a:blip r:embed="rId6"/>
                <a:stretch>
                  <a:fillRect l="-5263" t="-6818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8763BE-B648-B175-370F-981C28B1FAD6}"/>
                  </a:ext>
                </a:extLst>
              </p:cNvPr>
              <p:cNvSpPr txBox="1"/>
              <p:nvPr/>
            </p:nvSpPr>
            <p:spPr>
              <a:xfrm>
                <a:off x="128753" y="4099111"/>
                <a:ext cx="142765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8763BE-B648-B175-370F-981C28B1F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53" y="4099111"/>
                <a:ext cx="142765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513946B-9BDE-485D-1406-D520D3D0DD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3703" y="2703021"/>
            <a:ext cx="3951890" cy="383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7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lvl="0">
                  <a:buSzPts val="4400"/>
                </a:pPr>
                <a:r>
                  <a:rPr lang="en-US" dirty="0"/>
                  <a:t>How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calculated?</a:t>
                </a:r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can use math to derive the minimum of SSE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100A88-B03B-4C2B-7B67-00B267B05BE1}"/>
              </a:ext>
            </a:extLst>
          </p:cNvPr>
          <p:cNvGrpSpPr/>
          <p:nvPr/>
        </p:nvGrpSpPr>
        <p:grpSpPr>
          <a:xfrm>
            <a:off x="838200" y="2673352"/>
            <a:ext cx="5000445" cy="3750333"/>
            <a:chOff x="838200" y="2673352"/>
            <a:chExt cx="5000445" cy="375033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93525F5-6B98-6452-101A-1108DA1E2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2673352"/>
              <a:ext cx="5000445" cy="375033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7100AA-9B03-1DC9-A07E-151D5E368F09}"/>
                </a:ext>
              </a:extLst>
            </p:cNvPr>
            <p:cNvSpPr/>
            <p:nvPr/>
          </p:nvSpPr>
          <p:spPr>
            <a:xfrm>
              <a:off x="2144110" y="5903282"/>
              <a:ext cx="252249" cy="36870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45687C-AC7B-C111-76E9-C3CC142CD055}"/>
                </a:ext>
              </a:extLst>
            </p:cNvPr>
            <p:cNvSpPr/>
            <p:nvPr/>
          </p:nvSpPr>
          <p:spPr>
            <a:xfrm>
              <a:off x="4050936" y="5988046"/>
              <a:ext cx="252249" cy="36870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4B1841-0E97-2DCB-CEE6-91CDD4300ABF}"/>
                </a:ext>
              </a:extLst>
            </p:cNvPr>
            <p:cNvSpPr/>
            <p:nvPr/>
          </p:nvSpPr>
          <p:spPr>
            <a:xfrm>
              <a:off x="897932" y="4127723"/>
              <a:ext cx="296480" cy="6051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D18BDD-5AC3-8BF7-4D1E-6ED7518648F7}"/>
                  </a:ext>
                </a:extLst>
              </p:cNvPr>
              <p:cNvSpPr txBox="1"/>
              <p:nvPr/>
            </p:nvSpPr>
            <p:spPr>
              <a:xfrm>
                <a:off x="1556407" y="5810190"/>
                <a:ext cx="1427654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D18BDD-5AC3-8BF7-4D1E-6ED751864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07" y="5810190"/>
                <a:ext cx="1427654" cy="546560"/>
              </a:xfrm>
              <a:prstGeom prst="rect">
                <a:avLst/>
              </a:prstGeom>
              <a:blipFill>
                <a:blip r:embed="rId5"/>
                <a:stretch>
                  <a:fillRect l="-5263" t="-6818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2037A7-8118-4964-15A0-9BD4B9EFBB67}"/>
                  </a:ext>
                </a:extLst>
              </p:cNvPr>
              <p:cNvSpPr txBox="1"/>
              <p:nvPr/>
            </p:nvSpPr>
            <p:spPr>
              <a:xfrm>
                <a:off x="4513202" y="5810190"/>
                <a:ext cx="1427654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2037A7-8118-4964-15A0-9BD4B9EFB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202" y="5810190"/>
                <a:ext cx="1427654" cy="546560"/>
              </a:xfrm>
              <a:prstGeom prst="rect">
                <a:avLst/>
              </a:prstGeom>
              <a:blipFill>
                <a:blip r:embed="rId6"/>
                <a:stretch>
                  <a:fillRect l="-5263" t="-6818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8763BE-B648-B175-370F-981C28B1FAD6}"/>
                  </a:ext>
                </a:extLst>
              </p:cNvPr>
              <p:cNvSpPr txBox="1"/>
              <p:nvPr/>
            </p:nvSpPr>
            <p:spPr>
              <a:xfrm>
                <a:off x="128753" y="4099111"/>
                <a:ext cx="142765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8763BE-B648-B175-370F-981C28B1F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53" y="4099111"/>
                <a:ext cx="142765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07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lvl="0">
                  <a:buSzPts val="4400"/>
                </a:pPr>
                <a:r>
                  <a:rPr lang="en-US" dirty="0"/>
                  <a:t>How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calculated?</a:t>
                </a:r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can use math to derive the minimum of SSE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61E7F0-66E0-7A9C-CAA5-34E351697D39}"/>
                  </a:ext>
                </a:extLst>
              </p:cNvPr>
              <p:cNvSpPr txBox="1"/>
              <p:nvPr/>
            </p:nvSpPr>
            <p:spPr>
              <a:xfrm>
                <a:off x="6548092" y="2905780"/>
                <a:ext cx="2632484" cy="984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61E7F0-66E0-7A9C-CAA5-34E351697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092" y="2905780"/>
                <a:ext cx="2632484" cy="984052"/>
              </a:xfrm>
              <a:prstGeom prst="rect">
                <a:avLst/>
              </a:prstGeom>
              <a:blipFill>
                <a:blip r:embed="rId4"/>
                <a:stretch>
                  <a:fillRect t="-1266" b="-10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B37999-88C3-89BB-0310-5A864AC8B59B}"/>
                  </a:ext>
                </a:extLst>
              </p:cNvPr>
              <p:cNvSpPr txBox="1"/>
              <p:nvPr/>
            </p:nvSpPr>
            <p:spPr>
              <a:xfrm>
                <a:off x="6548092" y="4240844"/>
                <a:ext cx="2632484" cy="984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B37999-88C3-89BB-0310-5A864AC8B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092" y="4240844"/>
                <a:ext cx="2632484" cy="984052"/>
              </a:xfrm>
              <a:prstGeom prst="rect">
                <a:avLst/>
              </a:prstGeom>
              <a:blipFill>
                <a:blip r:embed="rId5"/>
                <a:stretch>
                  <a:fillRect t="-2564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01A5721-8B68-B7B3-50B3-EB033B9B08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927" y="2484488"/>
            <a:ext cx="5036982" cy="378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71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lvl="0">
                  <a:buSzPts val="4400"/>
                </a:pPr>
                <a:r>
                  <a:rPr lang="en-US" dirty="0"/>
                  <a:t>How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calculated?</a:t>
                </a:r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can use math to derive the minimum of SSE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61E7F0-66E0-7A9C-CAA5-34E351697D39}"/>
                  </a:ext>
                </a:extLst>
              </p:cNvPr>
              <p:cNvSpPr txBox="1"/>
              <p:nvPr/>
            </p:nvSpPr>
            <p:spPr>
              <a:xfrm>
                <a:off x="6548092" y="2905780"/>
                <a:ext cx="2632484" cy="984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61E7F0-66E0-7A9C-CAA5-34E351697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092" y="2905780"/>
                <a:ext cx="2632484" cy="984052"/>
              </a:xfrm>
              <a:prstGeom prst="rect">
                <a:avLst/>
              </a:prstGeom>
              <a:blipFill>
                <a:blip r:embed="rId4"/>
                <a:stretch>
                  <a:fillRect t="-1266" b="-10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B37999-88C3-89BB-0310-5A864AC8B59B}"/>
                  </a:ext>
                </a:extLst>
              </p:cNvPr>
              <p:cNvSpPr txBox="1"/>
              <p:nvPr/>
            </p:nvSpPr>
            <p:spPr>
              <a:xfrm>
                <a:off x="6548092" y="4240844"/>
                <a:ext cx="2632484" cy="984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B37999-88C3-89BB-0310-5A864AC8B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092" y="4240844"/>
                <a:ext cx="2632484" cy="984052"/>
              </a:xfrm>
              <a:prstGeom prst="rect">
                <a:avLst/>
              </a:prstGeom>
              <a:blipFill>
                <a:blip r:embed="rId5"/>
                <a:stretch>
                  <a:fillRect t="-2564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7766DC05-350B-3E70-83D6-CA6C12F5C7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844" y="2558936"/>
            <a:ext cx="3810959" cy="38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517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5.3.3511"/>
  <p:tag name="SLIDO_PRESENTATION_ID" val="00000000-0000-0000-0000-000000000000"/>
  <p:tag name="SLIDO_EVENT_UUID" val="56cd3f0f-858e-4423-8353-19ed97b6960e"/>
  <p:tag name="SLIDO_EVENT_SECTION_UUID" val="f2d8d0e3-684d-42d5-a0fa-fc04bbfd441a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11748</TotalTime>
  <Words>396</Words>
  <Application>Microsoft Office PowerPoint</Application>
  <PresentationFormat>Widescreen</PresentationFormat>
  <Paragraphs>81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Roboto Slab</vt:lpstr>
      <vt:lpstr>Arial</vt:lpstr>
      <vt:lpstr>Lato Light</vt:lpstr>
      <vt:lpstr>Lato</vt:lpstr>
      <vt:lpstr>Cambria Math</vt:lpstr>
      <vt:lpstr>Courier New</vt:lpstr>
      <vt:lpstr>Wingdings</vt:lpstr>
      <vt:lpstr>Office Theme</vt:lpstr>
      <vt:lpstr>Module 1</vt:lpstr>
      <vt:lpstr>The Least-Squares Method</vt:lpstr>
      <vt:lpstr>Sum of Squares Error</vt:lpstr>
      <vt:lpstr>Sum of Squares Error</vt:lpstr>
      <vt:lpstr>Sum of Squares Error</vt:lpstr>
      <vt:lpstr>The Least-Squares Method</vt:lpstr>
      <vt:lpstr>How Are β ̂_0 and β ̂_1 calculated?</vt:lpstr>
      <vt:lpstr>How Are β ̂_0 and β ̂_1 calculated?</vt:lpstr>
      <vt:lpstr>How Are β ̂_0 and β ̂_1 calculated?</vt:lpstr>
      <vt:lpstr>How Are β ̂_0 and β ̂_1 calculated?</vt:lpstr>
      <vt:lpstr>How Are β ̂_0 and β ̂_1 calculated?</vt:lpstr>
      <vt:lpstr>The Least-Squares Method</vt:lpstr>
      <vt:lpstr>(Least-Squares) Estimates</vt:lpstr>
      <vt:lpstr>Practice</vt:lpstr>
      <vt:lpstr>(Least-Squares) Work Hours vs Lot Size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 Dr.</cp:lastModifiedBy>
  <cp:revision>205</cp:revision>
  <dcterms:modified xsi:type="dcterms:W3CDTF">2023-09-13T15:10:21Z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1.5.3.3511</vt:lpwstr>
  </property>
</Properties>
</file>