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301" r:id="rId2"/>
    <p:sldId id="265" r:id="rId3"/>
    <p:sldId id="581" r:id="rId4"/>
    <p:sldId id="582" r:id="rId5"/>
    <p:sldId id="417" r:id="rId6"/>
    <p:sldId id="579" r:id="rId7"/>
    <p:sldId id="578" r:id="rId8"/>
  </p:sldIdLst>
  <p:sldSz cx="12192000" cy="6858000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Lato Light" panose="020F0302020204030204" pitchFamily="34" charset="0"/>
      <p:regular r:id="rId15"/>
      <p:bold r:id="rId16"/>
      <p:italic r:id="rId17"/>
      <p:boldItalic r:id="rId18"/>
    </p:embeddedFont>
    <p:embeddedFont>
      <p:font typeface="Roboto Slab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4"/>
    <p:restoredTop sz="96425"/>
  </p:normalViewPr>
  <p:slideViewPr>
    <p:cSldViewPr snapToGrid="0">
      <p:cViewPr varScale="1">
        <p:scale>
          <a:sx n="148" d="100"/>
          <a:sy n="148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61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6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74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342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8365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690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9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6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Logistic Regression (Predictive)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845E2-555E-E3B2-191A-2CF867448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266" y="3953791"/>
            <a:ext cx="3775468" cy="25232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 as Predictive Model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main goal is to obtain accurate predictions.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Goodness of fit metrics are second to performance metrics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Relationships and odds are of lesser importance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5C29BF-89AB-0615-36A0-9F7C1DC4A36E}"/>
                  </a:ext>
                </a:extLst>
              </p:cNvPr>
              <p:cNvSpPr txBox="1"/>
              <p:nvPr/>
            </p:nvSpPr>
            <p:spPr>
              <a:xfrm>
                <a:off x="940411" y="3429000"/>
                <a:ext cx="1711349" cy="13730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4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4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5C29BF-89AB-0615-36A0-9F7C1DC4A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11" y="3429000"/>
                <a:ext cx="1711349" cy="1373068"/>
              </a:xfrm>
              <a:prstGeom prst="rect">
                <a:avLst/>
              </a:prstGeom>
              <a:blipFill>
                <a:blip r:embed="rId3"/>
                <a:stretch>
                  <a:fillRect l="-86765" t="-225688" r="-111765" b="-323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25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 as Predictive Model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optimize test error performance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Grid-search, CV and hyperparameter tuning are essential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Train set performance is used to compare to Test (Overfitting)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BED1336A-CAC1-6601-4556-E0204026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275602"/>
            <a:ext cx="3784329" cy="310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FDA6D2D0-7B59-CAD7-68A8-AB9E371DC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62" y="3211854"/>
            <a:ext cx="3929937" cy="306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3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What type of model is more useful?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Both. Often, a hybrid approach is needed.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F6170E-C923-CE20-11C3-609579CE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63" y="2443582"/>
            <a:ext cx="6204093" cy="41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dit Card Rejection">
            <a:extLst>
              <a:ext uri="{FF2B5EF4-FFF2-40B4-BE49-F238E27FC236}">
                <a16:creationId xmlns:a16="http://schemas.microsoft.com/office/drawing/2014/main" id="{E9CEFF6E-D18B-1BA9-83E6-1E07613A9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037" y="2443581"/>
            <a:ext cx="3190000" cy="4155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4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How are variables selected?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use penalty terms instead of significance to select variables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penalty terms are added to the cost function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1" dirty="0"/>
                  <a:t>L</a:t>
                </a:r>
                <a:r>
                  <a:rPr lang="en-US" b="1" baseline="-25000" dirty="0"/>
                  <a:t>2 </a:t>
                </a:r>
                <a:r>
                  <a:rPr lang="en-US" b="1" dirty="0"/>
                  <a:t>Penalty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𝜆</m:t>
                        </m:r>
                        <m:r>
                          <a:rPr lang="en-US" sz="28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||</m:t>
                        </m:r>
                        <m:r>
                          <a:rPr lang="en-US" sz="2800" b="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i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ato Light"/>
                      </a:rPr>
                      <m:t>|</m:t>
                    </m:r>
                    <m:sSubSup>
                      <m:sSubSupPr>
                        <m:ctrlPr>
                          <a:rPr lang="en-US" sz="28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8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Lato Light"/>
                              </a:rPr>
                            </m:ctrlPr>
                          </m:dPr>
                          <m:e>
                            <m:r>
                              <a:rPr lang="en-US" b="0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1" dirty="0"/>
                  <a:t>L</a:t>
                </a:r>
                <a:r>
                  <a:rPr lang="en-US" b="1" baseline="-25000" dirty="0"/>
                  <a:t>1 </a:t>
                </a:r>
                <a:r>
                  <a:rPr lang="en-US" b="1" dirty="0"/>
                  <a:t>Penalty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𝜆</m:t>
                        </m:r>
                        <m:r>
                          <a:rPr lang="en-US" sz="28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||</m:t>
                        </m:r>
                        <m:r>
                          <a:rPr lang="en-US" sz="2800" b="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i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Lato Light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8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Lato Light"/>
                                  </a:rPr>
                                </m:ctrlPr>
                              </m:dPr>
                              <m:e>
                                <m:r>
                                  <a:rPr lang="en-US"/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Lato Light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3499" b="-20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>
            <a:extLst>
              <a:ext uri="{FF2B5EF4-FFF2-40B4-BE49-F238E27FC236}">
                <a16:creationId xmlns:a16="http://schemas.microsoft.com/office/drawing/2014/main" id="{B529EC06-309E-00F1-E77A-9A463658B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4" b="8387"/>
          <a:stretch/>
        </p:blipFill>
        <p:spPr bwMode="auto">
          <a:xfrm>
            <a:off x="1071114" y="3076344"/>
            <a:ext cx="6578600" cy="1285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48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200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15357</TotalTime>
  <Words>309</Words>
  <Application>Microsoft Macintosh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Cambria Math</vt:lpstr>
      <vt:lpstr>Wingdings</vt:lpstr>
      <vt:lpstr>-apple-system</vt:lpstr>
      <vt:lpstr>Lato</vt:lpstr>
      <vt:lpstr>Roboto Slab</vt:lpstr>
      <vt:lpstr>Arial</vt:lpstr>
      <vt:lpstr>Lato Light</vt:lpstr>
      <vt:lpstr>Office Theme</vt:lpstr>
      <vt:lpstr>Module 6</vt:lpstr>
      <vt:lpstr>Logistic Regression (Predictive)</vt:lpstr>
      <vt:lpstr>Logistic Regression as Predictive Model</vt:lpstr>
      <vt:lpstr>Logistic Regression as Predictive Model</vt:lpstr>
      <vt:lpstr>What type of model is more useful?</vt:lpstr>
      <vt:lpstr>How are variables selected?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171</cp:revision>
  <dcterms:modified xsi:type="dcterms:W3CDTF">2023-08-07T17:26:20Z</dcterms:modified>
</cp:coreProperties>
</file>