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5" r:id="rId3"/>
    <p:sldId id="257" r:id="rId4"/>
    <p:sldId id="306" r:id="rId5"/>
    <p:sldId id="302" r:id="rId6"/>
    <p:sldId id="307" r:id="rId7"/>
    <p:sldId id="304" r:id="rId8"/>
    <p:sldId id="305" r:id="rId9"/>
    <p:sldId id="303" r:id="rId10"/>
    <p:sldId id="308" r:id="rId11"/>
    <p:sldId id="320" r:id="rId12"/>
    <p:sldId id="321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</p:sldIdLst>
  <p:sldSz cx="12192000" cy="6858000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Light" panose="020F0302020204030203" pitchFamily="34" charset="0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72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230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16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92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494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63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3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219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79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6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71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691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07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88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98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6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12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53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Python Programming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 Types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34217-64A4-45C5-B97B-D7FDFC63C4C6}"/>
              </a:ext>
            </a:extLst>
          </p:cNvPr>
          <p:cNvSpPr txBox="1"/>
          <p:nvPr/>
        </p:nvSpPr>
        <p:spPr>
          <a:xfrm>
            <a:off x="963781" y="28166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bool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C7E76-62A5-4A74-B22F-736AC298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1" y="1625101"/>
            <a:ext cx="6617378" cy="11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72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Truthiness of Objects and Conditions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34217-64A4-45C5-B97B-D7FDFC63C4C6}"/>
              </a:ext>
            </a:extLst>
          </p:cNvPr>
          <p:cNvSpPr txBox="1"/>
          <p:nvPr/>
        </p:nvSpPr>
        <p:spPr>
          <a:xfrm>
            <a:off x="963781" y="267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E4F17-7943-4FD0-9F8B-E3259E51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1" y="1517073"/>
            <a:ext cx="6617378" cy="11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6E737C-3D99-44C7-AEDA-2FFCEA208E5D}"/>
              </a:ext>
            </a:extLst>
          </p:cNvPr>
          <p:cNvSpPr txBox="1"/>
          <p:nvPr/>
        </p:nvSpPr>
        <p:spPr>
          <a:xfrm>
            <a:off x="963781" y="42490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EE9A1-8AF2-46F6-BE7F-4130C2FC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81" y="3067749"/>
            <a:ext cx="6617378" cy="1130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7467AA-A94E-4782-B4E1-E84D7A87C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81" y="4657399"/>
            <a:ext cx="6617378" cy="1130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5A2484-B9F8-44F3-867F-37C1064D8E33}"/>
              </a:ext>
            </a:extLst>
          </p:cNvPr>
          <p:cNvSpPr txBox="1"/>
          <p:nvPr/>
        </p:nvSpPr>
        <p:spPr>
          <a:xfrm>
            <a:off x="963781" y="5877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268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Truthiness of Objects and Conditions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34217-64A4-45C5-B97B-D7FDFC63C4C6}"/>
              </a:ext>
            </a:extLst>
          </p:cNvPr>
          <p:cNvSpPr txBox="1"/>
          <p:nvPr/>
        </p:nvSpPr>
        <p:spPr>
          <a:xfrm>
            <a:off x="963781" y="267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E737C-3D99-44C7-AEDA-2FFCEA208E5D}"/>
              </a:ext>
            </a:extLst>
          </p:cNvPr>
          <p:cNvSpPr txBox="1"/>
          <p:nvPr/>
        </p:nvSpPr>
        <p:spPr>
          <a:xfrm>
            <a:off x="963781" y="42490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A2484-B9F8-44F3-867F-37C1064D8E33}"/>
              </a:ext>
            </a:extLst>
          </p:cNvPr>
          <p:cNvSpPr txBox="1"/>
          <p:nvPr/>
        </p:nvSpPr>
        <p:spPr>
          <a:xfrm>
            <a:off x="963781" y="5877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CC99E-AB30-4384-A396-A9145C6D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1" y="1491886"/>
            <a:ext cx="6617378" cy="1130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30E1E1-102B-4362-AD7D-44C1D865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81" y="3081536"/>
            <a:ext cx="6617378" cy="1130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9BC9E-DFA8-4F79-BF20-D99CD768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81" y="4708002"/>
            <a:ext cx="6617378" cy="11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5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Conditionals and Loops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Conditionals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construct that allows you to branch your code based on conditions being met (or not)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4"/>
                </a:solidFill>
              </a:rPr>
              <a:t>if</a:t>
            </a:r>
            <a:r>
              <a:rPr lang="en-US" dirty="0"/>
              <a:t>, </a:t>
            </a:r>
            <a:r>
              <a:rPr lang="en-US" dirty="0" err="1">
                <a:solidFill>
                  <a:schemeClr val="accent4"/>
                </a:solidFill>
              </a:rPr>
              <a:t>elif</a:t>
            </a:r>
            <a:r>
              <a:rPr lang="en-US" dirty="0"/>
              <a:t> and </a:t>
            </a:r>
            <a:r>
              <a:rPr lang="en-US" dirty="0">
                <a:solidFill>
                  <a:schemeClr val="accent4"/>
                </a:solidFill>
              </a:rPr>
              <a:t>else</a:t>
            </a:r>
            <a:r>
              <a:rPr lang="en-US" dirty="0"/>
              <a:t> or the ternary operator (aka conditional expression)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5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Conditionals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77B-3320-4DA3-BC20-B8F0D062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9" y="1775113"/>
            <a:ext cx="6617378" cy="1576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42C6E-8638-4D11-A49B-40A11741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9" y="3638550"/>
            <a:ext cx="6617378" cy="2033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3FDE5B-4982-4D14-A157-EF30DAFB8CA9}"/>
              </a:ext>
            </a:extLst>
          </p:cNvPr>
          <p:cNvSpPr txBox="1"/>
          <p:nvPr/>
        </p:nvSpPr>
        <p:spPr>
          <a:xfrm>
            <a:off x="945309" y="57745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&gt;=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443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Conditionals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FDE5B-4982-4D14-A157-EF30DAFB8CA9}"/>
              </a:ext>
            </a:extLst>
          </p:cNvPr>
          <p:cNvSpPr txBox="1"/>
          <p:nvPr/>
        </p:nvSpPr>
        <p:spPr>
          <a:xfrm>
            <a:off x="945309" y="41396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&gt;= 10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0FD2C-755D-48CA-BED5-EF18D298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9" y="1542364"/>
            <a:ext cx="6617378" cy="247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C9E94-297A-48FC-9535-3028AE85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9" y="4620902"/>
            <a:ext cx="6617378" cy="1359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9FC8D-0078-439D-B6EB-9559BBF1DA49}"/>
              </a:ext>
            </a:extLst>
          </p:cNvPr>
          <p:cNvSpPr txBox="1"/>
          <p:nvPr/>
        </p:nvSpPr>
        <p:spPr>
          <a:xfrm>
            <a:off x="945309" y="6092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&gt;= 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840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While Loop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repeats a block of code as long as a specified condition is True.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6" name="Picture 4" descr="The Infinite Loop">
            <a:extLst>
              <a:ext uri="{FF2B5EF4-FFF2-40B4-BE49-F238E27FC236}">
                <a16:creationId xmlns:a16="http://schemas.microsoft.com/office/drawing/2014/main" id="{A9B0EDA2-F698-4693-A313-AA837D38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56" y="2422093"/>
            <a:ext cx="2780289" cy="27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7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While Loop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FDE5B-4982-4D14-A157-EF30DAFB8CA9}"/>
              </a:ext>
            </a:extLst>
          </p:cNvPr>
          <p:cNvSpPr txBox="1"/>
          <p:nvPr/>
        </p:nvSpPr>
        <p:spPr>
          <a:xfrm>
            <a:off x="945309" y="35470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749DE-2C2E-4260-BCA7-22B783D3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9" y="1401452"/>
            <a:ext cx="6617378" cy="2033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87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While Loop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FDE5B-4982-4D14-A157-EF30DAFB8CA9}"/>
              </a:ext>
            </a:extLst>
          </p:cNvPr>
          <p:cNvSpPr txBox="1"/>
          <p:nvPr/>
        </p:nvSpPr>
        <p:spPr>
          <a:xfrm>
            <a:off x="945309" y="5259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76165-1402-45EB-80AC-7DB84D29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9" y="1598303"/>
            <a:ext cx="6617378" cy="11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353B9-B69E-4310-A257-5861E61BF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9" y="2930525"/>
            <a:ext cx="6617378" cy="2249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00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Identifiers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For Loop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Iterates (loops) over an </a:t>
            </a:r>
            <a:r>
              <a:rPr lang="en-US" dirty="0" err="1"/>
              <a:t>iterable</a:t>
            </a:r>
            <a:r>
              <a:rPr lang="en-US" dirty="0"/>
              <a:t> object.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8194" name="Picture 2" descr="The List in Python - Programmathically">
            <a:extLst>
              <a:ext uri="{FF2B5EF4-FFF2-40B4-BE49-F238E27FC236}">
                <a16:creationId xmlns:a16="http://schemas.microsoft.com/office/drawing/2014/main" id="{A2C175A4-A951-40D4-81E3-B12EF38B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4" y="2310245"/>
            <a:ext cx="6506441" cy="21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40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For Loop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CAECD-E19E-4757-B560-B800F4A8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9" y="1594459"/>
            <a:ext cx="6617378" cy="1130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93AE7-DC02-49ED-9ADF-8492F95C27FC}"/>
              </a:ext>
            </a:extLst>
          </p:cNvPr>
          <p:cNvSpPr txBox="1"/>
          <p:nvPr/>
        </p:nvSpPr>
        <p:spPr>
          <a:xfrm>
            <a:off x="945309" y="27611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2DE72-A971-444F-9BFD-E97CFF7D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9" y="4274275"/>
            <a:ext cx="6617378" cy="1130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7C4920-AFC1-4C90-8CDF-7D7B3597C33A}"/>
              </a:ext>
            </a:extLst>
          </p:cNvPr>
          <p:cNvSpPr txBox="1"/>
          <p:nvPr/>
        </p:nvSpPr>
        <p:spPr>
          <a:xfrm>
            <a:off x="945309" y="5559122"/>
            <a:ext cx="4374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303712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For Loop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93AE7-DC02-49ED-9ADF-8492F95C27FC}"/>
              </a:ext>
            </a:extLst>
          </p:cNvPr>
          <p:cNvSpPr txBox="1"/>
          <p:nvPr/>
        </p:nvSpPr>
        <p:spPr>
          <a:xfrm>
            <a:off x="945309" y="27611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1 2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3 4</a:t>
            </a:r>
            <a:endParaRPr lang="en-US" sz="1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5 6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AD82C-A019-4725-AEDD-81137A5F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9" y="1444220"/>
            <a:ext cx="6617378" cy="11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Identifiers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References to memory locations. 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Identifier names are case-sensitive.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Must start with underscores (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_</a:t>
            </a:r>
            <a:r>
              <a:rPr lang="en-US" dirty="0"/>
              <a:t> ) or letters 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– z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- Z</a:t>
            </a:r>
            <a:r>
              <a:rPr lang="en-US" dirty="0"/>
              <a:t>)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Cannot be any reserved word.</a:t>
            </a:r>
          </a:p>
          <a:p>
            <a:pPr marL="800100" lvl="1">
              <a:buSzPts val="2800"/>
            </a:pPr>
            <a:r>
              <a:rPr lang="en-US" dirty="0"/>
              <a:t>E.g. of reserved words: None, True, False, and, or, not, if, else, </a:t>
            </a:r>
            <a:r>
              <a:rPr lang="en-US" dirty="0" err="1"/>
              <a:t>elif</a:t>
            </a:r>
            <a:r>
              <a:rPr lang="en-US" dirty="0"/>
              <a:t>, for, while, break, continue, pass, </a:t>
            </a:r>
            <a:r>
              <a:rPr lang="en-US" dirty="0" err="1"/>
              <a:t>def</a:t>
            </a:r>
            <a:r>
              <a:rPr lang="en-US" dirty="0"/>
              <a:t>, lambda, global, nonlocal, return, del, in, is, assert, class, try, except, finally, raise, import, from, with, as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retrieve memory location?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45AE1-106F-4888-A2B1-7E002CD5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7" y="1856975"/>
            <a:ext cx="6617369" cy="1130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F56492-636A-4A7A-A619-09D1D1785FDD}"/>
              </a:ext>
            </a:extLst>
          </p:cNvPr>
          <p:cNvSpPr txBox="1"/>
          <p:nvPr/>
        </p:nvSpPr>
        <p:spPr>
          <a:xfrm>
            <a:off x="905164" y="3154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139657602859504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8D2C5-8998-4F22-B788-623EA107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7" y="3689850"/>
            <a:ext cx="6617369" cy="11309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14743D-4957-4E9D-AB08-E0B39D7E6076}"/>
              </a:ext>
            </a:extLst>
          </p:cNvPr>
          <p:cNvSpPr txBox="1"/>
          <p:nvPr/>
        </p:nvSpPr>
        <p:spPr>
          <a:xfrm>
            <a:off x="905164" y="49871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0x7f0491cf01f0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92C90-F0AC-4B4D-8588-0F728BC555B1}"/>
              </a:ext>
            </a:extLst>
          </p:cNvPr>
          <p:cNvSpPr txBox="1"/>
          <p:nvPr/>
        </p:nvSpPr>
        <p:spPr>
          <a:xfrm>
            <a:off x="3121890" y="58644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myvar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endParaRPr lang="en-US" sz="2800" dirty="0"/>
          </a:p>
        </p:txBody>
      </p:sp>
      <p:pic>
        <p:nvPicPr>
          <p:cNvPr id="18" name="Graphic 17" descr="Transfer with solid fill">
            <a:extLst>
              <a:ext uri="{FF2B5EF4-FFF2-40B4-BE49-F238E27FC236}">
                <a16:creationId xmlns:a16="http://schemas.microsoft.com/office/drawing/2014/main" id="{14AD1C4D-12F3-4AD8-BFD1-CADD6E33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546" y="566881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7C1317-54FC-46AC-AD89-EF9A7F66349F}"/>
              </a:ext>
            </a:extLst>
          </p:cNvPr>
          <p:cNvSpPr txBox="1"/>
          <p:nvPr/>
        </p:nvSpPr>
        <p:spPr>
          <a:xfrm>
            <a:off x="5537200" y="6005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0x7f0491cf01f0</a:t>
            </a:r>
          </a:p>
        </p:txBody>
      </p:sp>
      <p:pic>
        <p:nvPicPr>
          <p:cNvPr id="2052" name="Picture 4" descr="6.4. Main Memory — CS160 Reader">
            <a:extLst>
              <a:ext uri="{FF2B5EF4-FFF2-40B4-BE49-F238E27FC236}">
                <a16:creationId xmlns:a16="http://schemas.microsoft.com/office/drawing/2014/main" id="{EABD39E3-5380-427C-917C-CEEE076E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061" y="3026774"/>
            <a:ext cx="2390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Valid Identifiers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CFA0-FE4D-4600-8B3C-F2C1567B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2" y="1690688"/>
            <a:ext cx="6599993" cy="1355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114D106-4509-44BA-A264-303F14F6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330" y="1835458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CAB0F-B5DF-4C88-A2B4-CFD23C6CD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82" y="3577794"/>
            <a:ext cx="6599995" cy="1355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C9447A27-B130-469D-9AEE-CA1EC9D6E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1953" y="37985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Invalid Identifiers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47524-BF44-47F3-BF90-55DD48E2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2" y="1568758"/>
            <a:ext cx="6599995" cy="91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B81E4E37-30EB-4AE7-8373-2171DD774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0575" y="1566357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430B8A-7DAA-4E69-BF87-96F0390E9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82" y="2891920"/>
            <a:ext cx="6599995" cy="1127999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DA114CB-F7C2-47D9-A87D-8AE652B52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0575" y="297180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358732-8626-4735-80A8-13DDEFF9C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782" y="4377244"/>
            <a:ext cx="6599995" cy="1128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6BD762E-3C78-4D8D-ABF4-D561F132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0575" y="4484044"/>
            <a:ext cx="914400" cy="9144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3B6454E-4A75-4144-B74E-2467A1B3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82" y="5857788"/>
            <a:ext cx="38600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SyntaxError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invalid syntax </a:t>
            </a:r>
          </a:p>
        </p:txBody>
      </p:sp>
    </p:spTree>
    <p:extLst>
      <p:ext uri="{BB962C8B-B14F-4D97-AF65-F5344CB8AC3E}">
        <p14:creationId xmlns:p14="http://schemas.microsoft.com/office/powerpoint/2010/main" val="4357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Class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1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main types of classes are:</a:t>
            </a:r>
          </a:p>
          <a:p>
            <a:pPr marL="800100" lvl="1">
              <a:buSzPts val="2800"/>
            </a:pPr>
            <a:r>
              <a:rPr lang="en-US" sz="2600" dirty="0"/>
              <a:t>Integers: </a:t>
            </a:r>
            <a:r>
              <a:rPr lang="en-US" sz="2600" dirty="0">
                <a:solidFill>
                  <a:schemeClr val="accent4"/>
                </a:solidFill>
              </a:rPr>
              <a:t>int</a:t>
            </a:r>
          </a:p>
          <a:p>
            <a:pPr marL="800100" lvl="1">
              <a:buSzPts val="2800"/>
            </a:pPr>
            <a:r>
              <a:rPr lang="en-US" sz="2600" dirty="0"/>
              <a:t>Floats: </a:t>
            </a:r>
            <a:r>
              <a:rPr lang="en-US" sz="2600" dirty="0">
                <a:solidFill>
                  <a:schemeClr val="accent4"/>
                </a:solidFill>
              </a:rPr>
              <a:t>float</a:t>
            </a:r>
          </a:p>
          <a:p>
            <a:pPr marL="800100" lvl="1">
              <a:buSzPts val="2800"/>
            </a:pPr>
            <a:r>
              <a:rPr lang="en-US" sz="2600" dirty="0"/>
              <a:t>Strings: </a:t>
            </a:r>
            <a:r>
              <a:rPr lang="en-US" sz="2600" dirty="0">
                <a:solidFill>
                  <a:schemeClr val="accent4"/>
                </a:solidFill>
              </a:rPr>
              <a:t>string</a:t>
            </a:r>
          </a:p>
          <a:p>
            <a:pPr marL="800100" lvl="1">
              <a:buSzPts val="2800"/>
            </a:pPr>
            <a:r>
              <a:rPr lang="en-US" sz="2600" dirty="0"/>
              <a:t>Booleans: </a:t>
            </a:r>
            <a:r>
              <a:rPr lang="en-US" sz="2600" dirty="0">
                <a:solidFill>
                  <a:schemeClr val="accent4"/>
                </a:solidFill>
              </a:rPr>
              <a:t>bool</a:t>
            </a:r>
          </a:p>
          <a:p>
            <a:pPr marL="800100" lvl="1">
              <a:buSzPts val="2800"/>
            </a:pPr>
            <a:endParaRPr lang="en-US" sz="2600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 Types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1B8684-C47A-45AD-B621-D8F25804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1" y="1535361"/>
            <a:ext cx="6617369" cy="1130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34217-64A4-45C5-B97B-D7FDFC63C4C6}"/>
              </a:ext>
            </a:extLst>
          </p:cNvPr>
          <p:cNvSpPr txBox="1"/>
          <p:nvPr/>
        </p:nvSpPr>
        <p:spPr>
          <a:xfrm>
            <a:off x="963781" y="28166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int</a:t>
            </a: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C922EE-7C3A-4A4F-9917-C1A640EC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81" y="3307025"/>
            <a:ext cx="6617369" cy="1130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C65E04-BFC5-43BB-B415-6C456A0C685B}"/>
              </a:ext>
            </a:extLst>
          </p:cNvPr>
          <p:cNvSpPr txBox="1"/>
          <p:nvPr/>
        </p:nvSpPr>
        <p:spPr>
          <a:xfrm>
            <a:off x="963781" y="449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float</a:t>
            </a:r>
            <a:endParaRPr lang="en-US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26F398-160B-4A1E-BBC2-A50908FD4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81" y="4928407"/>
            <a:ext cx="6617369" cy="1130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9D26E1-BEC8-4A08-B7C3-8501F0A2F24A}"/>
              </a:ext>
            </a:extLst>
          </p:cNvPr>
          <p:cNvSpPr txBox="1"/>
          <p:nvPr/>
        </p:nvSpPr>
        <p:spPr>
          <a:xfrm>
            <a:off x="963781" y="6180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251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529</Words>
  <Application>Microsoft Office PowerPoint</Application>
  <PresentationFormat>Widescreen</PresentationFormat>
  <Paragraphs>112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Slab</vt:lpstr>
      <vt:lpstr>Lato Light</vt:lpstr>
      <vt:lpstr>Lato</vt:lpstr>
      <vt:lpstr>Arial</vt:lpstr>
      <vt:lpstr>Wingdings</vt:lpstr>
      <vt:lpstr>Courier New</vt:lpstr>
      <vt:lpstr>Office Theme</vt:lpstr>
      <vt:lpstr>Module 0</vt:lpstr>
      <vt:lpstr>Python Basics</vt:lpstr>
      <vt:lpstr>Identifiers</vt:lpstr>
      <vt:lpstr>How to retrieve memory location?</vt:lpstr>
      <vt:lpstr>Valid Identifiers</vt:lpstr>
      <vt:lpstr>Invalid Identifiers</vt:lpstr>
      <vt:lpstr>Python Basics</vt:lpstr>
      <vt:lpstr>Classes</vt:lpstr>
      <vt:lpstr>Class Types</vt:lpstr>
      <vt:lpstr>Class Types</vt:lpstr>
      <vt:lpstr>Truthiness of Objects and Conditions</vt:lpstr>
      <vt:lpstr>Truthiness of Objects and Conditions</vt:lpstr>
      <vt:lpstr>Python Basics</vt:lpstr>
      <vt:lpstr>Conditionals</vt:lpstr>
      <vt:lpstr>Conditionals</vt:lpstr>
      <vt:lpstr>Conditionals</vt:lpstr>
      <vt:lpstr>While Loop</vt:lpstr>
      <vt:lpstr>While Loop</vt:lpstr>
      <vt:lpstr>While Loop</vt:lpstr>
      <vt:lpstr>For Loop</vt:lpstr>
      <vt:lpstr>For Loop</vt:lpstr>
      <vt:lpstr>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18</cp:revision>
  <dcterms:modified xsi:type="dcterms:W3CDTF">2023-05-23T15:49:56Z</dcterms:modified>
</cp:coreProperties>
</file>