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301" r:id="rId2"/>
    <p:sldId id="265" r:id="rId3"/>
    <p:sldId id="329" r:id="rId4"/>
    <p:sldId id="257" r:id="rId5"/>
    <p:sldId id="341" r:id="rId6"/>
    <p:sldId id="330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1" r:id="rId16"/>
    <p:sldId id="352" r:id="rId17"/>
    <p:sldId id="350" r:id="rId18"/>
    <p:sldId id="353" r:id="rId19"/>
    <p:sldId id="354" r:id="rId20"/>
    <p:sldId id="355" r:id="rId21"/>
    <p:sldId id="356" r:id="rId22"/>
    <p:sldId id="357" r:id="rId23"/>
    <p:sldId id="358" r:id="rId24"/>
    <p:sldId id="359" r:id="rId25"/>
  </p:sldIdLst>
  <p:sldSz cx="12192000" cy="6858000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Light" panose="020F0302020204030203" pitchFamily="34" charset="0"/>
      <p:regular r:id="rId31"/>
      <p:bold r:id="rId32"/>
      <p:italic r:id="rId33"/>
      <p:boldItalic r:id="rId34"/>
    </p:embeddedFont>
    <p:embeddedFont>
      <p:font typeface="Roboto Slab" pitchFamily="2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1654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946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354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093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751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762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217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740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522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03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54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837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046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469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93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2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74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29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46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62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27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Python Programming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Generating Data with NumPy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generate arrays of any shape from different distributions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5F24A-ECBE-4FA7-95CF-6C19F91E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41" y="2391824"/>
            <a:ext cx="6629550" cy="1579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ED3D7F-5ABD-4389-A45E-9474691E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41" y="4222920"/>
            <a:ext cx="2812283" cy="208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186B3-60D0-4C73-B845-BEC90E428814}"/>
              </a:ext>
            </a:extLst>
          </p:cNvPr>
          <p:cNvSpPr txBox="1"/>
          <p:nvPr/>
        </p:nvSpPr>
        <p:spPr>
          <a:xfrm>
            <a:off x="4805155" y="4383172"/>
            <a:ext cx="60945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12121"/>
                </a:solidFill>
                <a:latin typeface="Courier New" panose="02070309020205020404" pitchFamily="49" charset="0"/>
              </a:rPr>
              <a:t>n</a:t>
            </a:r>
            <a:r>
              <a:rPr lang="en-US" sz="2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p.</a:t>
            </a:r>
            <a:r>
              <a:rPr lang="en-US" sz="2800" dirty="0" err="1">
                <a:solidFill>
                  <a:srgbClr val="212121"/>
                </a:solidFill>
                <a:latin typeface="Courier New" panose="02070309020205020404" pitchFamily="49" charset="0"/>
              </a:rPr>
              <a:t>zeros</a:t>
            </a:r>
            <a:r>
              <a:rPr lang="en-US" sz="2800" dirty="0">
                <a:solidFill>
                  <a:srgbClr val="212121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2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np.ones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800" dirty="0" err="1">
                <a:solidFill>
                  <a:srgbClr val="212121"/>
                </a:solidFill>
                <a:latin typeface="Courier New" panose="02070309020205020404" pitchFamily="49" charset="0"/>
              </a:rPr>
              <a:t>np.full</a:t>
            </a:r>
            <a:r>
              <a:rPr lang="en-US" sz="2800" dirty="0">
                <a:solidFill>
                  <a:srgbClr val="212121"/>
                </a:solidFill>
                <a:latin typeface="Courier New" panose="02070309020205020404" pitchFamily="49" charset="0"/>
              </a:rPr>
              <a:t>()</a:t>
            </a:r>
            <a:endParaRPr lang="en-US" sz="28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4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CB0BF1-E3E5-4CF4-8FCC-E7EEE3B7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81" y="3686453"/>
            <a:ext cx="3966838" cy="160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0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Pandas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Data analysis and manipulation tool.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Convention is to use the alias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pd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Two main objects: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</a:rPr>
              <a:t>Series</a:t>
            </a:r>
            <a:r>
              <a:rPr lang="en-US" dirty="0"/>
              <a:t> and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</a:rPr>
              <a:t>DataFrame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5" name="Picture 2" descr="Python | Pandas Series - GeeksforGeeks">
            <a:extLst>
              <a:ext uri="{FF2B5EF4-FFF2-40B4-BE49-F238E27FC236}">
                <a16:creationId xmlns:a16="http://schemas.microsoft.com/office/drawing/2014/main" id="{31603049-9ACC-486D-8640-27F0F5C7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4309"/>
            <a:ext cx="5964936" cy="34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C82C68-D58D-40D9-8C04-F3EE5B62E979}"/>
              </a:ext>
            </a:extLst>
          </p:cNvPr>
          <p:cNvSpPr/>
          <p:nvPr/>
        </p:nvSpPr>
        <p:spPr>
          <a:xfrm>
            <a:off x="3205018" y="4460722"/>
            <a:ext cx="1801091" cy="379133"/>
          </a:xfrm>
          <a:prstGeom prst="roundRect">
            <a:avLst/>
          </a:prstGeom>
          <a:solidFill>
            <a:schemeClr val="tx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Pandas Series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Equivalent to NumPy 1D Array.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Contains an index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39148-7F15-49A5-AEAB-BCF4F167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56" y="2923902"/>
            <a:ext cx="6629551" cy="1337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D1A30-3509-4B02-882C-79112153A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56" y="4460722"/>
            <a:ext cx="1992078" cy="133796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61835E-B89C-4729-BEC9-7788143E98E5}"/>
              </a:ext>
            </a:extLst>
          </p:cNvPr>
          <p:cNvSpPr/>
          <p:nvPr/>
        </p:nvSpPr>
        <p:spPr>
          <a:xfrm>
            <a:off x="1491449" y="4460722"/>
            <a:ext cx="612559" cy="1034556"/>
          </a:xfrm>
          <a:prstGeom prst="roundRect">
            <a:avLst/>
          </a:prstGeom>
          <a:solidFill>
            <a:schemeClr val="tx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8C638-E1E1-46A6-85CA-EB2DD8A61660}"/>
              </a:ext>
            </a:extLst>
          </p:cNvPr>
          <p:cNvSpPr txBox="1"/>
          <p:nvPr/>
        </p:nvSpPr>
        <p:spPr>
          <a:xfrm>
            <a:off x="3459426" y="4509997"/>
            <a:ext cx="1546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data.values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7E50DC-3B6F-4734-8BA1-2A15432E365F}"/>
              </a:ext>
            </a:extLst>
          </p:cNvPr>
          <p:cNvSpPr/>
          <p:nvPr/>
        </p:nvSpPr>
        <p:spPr>
          <a:xfrm>
            <a:off x="825512" y="4460722"/>
            <a:ext cx="612559" cy="1034556"/>
          </a:xfrm>
          <a:prstGeom prst="roundRect">
            <a:avLst/>
          </a:prstGeom>
          <a:solidFill>
            <a:schemeClr val="accent1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B68CB8-8090-42E6-973B-285C5D9DE610}"/>
              </a:ext>
            </a:extLst>
          </p:cNvPr>
          <p:cNvSpPr/>
          <p:nvPr/>
        </p:nvSpPr>
        <p:spPr>
          <a:xfrm>
            <a:off x="3205018" y="5038712"/>
            <a:ext cx="1801091" cy="456566"/>
          </a:xfrm>
          <a:prstGeom prst="roundRect">
            <a:avLst/>
          </a:prstGeom>
          <a:solidFill>
            <a:schemeClr val="accent1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12E1C-6F92-4776-BEA2-0F2F70D623AB}"/>
              </a:ext>
            </a:extLst>
          </p:cNvPr>
          <p:cNvSpPr txBox="1"/>
          <p:nvPr/>
        </p:nvSpPr>
        <p:spPr>
          <a:xfrm>
            <a:off x="3459425" y="5113106"/>
            <a:ext cx="1546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data.index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C4FBC7-C366-3F5B-5441-D9482D6697EA}"/>
              </a:ext>
            </a:extLst>
          </p:cNvPr>
          <p:cNvCxnSpPr/>
          <p:nvPr/>
        </p:nvCxnSpPr>
        <p:spPr>
          <a:xfrm flipH="1">
            <a:off x="5198724" y="4664467"/>
            <a:ext cx="1160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36D0E8-7886-F8E4-0080-5ACA2EF972EA}"/>
              </a:ext>
            </a:extLst>
          </p:cNvPr>
          <p:cNvSpPr txBox="1"/>
          <p:nvPr/>
        </p:nvSpPr>
        <p:spPr>
          <a:xfrm>
            <a:off x="6466985" y="4496399"/>
            <a:ext cx="1546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NumPy Array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7A514-51CB-5E07-2AC4-29656D884B75}"/>
              </a:ext>
            </a:extLst>
          </p:cNvPr>
          <p:cNvSpPr txBox="1"/>
          <p:nvPr/>
        </p:nvSpPr>
        <p:spPr>
          <a:xfrm>
            <a:off x="6466984" y="5129703"/>
            <a:ext cx="1546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Range Type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85302-DBB1-10DA-BBFD-DF04536E3D2E}"/>
              </a:ext>
            </a:extLst>
          </p:cNvPr>
          <p:cNvCxnSpPr/>
          <p:nvPr/>
        </p:nvCxnSpPr>
        <p:spPr>
          <a:xfrm flipH="1">
            <a:off x="5232971" y="5266994"/>
            <a:ext cx="1160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Pandas Series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413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Equivalent to NumPy 1D Array.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5" name="Picture 2" descr="Python | Pandas Series - GeeksforGeeks">
            <a:extLst>
              <a:ext uri="{FF2B5EF4-FFF2-40B4-BE49-F238E27FC236}">
                <a16:creationId xmlns:a16="http://schemas.microsoft.com/office/drawing/2014/main" id="{F47847DF-980C-4DEE-8346-1DEB880A3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t="30564" r="45642" b="4930"/>
          <a:stretch/>
        </p:blipFill>
        <p:spPr bwMode="auto">
          <a:xfrm>
            <a:off x="960579" y="4248531"/>
            <a:ext cx="3189974" cy="23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6550D5-1D59-4AAB-B06C-6C5F493D0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9" y="1917834"/>
            <a:ext cx="6659246" cy="2021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2517A6-BFAC-4134-B110-1B307DD2805B}"/>
              </a:ext>
            </a:extLst>
          </p:cNvPr>
          <p:cNvSpPr txBox="1"/>
          <p:nvPr/>
        </p:nvSpPr>
        <p:spPr>
          <a:xfrm>
            <a:off x="5001898" y="4166969"/>
            <a:ext cx="4308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mport pandas as pd</a:t>
            </a:r>
          </a:p>
          <a:p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Name = </a:t>
            </a:r>
            <a:r>
              <a:rPr lang="en-US" sz="2400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pd.Series</a:t>
            </a:r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(Name)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33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Pandas Series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413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Equivalent to NumPy 1D Array.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5" name="Picture 2" descr="Python | Pandas Series - GeeksforGeeks">
            <a:extLst>
              <a:ext uri="{FF2B5EF4-FFF2-40B4-BE49-F238E27FC236}">
                <a16:creationId xmlns:a16="http://schemas.microsoft.com/office/drawing/2014/main" id="{F47847DF-980C-4DEE-8346-1DEB880A3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t="30564" r="45642" b="4930"/>
          <a:stretch/>
        </p:blipFill>
        <p:spPr bwMode="auto">
          <a:xfrm>
            <a:off x="960579" y="4248531"/>
            <a:ext cx="3189974" cy="23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FF361A-0B2F-48AC-B9AE-9A17BFA6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9" y="1959195"/>
            <a:ext cx="6659246" cy="179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D370DF-302D-45CA-AAD3-E5883987AE99}"/>
              </a:ext>
            </a:extLst>
          </p:cNvPr>
          <p:cNvSpPr txBox="1"/>
          <p:nvPr/>
        </p:nvSpPr>
        <p:spPr>
          <a:xfrm>
            <a:off x="5001898" y="4166969"/>
            <a:ext cx="4308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mport pandas as pd</a:t>
            </a:r>
          </a:p>
          <a:p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Team = </a:t>
            </a:r>
            <a:r>
              <a:rPr lang="en-US" sz="2400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pd.Series</a:t>
            </a:r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(Team)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58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Pandas Series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413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Equivalent to NumPy 1D Array.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5" name="Picture 2" descr="Python | Pandas Series - GeeksforGeeks">
            <a:extLst>
              <a:ext uri="{FF2B5EF4-FFF2-40B4-BE49-F238E27FC236}">
                <a16:creationId xmlns:a16="http://schemas.microsoft.com/office/drawing/2014/main" id="{F47847DF-980C-4DEE-8346-1DEB880A3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t="30564" r="45642" b="4930"/>
          <a:stretch/>
        </p:blipFill>
        <p:spPr bwMode="auto">
          <a:xfrm>
            <a:off x="960579" y="4248531"/>
            <a:ext cx="3189974" cy="23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D370DF-302D-45CA-AAD3-E5883987AE99}"/>
              </a:ext>
            </a:extLst>
          </p:cNvPr>
          <p:cNvSpPr txBox="1"/>
          <p:nvPr/>
        </p:nvSpPr>
        <p:spPr>
          <a:xfrm>
            <a:off x="5001898" y="4166969"/>
            <a:ext cx="5084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mport pandas as pd</a:t>
            </a:r>
          </a:p>
          <a:p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Number = </a:t>
            </a:r>
            <a:r>
              <a:rPr lang="en-US" sz="2400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pd.Series</a:t>
            </a:r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(Number)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11CCA-D7ED-4A6F-AEA3-CD7C79F6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9" y="1945409"/>
            <a:ext cx="6659246" cy="179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33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Pandas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Equivalent to NumPy 2D Array.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Combines multiple pandas Series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Contains an index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FB6DBA-9464-4E4B-B14A-E02B42EB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6" y="3227559"/>
            <a:ext cx="6659246" cy="179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F86E46-96C3-4869-A440-B0746C7C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162" y="729528"/>
            <a:ext cx="3595905" cy="305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Columns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208431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select columns in multiple ways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5" name="Picture 2" descr="Python | Pandas Series - GeeksforGeeks">
            <a:extLst>
              <a:ext uri="{FF2B5EF4-FFF2-40B4-BE49-F238E27FC236}">
                <a16:creationId xmlns:a16="http://schemas.microsoft.com/office/drawing/2014/main" id="{F47847DF-980C-4DEE-8346-1DEB880A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21999"/>
            <a:ext cx="6274258" cy="367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44F282-F4D6-4F13-8832-90FE8132DDA9}"/>
              </a:ext>
            </a:extLst>
          </p:cNvPr>
          <p:cNvSpPr/>
          <p:nvPr/>
        </p:nvSpPr>
        <p:spPr>
          <a:xfrm>
            <a:off x="4414982" y="3475180"/>
            <a:ext cx="22352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21DFC5-28BF-4D4F-965F-E25276F58438}"/>
              </a:ext>
            </a:extLst>
          </p:cNvPr>
          <p:cNvSpPr/>
          <p:nvPr/>
        </p:nvSpPr>
        <p:spPr>
          <a:xfrm>
            <a:off x="4424218" y="3867581"/>
            <a:ext cx="22352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B1D09C-2EDF-470D-8AE8-0738203E9E6D}"/>
              </a:ext>
            </a:extLst>
          </p:cNvPr>
          <p:cNvSpPr/>
          <p:nvPr/>
        </p:nvSpPr>
        <p:spPr>
          <a:xfrm>
            <a:off x="4498108" y="4259982"/>
            <a:ext cx="22352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E3BF8-0272-446E-9310-1EC3CC5C8E35}"/>
              </a:ext>
            </a:extLst>
          </p:cNvPr>
          <p:cNvSpPr txBox="1"/>
          <p:nvPr/>
        </p:nvSpPr>
        <p:spPr>
          <a:xfrm>
            <a:off x="4451927" y="3429000"/>
            <a:ext cx="1546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df[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389D0-0CD9-4EEE-B36A-81F1220DCFFF}"/>
              </a:ext>
            </a:extLst>
          </p:cNvPr>
          <p:cNvSpPr txBox="1"/>
          <p:nvPr/>
        </p:nvSpPr>
        <p:spPr>
          <a:xfrm>
            <a:off x="4451926" y="3827992"/>
            <a:ext cx="1546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df.Team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1DFC57-391F-4A1F-AFE8-AE01B6450E13}"/>
              </a:ext>
            </a:extLst>
          </p:cNvPr>
          <p:cNvSpPr txBox="1"/>
          <p:nvPr/>
        </p:nvSpPr>
        <p:spPr>
          <a:xfrm>
            <a:off x="4451925" y="4248289"/>
            <a:ext cx="1546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df.iloc</a:t>
            </a:r>
            <a:r>
              <a:rPr lang="en-US" b="1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[:,2]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576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Pandas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09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Selecting multiple columns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1C6B65-FB42-458B-98CA-66BC0D559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79" y="1989261"/>
            <a:ext cx="6659246" cy="1126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1B2A2-0E85-42F9-8086-08AEB3BC9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9" y="3283364"/>
            <a:ext cx="3314910" cy="34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B90DD-13A6-4ED0-B8B7-D26BBB09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79" y="3856449"/>
            <a:ext cx="2591929" cy="10259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Pandas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09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Converting Pandas </a:t>
            </a:r>
            <a:r>
              <a:rPr lang="en-US" dirty="0" err="1"/>
              <a:t>DataFrame</a:t>
            </a:r>
            <a:r>
              <a:rPr lang="en-US" dirty="0"/>
              <a:t> to NumPy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DC813-C437-4146-9D51-34BEB3AA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79" y="2010791"/>
            <a:ext cx="6659246" cy="1126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82CE5-AAFE-42C0-9912-630ED3C99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9" y="3510369"/>
            <a:ext cx="7376535" cy="19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Recall: Identifiers as Pointers 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AD6B21-FF91-4300-B0BD-BC40185A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79" y="2396802"/>
            <a:ext cx="6659246" cy="134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Google Shape;251;p1">
            <a:extLst>
              <a:ext uri="{FF2B5EF4-FFF2-40B4-BE49-F238E27FC236}">
                <a16:creationId xmlns:a16="http://schemas.microsoft.com/office/drawing/2014/main" id="{CDA0C9B1-CEC5-4D38-B64E-BCFE1B95AC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Making a copy using = is NOT recommended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C996F5-A94C-4866-A6D8-65EC8EE13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9" y="3962903"/>
            <a:ext cx="5779655" cy="10809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171AB1-1642-433B-989E-A004460BF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9" y="5411915"/>
            <a:ext cx="5779655" cy="10809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8B2F5C-7B57-46D9-B729-0DDD92F5AD02}"/>
              </a:ext>
            </a:extLst>
          </p:cNvPr>
          <p:cNvSpPr txBox="1"/>
          <p:nvPr/>
        </p:nvSpPr>
        <p:spPr>
          <a:xfrm>
            <a:off x="7010400" y="4349494"/>
            <a:ext cx="1838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EB8B9-81F5-41AC-8191-390082761128}"/>
              </a:ext>
            </a:extLst>
          </p:cNvPr>
          <p:cNvSpPr txBox="1"/>
          <p:nvPr/>
        </p:nvSpPr>
        <p:spPr>
          <a:xfrm>
            <a:off x="7010400" y="582637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</a:rPr>
              <a:t>df_copy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E5A06E-C912-405A-A1A6-EA4F86A1B1FA}"/>
              </a:ext>
            </a:extLst>
          </p:cNvPr>
          <p:cNvSpPr txBox="1"/>
          <p:nvPr/>
        </p:nvSpPr>
        <p:spPr>
          <a:xfrm>
            <a:off x="7010400" y="4551667"/>
            <a:ext cx="655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'0x7f592c28b850'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C6129-76FD-465C-A30A-4687ABA65765}"/>
              </a:ext>
            </a:extLst>
          </p:cNvPr>
          <p:cNvSpPr txBox="1"/>
          <p:nvPr/>
        </p:nvSpPr>
        <p:spPr>
          <a:xfrm>
            <a:off x="7010400" y="6023074"/>
            <a:ext cx="7495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'0x7f592c28b850'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3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Removing Columns from </a:t>
            </a:r>
            <a:r>
              <a:rPr lang="en-US" dirty="0" err="1"/>
              <a:t>DataFrame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1409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method </a:t>
            </a:r>
            <a:r>
              <a:rPr lang="en-US" sz="2400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.drop()</a:t>
            </a:r>
            <a:r>
              <a:rPr lang="en-US" dirty="0"/>
              <a:t> can be used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995A9-BAF3-4482-AAA3-7547DBE9E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88" y="2085043"/>
            <a:ext cx="6659246" cy="134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73EBAB-077D-4C95-B526-0F0F53052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88" y="3689764"/>
            <a:ext cx="5776763" cy="1296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DFD839-707D-403C-B646-5D24B1607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88" y="5217021"/>
            <a:ext cx="5776763" cy="12968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CB69DD-AFDD-4A97-BB8C-BACE8208FAB2}"/>
              </a:ext>
            </a:extLst>
          </p:cNvPr>
          <p:cNvSpPr txBox="1"/>
          <p:nvPr/>
        </p:nvSpPr>
        <p:spPr>
          <a:xfrm>
            <a:off x="7010400" y="4349494"/>
            <a:ext cx="1838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B2361-A125-467A-9260-5AAF86FB73EF}"/>
              </a:ext>
            </a:extLst>
          </p:cNvPr>
          <p:cNvSpPr txBox="1"/>
          <p:nvPr/>
        </p:nvSpPr>
        <p:spPr>
          <a:xfrm>
            <a:off x="7010400" y="582637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</a:rPr>
              <a:t>df_copy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116C6-3BCC-4675-B42F-80EA9517E8A5}"/>
              </a:ext>
            </a:extLst>
          </p:cNvPr>
          <p:cNvSpPr txBox="1"/>
          <p:nvPr/>
        </p:nvSpPr>
        <p:spPr>
          <a:xfrm>
            <a:off x="7010400" y="4551667"/>
            <a:ext cx="655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'0x7f592c28b850'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0BA4B0-DD63-45BC-A73E-7774FDB47910}"/>
              </a:ext>
            </a:extLst>
          </p:cNvPr>
          <p:cNvSpPr txBox="1"/>
          <p:nvPr/>
        </p:nvSpPr>
        <p:spPr>
          <a:xfrm>
            <a:off x="7010400" y="6087806"/>
            <a:ext cx="7495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'0x7f592c28b850'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Useful Pandas Methods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02855" y="128904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Methods are useful, e.g.,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ea typeface="Arial"/>
                <a:cs typeface="Arial"/>
              </a:rPr>
              <a:t>.describe()</a:t>
            </a:r>
            <a:r>
              <a:rPr lang="en-US" dirty="0"/>
              <a:t>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ea typeface="Arial"/>
                <a:cs typeface="Arial"/>
              </a:rPr>
              <a:t>.info()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ea typeface="Arial"/>
                <a:cs typeface="Arial"/>
              </a:rPr>
              <a:t>.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  <a:ea typeface="Arial"/>
                <a:cs typeface="Arial"/>
              </a:rPr>
              <a:t>isnull.sum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ea typeface="Arial"/>
                <a:cs typeface="Arial"/>
              </a:rPr>
              <a:t>()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Methods are available for Series as well, e.g.,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ea typeface="Arial"/>
                <a:cs typeface="Arial"/>
                <a:sym typeface="Arial"/>
              </a:rPr>
              <a:t>.sum()</a:t>
            </a:r>
            <a:r>
              <a:rPr lang="en-US" dirty="0"/>
              <a:t>,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ea typeface="Arial"/>
                <a:cs typeface="Arial"/>
              </a:rPr>
              <a:t>.mean()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</a:rPr>
              <a:t>.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  <a:cs typeface="Arial"/>
              </a:rPr>
              <a:t>value_counts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660CE-D283-4C74-B17F-6CFD23AD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88" y="4172618"/>
            <a:ext cx="6659246" cy="1126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678BB5-21A7-46D9-BB07-E9F7DB275151}"/>
              </a:ext>
            </a:extLst>
          </p:cNvPr>
          <p:cNvSpPr txBox="1"/>
          <p:nvPr/>
        </p:nvSpPr>
        <p:spPr>
          <a:xfrm>
            <a:off x="7970979" y="46865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42.66570498701299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C3362-B864-4D2E-A788-DC709CDAF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88" y="5438281"/>
            <a:ext cx="6659246" cy="1126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34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Reading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4843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/>
                </a:solidFill>
              </a:rPr>
              <a:t>.csv </a:t>
            </a:r>
            <a:r>
              <a:rPr lang="en-US" dirty="0"/>
              <a:t>data can be read using the </a:t>
            </a:r>
            <a:r>
              <a:rPr lang="en-US" b="1" dirty="0">
                <a:solidFill>
                  <a:schemeClr val="accent4"/>
                </a:solidFill>
              </a:rPr>
              <a:t>.</a:t>
            </a:r>
            <a:r>
              <a:rPr lang="en-US" b="1" dirty="0" err="1">
                <a:solidFill>
                  <a:schemeClr val="accent4"/>
                </a:solidFill>
              </a:rPr>
              <a:t>read_csv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Arial"/>
            </a:endParaRP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47E9-FF07-4BF7-8672-06FB28F4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99" y="2056000"/>
            <a:ext cx="6659246" cy="1138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B95F01-6D59-4F40-A07D-B1F070DC9EED}"/>
              </a:ext>
            </a:extLst>
          </p:cNvPr>
          <p:cNvSpPr txBox="1"/>
          <p:nvPr/>
        </p:nvSpPr>
        <p:spPr>
          <a:xfrm>
            <a:off x="2807562" y="3347592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“/home/users/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martinwg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/cereal.csv”</a:t>
            </a:r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852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NumPy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Provides advanced features to store and operate big data sets.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Convention is to use the alias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np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Allows the easy creation of multi-dimensional arrays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7FD88C5A-2453-4129-A439-2C9678B7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8" y="3593376"/>
            <a:ext cx="48768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NumPy Arrays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Mutable objects similar to lists but more efficient computationally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A6D4-FB3B-47BF-A514-E3F78C1E8182}"/>
              </a:ext>
            </a:extLst>
          </p:cNvPr>
          <p:cNvSpPr txBox="1"/>
          <p:nvPr/>
        </p:nvSpPr>
        <p:spPr>
          <a:xfrm>
            <a:off x="989059" y="4227241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4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ADFBC2-66E6-4A52-8B63-34136FB1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59" y="2435450"/>
            <a:ext cx="6659246" cy="1574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NumPy Arrays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Contain useful efficient methods and attributes </a:t>
            </a: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A6D4-FB3B-47BF-A514-E3F78C1E8182}"/>
              </a:ext>
            </a:extLst>
          </p:cNvPr>
          <p:cNvSpPr txBox="1"/>
          <p:nvPr/>
        </p:nvSpPr>
        <p:spPr>
          <a:xfrm>
            <a:off x="989059" y="410981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15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CD3DD-A673-470C-9AFE-EE9A2B76E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59" y="2400873"/>
            <a:ext cx="6659248" cy="1574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CEB55B-1B27-4CF4-AD48-0AE0C3E37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59" y="4472782"/>
            <a:ext cx="6659248" cy="11260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A1C472-B4C3-429A-89A6-DB168B519D4F}"/>
              </a:ext>
            </a:extLst>
          </p:cNvPr>
          <p:cNvSpPr txBox="1"/>
          <p:nvPr/>
        </p:nvSpPr>
        <p:spPr>
          <a:xfrm>
            <a:off x="989059" y="5713973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(5,)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5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NumPy Vectors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630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Vectors are 1-dimensional objects (1D Array)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3E2793-0C18-4CB2-8543-46CDFE8A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55" y="5286161"/>
            <a:ext cx="6667650" cy="1345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2" descr="Tips About Numpy Arrays – Predictive Hacks">
            <a:extLst>
              <a:ext uri="{FF2B5EF4-FFF2-40B4-BE49-F238E27FC236}">
                <a16:creationId xmlns:a16="http://schemas.microsoft.com/office/drawing/2014/main" id="{E85DD89F-8C90-4FCD-B9E2-608550FAA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14" r="69958" b="296"/>
          <a:stretch/>
        </p:blipFill>
        <p:spPr bwMode="auto">
          <a:xfrm>
            <a:off x="1496756" y="2128316"/>
            <a:ext cx="2420256" cy="15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0CD0A2-92CB-42FE-AB5B-FAACCBC7A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55" y="3738744"/>
            <a:ext cx="6667650" cy="1345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5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NumPy Matrices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Vectors are 2-dimensional objects (2D Array)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42" name="Picture 2" descr="Tips About Numpy Arrays – Predictive Hacks">
            <a:extLst>
              <a:ext uri="{FF2B5EF4-FFF2-40B4-BE49-F238E27FC236}">
                <a16:creationId xmlns:a16="http://schemas.microsoft.com/office/drawing/2014/main" id="{391F5A36-ED39-451D-9C40-03644BA92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9" t="53007" r="38319"/>
          <a:stretch/>
        </p:blipFill>
        <p:spPr bwMode="auto">
          <a:xfrm>
            <a:off x="838200" y="2371609"/>
            <a:ext cx="2420256" cy="21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5BA64-64AA-478B-9DCA-15C01932C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284" y="4827234"/>
            <a:ext cx="6667650" cy="1575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15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NumPy Tensors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Vectors are k-dimensional objects (</a:t>
            </a:r>
            <a:r>
              <a:rPr lang="en-US" dirty="0" err="1"/>
              <a:t>kD</a:t>
            </a:r>
            <a:r>
              <a:rPr lang="en-US" dirty="0"/>
              <a:t> Array)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42" name="Picture 2" descr="Tips About Numpy Arrays – Predictive Hacks">
            <a:extLst>
              <a:ext uri="{FF2B5EF4-FFF2-40B4-BE49-F238E27FC236}">
                <a16:creationId xmlns:a16="http://schemas.microsoft.com/office/drawing/2014/main" id="{391F5A36-ED39-451D-9C40-03644BA92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74" t="16860" r="-75" b="88"/>
          <a:stretch/>
        </p:blipFill>
        <p:spPr bwMode="auto">
          <a:xfrm>
            <a:off x="838200" y="2292212"/>
            <a:ext cx="1737685" cy="25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40DE9B-FD53-4015-8C78-8137B2CE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86" y="4916885"/>
            <a:ext cx="6667650" cy="1575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84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Generating Data with NumPy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generate arrays of any shape from different distributions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A6A4F-1066-4630-A8B5-48E4A3300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42" y="2415270"/>
            <a:ext cx="6667650" cy="1345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A7F93-7242-46EB-ACCE-8705AD931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41" y="4105799"/>
            <a:ext cx="2057943" cy="24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565</Words>
  <Application>Microsoft Office PowerPoint</Application>
  <PresentationFormat>Widescreen</PresentationFormat>
  <Paragraphs>123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Roboto Slab</vt:lpstr>
      <vt:lpstr>Lato Light</vt:lpstr>
      <vt:lpstr>Arial</vt:lpstr>
      <vt:lpstr>Courier New</vt:lpstr>
      <vt:lpstr>Wingdings</vt:lpstr>
      <vt:lpstr>Lato</vt:lpstr>
      <vt:lpstr>Office Theme</vt:lpstr>
      <vt:lpstr>Module 0</vt:lpstr>
      <vt:lpstr>Python Basics</vt:lpstr>
      <vt:lpstr>NumPy</vt:lpstr>
      <vt:lpstr>NumPy Arrays</vt:lpstr>
      <vt:lpstr>NumPy Arrays</vt:lpstr>
      <vt:lpstr>NumPy Vectors</vt:lpstr>
      <vt:lpstr>NumPy Matrices</vt:lpstr>
      <vt:lpstr>NumPy Tensors</vt:lpstr>
      <vt:lpstr>Generating Data with NumPy</vt:lpstr>
      <vt:lpstr>Generating Data with NumPy</vt:lpstr>
      <vt:lpstr>Python Basics</vt:lpstr>
      <vt:lpstr>Pandas</vt:lpstr>
      <vt:lpstr>Pandas Series</vt:lpstr>
      <vt:lpstr>Pandas Series</vt:lpstr>
      <vt:lpstr>Pandas Series</vt:lpstr>
      <vt:lpstr>Pandas Series</vt:lpstr>
      <vt:lpstr>Pandas DataFrame</vt:lpstr>
      <vt:lpstr>Selecting Columns DataFrame</vt:lpstr>
      <vt:lpstr>Pandas DataFrame</vt:lpstr>
      <vt:lpstr>Pandas DataFrame</vt:lpstr>
      <vt:lpstr>Recall: Identifiers as Pointers </vt:lpstr>
      <vt:lpstr>Removing Columns from DataFrame</vt:lpstr>
      <vt:lpstr>Useful Pandas Methods</vt:lpstr>
      <vt:lpstr>Reading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61</cp:revision>
  <dcterms:modified xsi:type="dcterms:W3CDTF">2023-06-28T16:50:55Z</dcterms:modified>
</cp:coreProperties>
</file>