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417" r:id="rId4"/>
    <p:sldId id="329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6" r:id="rId13"/>
    <p:sldId id="425" r:id="rId14"/>
    <p:sldId id="414" r:id="rId15"/>
    <p:sldId id="427" r:id="rId16"/>
    <p:sldId id="428" r:id="rId17"/>
    <p:sldId id="429" r:id="rId18"/>
    <p:sldId id="430" r:id="rId19"/>
    <p:sldId id="431" r:id="rId20"/>
    <p:sldId id="432" r:id="rId21"/>
  </p:sldIdLst>
  <p:sldSz cx="12192000" cy="6858000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F03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Slab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99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84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838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43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888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102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37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03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02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494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05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82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25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86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40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Overview of the Data Mining Process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Train/Test Split</a:t>
            </a:r>
            <a:endParaRPr dirty="0"/>
          </a:p>
        </p:txBody>
      </p:sp>
      <p:pic>
        <p:nvPicPr>
          <p:cNvPr id="8194" name="Picture 2" descr="How the train and test samples are split? | by Rathinavel M.S | Medium">
            <a:extLst>
              <a:ext uri="{FF2B5EF4-FFF2-40B4-BE49-F238E27FC236}">
                <a16:creationId xmlns:a16="http://schemas.microsoft.com/office/drawing/2014/main" id="{356A9E8F-15F2-4316-88D7-537EBD44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7" y="2503821"/>
            <a:ext cx="6156158" cy="35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251;p1">
            <a:extLst>
              <a:ext uri="{FF2B5EF4-FFF2-40B4-BE49-F238E27FC236}">
                <a16:creationId xmlns:a16="http://schemas.microsoft.com/office/drawing/2014/main" id="{D162BE3B-F3CD-4DB9-8794-32A43114A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partition the data to avoid choosing a model that overfits.</a:t>
            </a:r>
          </a:p>
        </p:txBody>
      </p:sp>
    </p:spTree>
    <p:extLst>
      <p:ext uri="{BB962C8B-B14F-4D97-AF65-F5344CB8AC3E}">
        <p14:creationId xmlns:p14="http://schemas.microsoft.com/office/powerpoint/2010/main" val="29888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Train/Test Split</a:t>
            </a:r>
            <a:endParaRPr dirty="0"/>
          </a:p>
        </p:txBody>
      </p:sp>
      <p:pic>
        <p:nvPicPr>
          <p:cNvPr id="19" name="Picture 2" descr="Camera calibration using a neural network II (Train: SuperChroma, Test: IT8)">
            <a:extLst>
              <a:ext uri="{FF2B5EF4-FFF2-40B4-BE49-F238E27FC236}">
                <a16:creationId xmlns:a16="http://schemas.microsoft.com/office/drawing/2014/main" id="{4C79451F-093C-4FA8-961B-00E07625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1" y="2328778"/>
            <a:ext cx="56507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51;p1">
            <a:extLst>
              <a:ext uri="{FF2B5EF4-FFF2-40B4-BE49-F238E27FC236}">
                <a16:creationId xmlns:a16="http://schemas.microsoft.com/office/drawing/2014/main" id="{73021BCC-8A05-46A1-9AF9-219B0FBD0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Select model that performs best in Test Set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Train/Test Split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F1EDB-A189-45BA-A13D-A7438A2A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56" y="3853650"/>
            <a:ext cx="7130062" cy="259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A796B-5069-40DF-BA2E-4989700A1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04" y="1707075"/>
            <a:ext cx="9144000" cy="8575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DB04F3-0701-4B43-B244-C7EFE114E0D0}"/>
              </a:ext>
            </a:extLst>
          </p:cNvPr>
          <p:cNvCxnSpPr>
            <a:cxnSpLocks/>
          </p:cNvCxnSpPr>
          <p:nvPr/>
        </p:nvCxnSpPr>
        <p:spPr>
          <a:xfrm flipV="1">
            <a:off x="1451804" y="2377437"/>
            <a:ext cx="149192" cy="542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CD9594-E710-491E-AE02-91D55D2037E9}"/>
              </a:ext>
            </a:extLst>
          </p:cNvPr>
          <p:cNvSpPr txBox="1"/>
          <p:nvPr/>
        </p:nvSpPr>
        <p:spPr>
          <a:xfrm>
            <a:off x="1073359" y="2921525"/>
            <a:ext cx="97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</a:t>
            </a:r>
          </a:p>
          <a:p>
            <a:r>
              <a:rPr lang="en-US" dirty="0"/>
              <a:t>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E947C-B322-47B8-B490-16231DDC0F3C}"/>
              </a:ext>
            </a:extLst>
          </p:cNvPr>
          <p:cNvCxnSpPr>
            <a:cxnSpLocks/>
          </p:cNvCxnSpPr>
          <p:nvPr/>
        </p:nvCxnSpPr>
        <p:spPr>
          <a:xfrm flipH="1" flipV="1">
            <a:off x="2193565" y="2334526"/>
            <a:ext cx="302580" cy="58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7131E-E830-47CB-9771-DD9214EF5758}"/>
              </a:ext>
            </a:extLst>
          </p:cNvPr>
          <p:cNvSpPr txBox="1"/>
          <p:nvPr/>
        </p:nvSpPr>
        <p:spPr>
          <a:xfrm>
            <a:off x="2082107" y="2921524"/>
            <a:ext cx="97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</a:p>
          <a:p>
            <a:r>
              <a:rPr lang="en-US" dirty="0"/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BFFF7-B7F2-4A3A-AB0C-5261456A08E5}"/>
              </a:ext>
            </a:extLst>
          </p:cNvPr>
          <p:cNvSpPr txBox="1"/>
          <p:nvPr/>
        </p:nvSpPr>
        <p:spPr>
          <a:xfrm>
            <a:off x="3090855" y="2919924"/>
            <a:ext cx="97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</a:t>
            </a:r>
          </a:p>
          <a:p>
            <a:r>
              <a:rPr lang="en-US" dirty="0"/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07B47-6FED-41A4-892C-9E605679196B}"/>
              </a:ext>
            </a:extLst>
          </p:cNvPr>
          <p:cNvSpPr txBox="1"/>
          <p:nvPr/>
        </p:nvSpPr>
        <p:spPr>
          <a:xfrm>
            <a:off x="4175539" y="2917059"/>
            <a:ext cx="76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</a:p>
          <a:p>
            <a:r>
              <a:rPr lang="en-US" dirty="0"/>
              <a:t>Target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F59BED-0A7E-4BFE-8458-BB81E7CD56F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864211" y="2384252"/>
            <a:ext cx="716618" cy="53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3FE58B-B112-4C40-9E02-D9F9F52004FD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609629" y="2331661"/>
            <a:ext cx="948259" cy="58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Train/Test Split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2871-8019-4713-80F2-9A6BDD4C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6" y="1545690"/>
            <a:ext cx="7772400" cy="1025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2DCDF-6380-49DA-8241-29469D9F6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19"/>
          <a:stretch/>
        </p:blipFill>
        <p:spPr>
          <a:xfrm>
            <a:off x="1586744" y="2873536"/>
            <a:ext cx="7312612" cy="31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84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STEP 5: Fit Models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Decision Tree Regressor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Random Forest Regressor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Boosting Regressor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Neural Networks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3CFE0-7FBB-4D2E-9064-C21B388C3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4442"/>
            <a:ext cx="1651000" cy="123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3BC9D-4C7E-4629-AC8E-F37978C0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226" y="4257512"/>
            <a:ext cx="2790763" cy="129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4F712-D85E-487B-957E-59FBD4B81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10426"/>
            <a:ext cx="1549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STEP 6: Evaluate Performance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Metrics depend on task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Mean squared error (MSE)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Root mean squared error (RMSE)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0B31D-6B24-4C52-B8BC-B1F1A4E2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81" y="2020876"/>
            <a:ext cx="3405695" cy="1408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2EB97-65DA-45B9-BED3-4FF0A123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51" y="3568845"/>
            <a:ext cx="5827487" cy="30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3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4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STEP 8: Deploy Models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Save the champion model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Pre-Trained Model</a:t>
            </a:r>
          </a:p>
        </p:txBody>
      </p:sp>
      <p:pic>
        <p:nvPicPr>
          <p:cNvPr id="10242" name="Picture 2" descr="Lecture 11: Deployment &amp; Monitoring - The Full Stack">
            <a:extLst>
              <a:ext uri="{FF2B5EF4-FFF2-40B4-BE49-F238E27FC236}">
                <a16:creationId xmlns:a16="http://schemas.microsoft.com/office/drawing/2014/main" id="{10C14B75-948B-4581-8BAD-39A8FC0D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3238985"/>
            <a:ext cx="6245148" cy="303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21895" y="2095336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Example: Choose, fit, evaluate models</a:t>
            </a:r>
            <a:endParaRPr dirty="0"/>
          </a:p>
        </p:txBody>
      </p:sp>
      <p:pic>
        <p:nvPicPr>
          <p:cNvPr id="1026" name="Picture 2" descr="AI Training by OVHcloud, AI and deep learning training | OVHcloud">
            <a:extLst>
              <a:ext uri="{FF2B5EF4-FFF2-40B4-BE49-F238E27FC236}">
                <a16:creationId xmlns:a16="http://schemas.microsoft.com/office/drawing/2014/main" id="{D068BA36-312C-474A-AE5A-56D09A69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90" y="3778670"/>
            <a:ext cx="5597188" cy="27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9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Mining Process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have gone over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Define purpose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Obtain data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Explore and clean the data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49AC0-26B2-4177-A360-854D7F72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67" y="3839822"/>
            <a:ext cx="8868109" cy="1277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STEP 4: Determine Data Mining Task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wish to predict 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median_house_value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is numeric variable: regression task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method can we use?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051" name="Picture 3" descr="5 Essential Machine Learning Algorithms For Business Applications">
            <a:extLst>
              <a:ext uri="{FF2B5EF4-FFF2-40B4-BE49-F238E27FC236}">
                <a16:creationId xmlns:a16="http://schemas.microsoft.com/office/drawing/2014/main" id="{7AB2618E-293C-466F-AB14-444405E24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5" b="12626"/>
          <a:stretch/>
        </p:blipFill>
        <p:spPr bwMode="auto">
          <a:xfrm>
            <a:off x="538372" y="3429000"/>
            <a:ext cx="8578129" cy="28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Overfitting Considerations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Careful with overfitting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1287E-6789-4E08-B0B9-7E404B24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328"/>
            <a:ext cx="3028950" cy="421957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38542C-A9EC-4556-8D41-84E43B55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5" y="2935956"/>
            <a:ext cx="5088355" cy="37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D75BF-A00C-4BDC-911B-F63EFD22B537}"/>
              </a:ext>
            </a:extLst>
          </p:cNvPr>
          <p:cNvSpPr txBox="1"/>
          <p:nvPr/>
        </p:nvSpPr>
        <p:spPr>
          <a:xfrm>
            <a:off x="5135542" y="23511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</a:t>
            </a:r>
            <a:r>
              <a:rPr lang="en-US" sz="1600" dirty="0" err="1">
                <a:solidFill>
                  <a:srgbClr val="FF0000"/>
                </a:solidFill>
                <a:latin typeface="Roboto" panose="02000000000000000000" pitchFamily="2" charset="0"/>
              </a:rPr>
              <a:t>y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_intercept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300</a:t>
            </a:r>
          </a:p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slope: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Overfitting Considerations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Careful with overfitting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1287E-6789-4E08-B0B9-7E404B24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328"/>
            <a:ext cx="3028950" cy="42195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C537CD9-4F42-43B7-881D-12FAD860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47" y="2888162"/>
            <a:ext cx="5152523" cy="38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F1188-669B-401C-8764-BD328BC126E1}"/>
              </a:ext>
            </a:extLst>
          </p:cNvPr>
          <p:cNvSpPr txBox="1"/>
          <p:nvPr/>
        </p:nvSpPr>
        <p:spPr>
          <a:xfrm>
            <a:off x="5276852" y="230338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</a:t>
            </a:r>
            <a:r>
              <a:rPr lang="en-US" sz="1600" dirty="0" err="1">
                <a:solidFill>
                  <a:srgbClr val="FF0000"/>
                </a:solidFill>
                <a:latin typeface="Roboto" panose="02000000000000000000" pitchFamily="2" charset="0"/>
              </a:rPr>
              <a:t>y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_intercept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300</a:t>
            </a:r>
          </a:p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slope: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Overfitting Considerations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Careful with overfitting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1287E-6789-4E08-B0B9-7E404B24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328"/>
            <a:ext cx="3028950" cy="421957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6BD7351-0D2D-43F9-A826-D5F8A143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6" y="2884154"/>
            <a:ext cx="5157904" cy="38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D5C16-737A-43D3-A479-AA3F0BAF1504}"/>
              </a:ext>
            </a:extLst>
          </p:cNvPr>
          <p:cNvSpPr txBox="1"/>
          <p:nvPr/>
        </p:nvSpPr>
        <p:spPr>
          <a:xfrm>
            <a:off x="5220828" y="2299183"/>
            <a:ext cx="227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</a:t>
            </a:r>
            <a:r>
              <a:rPr lang="en-US" sz="1600" dirty="0" err="1">
                <a:solidFill>
                  <a:srgbClr val="FF0000"/>
                </a:solidFill>
                <a:latin typeface="Roboto" panose="02000000000000000000" pitchFamily="2" charset="0"/>
              </a:rPr>
              <a:t>y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_intercept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300</a:t>
            </a:r>
          </a:p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slope: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EBF32-0803-4908-92EE-8E7F4E520587}"/>
              </a:ext>
            </a:extLst>
          </p:cNvPr>
          <p:cNvSpPr txBox="1"/>
          <p:nvPr/>
        </p:nvSpPr>
        <p:spPr>
          <a:xfrm>
            <a:off x="7712460" y="2299182"/>
            <a:ext cx="3885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Estimated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y_intercept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: 772.21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Estimated slope: 1.29</a:t>
            </a:r>
          </a:p>
        </p:txBody>
      </p:sp>
    </p:spTree>
    <p:extLst>
      <p:ext uri="{BB962C8B-B14F-4D97-AF65-F5344CB8AC3E}">
        <p14:creationId xmlns:p14="http://schemas.microsoft.com/office/powerpoint/2010/main" val="289696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Overfitting Considerations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Careful with overfitting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1287E-6789-4E08-B0B9-7E404B24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328"/>
            <a:ext cx="3028950" cy="421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D5C16-737A-43D3-A479-AA3F0BAF1504}"/>
              </a:ext>
            </a:extLst>
          </p:cNvPr>
          <p:cNvSpPr txBox="1"/>
          <p:nvPr/>
        </p:nvSpPr>
        <p:spPr>
          <a:xfrm>
            <a:off x="5220828" y="2299183"/>
            <a:ext cx="227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</a:t>
            </a:r>
            <a:r>
              <a:rPr lang="en-US" sz="1600" dirty="0" err="1">
                <a:solidFill>
                  <a:srgbClr val="FF0000"/>
                </a:solidFill>
                <a:latin typeface="Roboto" panose="02000000000000000000" pitchFamily="2" charset="0"/>
              </a:rPr>
              <a:t>y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_intercept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300</a:t>
            </a:r>
          </a:p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slope: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EBF32-0803-4908-92EE-8E7F4E520587}"/>
              </a:ext>
            </a:extLst>
          </p:cNvPr>
          <p:cNvSpPr txBox="1"/>
          <p:nvPr/>
        </p:nvSpPr>
        <p:spPr>
          <a:xfrm>
            <a:off x="7712460" y="2299182"/>
            <a:ext cx="3885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4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 Order Polynomial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76A6DA3-9D8E-4F42-B901-D81EC7D2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29" y="3016250"/>
            <a:ext cx="4871459" cy="362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3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Overfitting Considerations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Careful with overfitting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1287E-6789-4E08-B0B9-7E404B24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328"/>
            <a:ext cx="3028950" cy="421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D5C16-737A-43D3-A479-AA3F0BAF1504}"/>
              </a:ext>
            </a:extLst>
          </p:cNvPr>
          <p:cNvSpPr txBox="1"/>
          <p:nvPr/>
        </p:nvSpPr>
        <p:spPr>
          <a:xfrm>
            <a:off x="5220828" y="2299183"/>
            <a:ext cx="227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</a:t>
            </a:r>
            <a:r>
              <a:rPr lang="en-US" sz="1600" dirty="0" err="1">
                <a:solidFill>
                  <a:srgbClr val="FF0000"/>
                </a:solidFill>
                <a:latin typeface="Roboto" panose="02000000000000000000" pitchFamily="2" charset="0"/>
              </a:rPr>
              <a:t>y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_intercept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300</a:t>
            </a:r>
          </a:p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TRUE slope: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EBF32-0803-4908-92EE-8E7F4E520587}"/>
              </a:ext>
            </a:extLst>
          </p:cNvPr>
          <p:cNvSpPr txBox="1"/>
          <p:nvPr/>
        </p:nvSpPr>
        <p:spPr>
          <a:xfrm>
            <a:off x="7712460" y="2299182"/>
            <a:ext cx="3885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Random Forest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8E5C1E4-1260-4A68-ACBD-8D71FC3A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31" y="2995482"/>
            <a:ext cx="4935501" cy="36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632</Words>
  <Application>Microsoft Office PowerPoint</Application>
  <PresentationFormat>Widescreen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Roboto</vt:lpstr>
      <vt:lpstr>Roboto Slab</vt:lpstr>
      <vt:lpstr>Lato Light</vt:lpstr>
      <vt:lpstr>Courier New</vt:lpstr>
      <vt:lpstr>Wingdings</vt:lpstr>
      <vt:lpstr>Lato</vt:lpstr>
      <vt:lpstr>Office Theme</vt:lpstr>
      <vt:lpstr>Module 1</vt:lpstr>
      <vt:lpstr>Example: Choose, fit, evaluate models</vt:lpstr>
      <vt:lpstr>Data Mining Process</vt:lpstr>
      <vt:lpstr>STEP 4: Determine Data Mining Task</vt:lpstr>
      <vt:lpstr>Overfitting Considerations</vt:lpstr>
      <vt:lpstr>Overfitting Considerations</vt:lpstr>
      <vt:lpstr>Overfitting Considerations</vt:lpstr>
      <vt:lpstr>Overfitting Considerations</vt:lpstr>
      <vt:lpstr>Overfitting Considerations</vt:lpstr>
      <vt:lpstr>Train/Test Split</vt:lpstr>
      <vt:lpstr>Train/Test Split</vt:lpstr>
      <vt:lpstr>Train/Test Split</vt:lpstr>
      <vt:lpstr>Train/Test Split</vt:lpstr>
      <vt:lpstr>Python</vt:lpstr>
      <vt:lpstr>STEP 5: Fit Models</vt:lpstr>
      <vt:lpstr>Python</vt:lpstr>
      <vt:lpstr>STEP 6: Evaluate Performance</vt:lpstr>
      <vt:lpstr>Python</vt:lpstr>
      <vt:lpstr>STEP 8: Deploy Models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112</cp:revision>
  <dcterms:modified xsi:type="dcterms:W3CDTF">2023-07-18T21:48:48Z</dcterms:modified>
</cp:coreProperties>
</file>