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16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17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2"/>
  </p:notesMasterIdLst>
  <p:sldIdLst>
    <p:sldId id="301" r:id="rId2"/>
    <p:sldId id="265" r:id="rId3"/>
    <p:sldId id="417" r:id="rId4"/>
    <p:sldId id="442" r:id="rId5"/>
    <p:sldId id="478" r:id="rId6"/>
    <p:sldId id="466" r:id="rId7"/>
    <p:sldId id="479" r:id="rId8"/>
    <p:sldId id="480" r:id="rId9"/>
    <p:sldId id="467" r:id="rId10"/>
    <p:sldId id="468" r:id="rId11"/>
    <p:sldId id="469" r:id="rId12"/>
    <p:sldId id="470" r:id="rId13"/>
    <p:sldId id="471" r:id="rId14"/>
    <p:sldId id="481" r:id="rId15"/>
    <p:sldId id="472" r:id="rId16"/>
    <p:sldId id="484" r:id="rId17"/>
    <p:sldId id="486" r:id="rId18"/>
    <p:sldId id="487" r:id="rId19"/>
    <p:sldId id="488" r:id="rId20"/>
    <p:sldId id="485" r:id="rId21"/>
    <p:sldId id="473" r:id="rId22"/>
    <p:sldId id="489" r:id="rId23"/>
    <p:sldId id="474" r:id="rId24"/>
    <p:sldId id="490" r:id="rId25"/>
    <p:sldId id="475" r:id="rId26"/>
    <p:sldId id="476" r:id="rId27"/>
    <p:sldId id="477" r:id="rId28"/>
    <p:sldId id="483" r:id="rId29"/>
    <p:sldId id="482" r:id="rId30"/>
    <p:sldId id="407" r:id="rId31"/>
  </p:sldIdLst>
  <p:sldSz cx="12192000" cy="6858000"/>
  <p:notesSz cx="6858000" cy="9144000"/>
  <p:embeddedFontLst>
    <p:embeddedFont>
      <p:font typeface="Cambria Math" panose="02040503050406030204" pitchFamily="18" charset="0"/>
      <p:regular r:id="rId33"/>
    </p:embeddedFont>
    <p:embeddedFont>
      <p:font typeface="Lato" panose="020F0502020204030203" pitchFamily="34" charset="0"/>
      <p:regular r:id="rId34"/>
      <p:bold r:id="rId35"/>
      <p:italic r:id="rId36"/>
      <p:boldItalic r:id="rId37"/>
    </p:embeddedFont>
    <p:embeddedFont>
      <p:font typeface="Lato Light" panose="020F0302020204030204" pitchFamily="34" charset="0"/>
      <p:regular r:id="rId38"/>
      <p:bold r:id="rId39"/>
      <p:italic r:id="rId40"/>
      <p:boldItalic r:id="rId41"/>
    </p:embeddedFont>
    <p:embeddedFont>
      <p:font typeface="Roboto Slab" pitchFamily="2" charset="0"/>
      <p:regular r:id="rId42"/>
      <p:bold r:id="rId43"/>
    </p:embeddedFont>
  </p:embeddedFontLst>
  <p:custDataLst>
    <p:tags r:id="rId44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61" roundtripDataSignature="AMtx7mh8+V1nZDCJuCgwzr3Qy4UygyyS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47C074C-A82D-4799-AD4D-ECD6B58B4DEF}">
  <a:tblStyle styleId="{947C074C-A82D-4799-AD4D-ECD6B58B4DEF}" styleName="Table_0">
    <a:wholeTbl>
      <a:tcTxStyle b="off" i="off">
        <a:font>
          <a:latin typeface="Lato Light"/>
          <a:ea typeface="Lato Light"/>
          <a:cs typeface="Lato Ligh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5E6E7"/>
          </a:solidFill>
        </a:fill>
      </a:tcStyle>
    </a:wholeTbl>
    <a:band1H>
      <a:tcTxStyle/>
      <a:tcStyle>
        <a:tcBdr/>
        <a:fill>
          <a:solidFill>
            <a:srgbClr val="EACACC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ACACC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dk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208"/>
    <p:restoredTop sz="94674"/>
  </p:normalViewPr>
  <p:slideViewPr>
    <p:cSldViewPr snapToGrid="0">
      <p:cViewPr varScale="1">
        <p:scale>
          <a:sx n="37" d="100"/>
          <a:sy n="37" d="100"/>
        </p:scale>
        <p:origin x="200" y="20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61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gs" Target="tags/tag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font" Target="fonts/font11.fntdata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20" Type="http://schemas.openxmlformats.org/officeDocument/2006/relationships/slide" Target="slides/slide19.xml"/><Relationship Id="rId41" Type="http://schemas.openxmlformats.org/officeDocument/2006/relationships/font" Target="fonts/font9.fntdata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4" name="Google Shape;404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Guidelines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section headers to chunk content in your presentation. 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the same style of section header throughout your presentation.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Keep your title to no more than 2 lines.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04075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424877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133361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137287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767151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>
          <a:extLst>
            <a:ext uri="{FF2B5EF4-FFF2-40B4-BE49-F238E27FC236}">
              <a16:creationId xmlns:a16="http://schemas.microsoft.com/office/drawing/2014/main" id="{E161C825-7F68-94E4-5DC8-D3ABD041BB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>
            <a:extLst>
              <a:ext uri="{FF2B5EF4-FFF2-40B4-BE49-F238E27FC236}">
                <a16:creationId xmlns:a16="http://schemas.microsoft.com/office/drawing/2014/main" id="{7409EEDD-9D12-08C0-F43A-7FD63A9395E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>
            <a:extLst>
              <a:ext uri="{FF2B5EF4-FFF2-40B4-BE49-F238E27FC236}">
                <a16:creationId xmlns:a16="http://schemas.microsoft.com/office/drawing/2014/main" id="{96533211-8D66-F612-5347-D393F6C4DCF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16726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33777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873706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910643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632406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35934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2" name="Google Shape;30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Guidelines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a title slide at the beginning of your presentation. There are 9 variations of title slides to choose from. 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If you will have a series of slideshows, we recommend using the same style of title slide for each presentation.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Keep your title to no more than 2 lines.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Do not change the font style or font size of the title or subtitle.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162702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>
          <a:extLst>
            <a:ext uri="{FF2B5EF4-FFF2-40B4-BE49-F238E27FC236}">
              <a16:creationId xmlns:a16="http://schemas.microsoft.com/office/drawing/2014/main" id="{A78F87E6-7E71-B892-4D16-10480BBF87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>
            <a:extLst>
              <a:ext uri="{FF2B5EF4-FFF2-40B4-BE49-F238E27FC236}">
                <a16:creationId xmlns:a16="http://schemas.microsoft.com/office/drawing/2014/main" id="{5B7A1B0C-EEC7-F2A8-2844-D0F6F94859E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>
            <a:extLst>
              <a:ext uri="{FF2B5EF4-FFF2-40B4-BE49-F238E27FC236}">
                <a16:creationId xmlns:a16="http://schemas.microsoft.com/office/drawing/2014/main" id="{193E72C6-93E5-24C6-6EDA-681E3D74715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657121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>
          <a:extLst>
            <a:ext uri="{FF2B5EF4-FFF2-40B4-BE49-F238E27FC236}">
              <a16:creationId xmlns:a16="http://schemas.microsoft.com/office/drawing/2014/main" id="{D8BBC741-37D0-7BD7-A6BD-2DFC37ADC4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>
            <a:extLst>
              <a:ext uri="{FF2B5EF4-FFF2-40B4-BE49-F238E27FC236}">
                <a16:creationId xmlns:a16="http://schemas.microsoft.com/office/drawing/2014/main" id="{867CFBEE-478D-C0D2-EBAA-15C06633252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>
            <a:extLst>
              <a:ext uri="{FF2B5EF4-FFF2-40B4-BE49-F238E27FC236}">
                <a16:creationId xmlns:a16="http://schemas.microsoft.com/office/drawing/2014/main" id="{215C44AA-2BF9-1049-9666-A6937127EE4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752436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4" name="Google Shape;31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Guidelines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a title slide at the beginning of your presentation. There are 9 variations of title slides to choose from. 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If you will have a series of slideshows, we recommend using the same style of title slide for each presentation.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Keep your title to no more than 2 lines.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Do not change the font style or font size of the title or subtitle.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54341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22947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345931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>
          <a:extLst>
            <a:ext uri="{FF2B5EF4-FFF2-40B4-BE49-F238E27FC236}">
              <a16:creationId xmlns:a16="http://schemas.microsoft.com/office/drawing/2014/main" id="{C3693195-2A22-AFC1-3622-7588667A5D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>
            <a:extLst>
              <a:ext uri="{FF2B5EF4-FFF2-40B4-BE49-F238E27FC236}">
                <a16:creationId xmlns:a16="http://schemas.microsoft.com/office/drawing/2014/main" id="{9A26B0A1-53AE-8DA5-17FA-05D1D967EAE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>
            <a:extLst>
              <a:ext uri="{FF2B5EF4-FFF2-40B4-BE49-F238E27FC236}">
                <a16:creationId xmlns:a16="http://schemas.microsoft.com/office/drawing/2014/main" id="{BFB5378B-E829-AF63-2AE2-E153CE552A1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518314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88044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>
          <a:extLst>
            <a:ext uri="{FF2B5EF4-FFF2-40B4-BE49-F238E27FC236}">
              <a16:creationId xmlns:a16="http://schemas.microsoft.com/office/drawing/2014/main" id="{6B51D5A1-0A33-A38B-B165-F0B3E5E935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>
            <a:extLst>
              <a:ext uri="{FF2B5EF4-FFF2-40B4-BE49-F238E27FC236}">
                <a16:creationId xmlns:a16="http://schemas.microsoft.com/office/drawing/2014/main" id="{05D4428F-6729-8E06-78BA-F18E91090B8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>
            <a:extLst>
              <a:ext uri="{FF2B5EF4-FFF2-40B4-BE49-F238E27FC236}">
                <a16:creationId xmlns:a16="http://schemas.microsoft.com/office/drawing/2014/main" id="{0B928F8D-8138-2EDB-609D-4E6F8BD6596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91694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>
          <a:extLst>
            <a:ext uri="{FF2B5EF4-FFF2-40B4-BE49-F238E27FC236}">
              <a16:creationId xmlns:a16="http://schemas.microsoft.com/office/drawing/2014/main" id="{6A529028-89D5-3F6F-E68E-46F24DC243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>
            <a:extLst>
              <a:ext uri="{FF2B5EF4-FFF2-40B4-BE49-F238E27FC236}">
                <a16:creationId xmlns:a16="http://schemas.microsoft.com/office/drawing/2014/main" id="{64BB6568-23D7-0FE8-1BA1-055D234873D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>
            <a:extLst>
              <a:ext uri="{FF2B5EF4-FFF2-40B4-BE49-F238E27FC236}">
                <a16:creationId xmlns:a16="http://schemas.microsoft.com/office/drawing/2014/main" id="{93A2D546-76A0-87BF-B0D9-4B554707AC0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68382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6752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_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6"/>
          <p:cNvSpPr/>
          <p:nvPr/>
        </p:nvSpPr>
        <p:spPr>
          <a:xfrm>
            <a:off x="156308" y="164123"/>
            <a:ext cx="11871569" cy="6557352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" name="Google Shape;13;p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4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" name="Google Shape;15;p4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Title Slide_White">
  <p:cSld name="6_Title Slide_Whit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54"/>
          <p:cNvSpPr txBox="1">
            <a:spLocks noGrp="1"/>
          </p:cNvSpPr>
          <p:nvPr>
            <p:ph type="ctrTitle"/>
          </p:nvPr>
        </p:nvSpPr>
        <p:spPr>
          <a:xfrm>
            <a:off x="1524000" y="2618133"/>
            <a:ext cx="9144000" cy="150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 Slab"/>
              <a:buNone/>
              <a:defRPr sz="4800" b="0"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54"/>
          <p:cNvSpPr txBox="1">
            <a:spLocks noGrp="1"/>
          </p:cNvSpPr>
          <p:nvPr>
            <p:ph type="subTitle" idx="1"/>
          </p:nvPr>
        </p:nvSpPr>
        <p:spPr>
          <a:xfrm>
            <a:off x="1524000" y="4235057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0" name="Google Shape;60;p54"/>
          <p:cNvSpPr/>
          <p:nvPr/>
        </p:nvSpPr>
        <p:spPr>
          <a:xfrm>
            <a:off x="156308" y="164123"/>
            <a:ext cx="11871569" cy="6557352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61" name="Google Shape;61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84092" y="1369995"/>
            <a:ext cx="1016000" cy="11091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Section Header_Red">
  <p:cSld name="2_Section Header_Red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44" name="Google Shape;144;p6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Font typeface="Roboto Slab"/>
              <a:buNone/>
              <a:defRPr sz="60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6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2000"/>
              <a:buNone/>
              <a:defRPr sz="2000">
                <a:solidFill>
                  <a:srgbClr val="D5888C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800"/>
              <a:buNone/>
              <a:defRPr sz="1800">
                <a:solidFill>
                  <a:srgbClr val="D5888C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9pPr>
          </a:lstStyle>
          <a:p>
            <a:endParaRPr/>
          </a:p>
        </p:txBody>
      </p:sp>
      <p:sp>
        <p:nvSpPr>
          <p:cNvPr id="146" name="Google Shape;146;p6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7" name="Google Shape;147;p68"/>
          <p:cNvSpPr/>
          <p:nvPr/>
        </p:nvSpPr>
        <p:spPr>
          <a:xfrm>
            <a:off x="156308" y="164123"/>
            <a:ext cx="11871569" cy="6557352"/>
          </a:xfrm>
          <a:prstGeom prst="rect">
            <a:avLst/>
          </a:prstGeom>
          <a:noFill/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Title Slide_Red">
  <p:cSld name="8_Title Slide_Red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70" name="Google Shape;70;p56"/>
          <p:cNvSpPr txBox="1">
            <a:spLocks noGrp="1"/>
          </p:cNvSpPr>
          <p:nvPr>
            <p:ph type="ctrTitle"/>
          </p:nvPr>
        </p:nvSpPr>
        <p:spPr>
          <a:xfrm>
            <a:off x="1524000" y="2618133"/>
            <a:ext cx="9144000" cy="150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Roboto Slab"/>
              <a:buNone/>
              <a:defRPr sz="4800" b="0">
                <a:solidFill>
                  <a:schemeClr val="accent6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56"/>
          <p:cNvSpPr txBox="1">
            <a:spLocks noGrp="1"/>
          </p:cNvSpPr>
          <p:nvPr>
            <p:ph type="subTitle" idx="1"/>
          </p:nvPr>
        </p:nvSpPr>
        <p:spPr>
          <a:xfrm>
            <a:off x="1524000" y="4235057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2" name="Google Shape;72;p56"/>
          <p:cNvSpPr/>
          <p:nvPr/>
        </p:nvSpPr>
        <p:spPr>
          <a:xfrm>
            <a:off x="156308" y="164123"/>
            <a:ext cx="11871569" cy="6557352"/>
          </a:xfrm>
          <a:prstGeom prst="rect">
            <a:avLst/>
          </a:prstGeom>
          <a:noFill/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73" name="Google Shape;73;p5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716953" y="1421961"/>
            <a:ext cx="750278" cy="10572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1892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F96C1C-D4C9-E4BA-5FC2-60F790C4B1E6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2F68BC-7426-9755-582F-5BD7F3A4B7D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F670BE-8D1D-95AA-F8F5-213F7EEF397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037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CE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  <a:defRPr sz="44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4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8" name="Google Shape;8;p4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9" name="Google Shape;9;p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10" name="Google Shape;10;p4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71" r:id="rId3"/>
    <p:sldLayoutId id="2147483672" r:id="rId4"/>
    <p:sldLayoutId id="214748367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26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0.png"/><Relationship Id="rId5" Type="http://schemas.openxmlformats.org/officeDocument/2006/relationships/image" Target="../media/image240.png"/><Relationship Id="rId4" Type="http://schemas.openxmlformats.org/officeDocument/2006/relationships/image" Target="../media/image23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13" Type="http://schemas.openxmlformats.org/officeDocument/2006/relationships/image" Target="../media/image42.png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image" Target="../media/image41.sv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image" Target="../media/image40.png"/><Relationship Id="rId5" Type="http://schemas.openxmlformats.org/officeDocument/2006/relationships/tags" Target="../tags/tag6.xml"/><Relationship Id="rId10" Type="http://schemas.openxmlformats.org/officeDocument/2006/relationships/image" Target="../media/image39.svg"/><Relationship Id="rId4" Type="http://schemas.openxmlformats.org/officeDocument/2006/relationships/tags" Target="../tags/tag5.xml"/><Relationship Id="rId9" Type="http://schemas.openxmlformats.org/officeDocument/2006/relationships/image" Target="../media/image38.png"/><Relationship Id="rId14" Type="http://schemas.openxmlformats.org/officeDocument/2006/relationships/image" Target="../media/image43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13" Type="http://schemas.openxmlformats.org/officeDocument/2006/relationships/image" Target="../media/image42.png"/><Relationship Id="rId3" Type="http://schemas.openxmlformats.org/officeDocument/2006/relationships/tags" Target="../tags/tag11.xml"/><Relationship Id="rId7" Type="http://schemas.openxmlformats.org/officeDocument/2006/relationships/tags" Target="../tags/tag15.xml"/><Relationship Id="rId12" Type="http://schemas.openxmlformats.org/officeDocument/2006/relationships/image" Target="../media/image41.sv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11" Type="http://schemas.openxmlformats.org/officeDocument/2006/relationships/image" Target="../media/image40.png"/><Relationship Id="rId5" Type="http://schemas.openxmlformats.org/officeDocument/2006/relationships/tags" Target="../tags/tag13.xml"/><Relationship Id="rId10" Type="http://schemas.openxmlformats.org/officeDocument/2006/relationships/image" Target="../media/image39.svg"/><Relationship Id="rId4" Type="http://schemas.openxmlformats.org/officeDocument/2006/relationships/tags" Target="../tags/tag12.xml"/><Relationship Id="rId9" Type="http://schemas.openxmlformats.org/officeDocument/2006/relationships/image" Target="../media/image38.png"/><Relationship Id="rId14" Type="http://schemas.openxmlformats.org/officeDocument/2006/relationships/image" Target="../media/image43.sv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13" Type="http://schemas.openxmlformats.org/officeDocument/2006/relationships/image" Target="../media/image40.png"/><Relationship Id="rId3" Type="http://schemas.openxmlformats.org/officeDocument/2006/relationships/tags" Target="../tags/tag18.xml"/><Relationship Id="rId7" Type="http://schemas.openxmlformats.org/officeDocument/2006/relationships/tags" Target="../tags/tag22.xml"/><Relationship Id="rId12" Type="http://schemas.openxmlformats.org/officeDocument/2006/relationships/image" Target="../media/image43.svg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11" Type="http://schemas.openxmlformats.org/officeDocument/2006/relationships/image" Target="../media/image42.png"/><Relationship Id="rId5" Type="http://schemas.openxmlformats.org/officeDocument/2006/relationships/tags" Target="../tags/tag20.xml"/><Relationship Id="rId10" Type="http://schemas.openxmlformats.org/officeDocument/2006/relationships/image" Target="../media/image39.svg"/><Relationship Id="rId4" Type="http://schemas.openxmlformats.org/officeDocument/2006/relationships/tags" Target="../tags/tag19.xml"/><Relationship Id="rId9" Type="http://schemas.openxmlformats.org/officeDocument/2006/relationships/image" Target="../media/image38.png"/><Relationship Id="rId14" Type="http://schemas.openxmlformats.org/officeDocument/2006/relationships/image" Target="../media/image41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13" Type="http://schemas.openxmlformats.org/officeDocument/2006/relationships/image" Target="../media/image40.png"/><Relationship Id="rId3" Type="http://schemas.openxmlformats.org/officeDocument/2006/relationships/tags" Target="../tags/tag25.xml"/><Relationship Id="rId7" Type="http://schemas.openxmlformats.org/officeDocument/2006/relationships/tags" Target="../tags/tag29.xml"/><Relationship Id="rId12" Type="http://schemas.openxmlformats.org/officeDocument/2006/relationships/image" Target="../media/image43.svg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11" Type="http://schemas.openxmlformats.org/officeDocument/2006/relationships/image" Target="../media/image42.png"/><Relationship Id="rId5" Type="http://schemas.openxmlformats.org/officeDocument/2006/relationships/tags" Target="../tags/tag27.xml"/><Relationship Id="rId10" Type="http://schemas.openxmlformats.org/officeDocument/2006/relationships/image" Target="../media/image39.svg"/><Relationship Id="rId4" Type="http://schemas.openxmlformats.org/officeDocument/2006/relationships/tags" Target="../tags/tag26.xml"/><Relationship Id="rId9" Type="http://schemas.openxmlformats.org/officeDocument/2006/relationships/image" Target="../media/image38.png"/><Relationship Id="rId14" Type="http://schemas.openxmlformats.org/officeDocument/2006/relationships/image" Target="../media/image41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7.png"/><Relationship Id="rId7" Type="http://schemas.openxmlformats.org/officeDocument/2006/relationships/image" Target="../media/image26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0.png"/><Relationship Id="rId5" Type="http://schemas.openxmlformats.org/officeDocument/2006/relationships/image" Target="../media/image240.png"/><Relationship Id="rId4" Type="http://schemas.openxmlformats.org/officeDocument/2006/relationships/image" Target="../media/image230.png"/><Relationship Id="rId9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13" Type="http://schemas.openxmlformats.org/officeDocument/2006/relationships/image" Target="../media/image42.png"/><Relationship Id="rId3" Type="http://schemas.openxmlformats.org/officeDocument/2006/relationships/tags" Target="../tags/tag32.xml"/><Relationship Id="rId7" Type="http://schemas.openxmlformats.org/officeDocument/2006/relationships/tags" Target="../tags/tag36.xml"/><Relationship Id="rId12" Type="http://schemas.openxmlformats.org/officeDocument/2006/relationships/image" Target="../media/image41.svg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tags" Target="../tags/tag35.xml"/><Relationship Id="rId11" Type="http://schemas.openxmlformats.org/officeDocument/2006/relationships/image" Target="../media/image40.png"/><Relationship Id="rId5" Type="http://schemas.openxmlformats.org/officeDocument/2006/relationships/tags" Target="../tags/tag34.xml"/><Relationship Id="rId10" Type="http://schemas.openxmlformats.org/officeDocument/2006/relationships/image" Target="../media/image39.svg"/><Relationship Id="rId4" Type="http://schemas.openxmlformats.org/officeDocument/2006/relationships/tags" Target="../tags/tag33.xml"/><Relationship Id="rId9" Type="http://schemas.openxmlformats.org/officeDocument/2006/relationships/image" Target="../media/image38.png"/><Relationship Id="rId14" Type="http://schemas.openxmlformats.org/officeDocument/2006/relationships/image" Target="../media/image43.sv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37.png"/><Relationship Id="rId7" Type="http://schemas.openxmlformats.org/officeDocument/2006/relationships/image" Target="../media/image26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0.png"/><Relationship Id="rId5" Type="http://schemas.openxmlformats.org/officeDocument/2006/relationships/image" Target="../media/image240.png"/><Relationship Id="rId4" Type="http://schemas.openxmlformats.org/officeDocument/2006/relationships/image" Target="../media/image230.png"/><Relationship Id="rId9" Type="http://schemas.openxmlformats.org/officeDocument/2006/relationships/image" Target="../media/image4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13" Type="http://schemas.openxmlformats.org/officeDocument/2006/relationships/image" Target="../media/image42.png"/><Relationship Id="rId3" Type="http://schemas.openxmlformats.org/officeDocument/2006/relationships/tags" Target="../tags/tag39.xml"/><Relationship Id="rId7" Type="http://schemas.openxmlformats.org/officeDocument/2006/relationships/tags" Target="../tags/tag43.xml"/><Relationship Id="rId12" Type="http://schemas.openxmlformats.org/officeDocument/2006/relationships/image" Target="../media/image41.svg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tags" Target="../tags/tag42.xml"/><Relationship Id="rId11" Type="http://schemas.openxmlformats.org/officeDocument/2006/relationships/image" Target="../media/image40.png"/><Relationship Id="rId5" Type="http://schemas.openxmlformats.org/officeDocument/2006/relationships/tags" Target="../tags/tag41.xml"/><Relationship Id="rId10" Type="http://schemas.openxmlformats.org/officeDocument/2006/relationships/image" Target="../media/image39.svg"/><Relationship Id="rId4" Type="http://schemas.openxmlformats.org/officeDocument/2006/relationships/tags" Target="../tags/tag40.xml"/><Relationship Id="rId9" Type="http://schemas.openxmlformats.org/officeDocument/2006/relationships/image" Target="../media/image38.png"/><Relationship Id="rId14" Type="http://schemas.openxmlformats.org/officeDocument/2006/relationships/image" Target="../media/image43.sv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37.png"/><Relationship Id="rId7" Type="http://schemas.openxmlformats.org/officeDocument/2006/relationships/image" Target="../media/image26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0.png"/><Relationship Id="rId5" Type="http://schemas.openxmlformats.org/officeDocument/2006/relationships/image" Target="../media/image240.png"/><Relationship Id="rId4" Type="http://schemas.openxmlformats.org/officeDocument/2006/relationships/image" Target="../media/image230.png"/><Relationship Id="rId9" Type="http://schemas.openxmlformats.org/officeDocument/2006/relationships/image" Target="../media/image4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37.png"/><Relationship Id="rId7" Type="http://schemas.openxmlformats.org/officeDocument/2006/relationships/image" Target="../media/image26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0.png"/><Relationship Id="rId5" Type="http://schemas.openxmlformats.org/officeDocument/2006/relationships/image" Target="../media/image240.png"/><Relationship Id="rId4" Type="http://schemas.openxmlformats.org/officeDocument/2006/relationships/image" Target="../media/image230.png"/><Relationship Id="rId9" Type="http://schemas.openxmlformats.org/officeDocument/2006/relationships/image" Target="../media/image45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0.png"/><Relationship Id="rId3" Type="http://schemas.openxmlformats.org/officeDocument/2006/relationships/image" Target="../media/image37.png"/><Relationship Id="rId7" Type="http://schemas.openxmlformats.org/officeDocument/2006/relationships/image" Target="../media/image26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0.png"/><Relationship Id="rId5" Type="http://schemas.openxmlformats.org/officeDocument/2006/relationships/image" Target="../media/image240.png"/><Relationship Id="rId4" Type="http://schemas.openxmlformats.org/officeDocument/2006/relationships/image" Target="../media/image230.png"/><Relationship Id="rId9" Type="http://schemas.openxmlformats.org/officeDocument/2006/relationships/image" Target="../media/image47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37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00.png"/><Relationship Id="rId4" Type="http://schemas.openxmlformats.org/officeDocument/2006/relationships/image" Target="../media/image49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16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9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110.png"/><Relationship Id="rId9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Font typeface="Roboto Slab"/>
              <a:buNone/>
            </a:pPr>
            <a:r>
              <a:rPr lang="en-US" dirty="0"/>
              <a:t>Module 4</a:t>
            </a:r>
            <a:endParaRPr dirty="0"/>
          </a:p>
        </p:txBody>
      </p:sp>
      <p:sp>
        <p:nvSpPr>
          <p:cNvPr id="407" name="Google Shape;407;p2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</a:pPr>
            <a:r>
              <a:rPr lang="en-US" dirty="0"/>
              <a:t>Evaluating Model Performance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FD9405-87A7-F83C-5789-BC0A8AB58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850" y="998306"/>
            <a:ext cx="17145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592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Classification Threshold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Threshold optimization can change performance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5C6F76-A516-14F8-E162-DEBAA1AA86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410" y="2624328"/>
            <a:ext cx="8268541" cy="2679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764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Benchmark for Classification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If you had no model what would the best prediction be?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The Naïve Model is to predict with the most common class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5C6F76-A516-14F8-E162-DEBAA1AA86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1428"/>
          <a:stretch/>
        </p:blipFill>
        <p:spPr>
          <a:xfrm>
            <a:off x="940411" y="2916936"/>
            <a:ext cx="6496710" cy="2679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314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Classification Metrics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Metrics depend on type of classification: binary, multi-class/label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>
                <a:sym typeface="Libre Franklin"/>
              </a:rPr>
              <a:t>Must rely on an overall performance over all observations 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74DE359-85CA-C33B-00C4-CC9B92C458DE}"/>
                  </a:ext>
                </a:extLst>
              </p:cNvPr>
              <p:cNvSpPr txBox="1"/>
              <p:nvPr/>
            </p:nvSpPr>
            <p:spPr>
              <a:xfrm>
                <a:off x="1036320" y="2948419"/>
                <a:ext cx="1227707" cy="9611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Lato Light"/>
                          <a:cs typeface="Lato Light"/>
                          <a:sym typeface="Lato Light"/>
                        </a:rPr>
                        <m:t>𝑦</m:t>
                      </m:r>
                      <m:r>
                        <a:rPr lang="en-US" sz="280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Lato Light"/>
                          <a:cs typeface="Lato Light"/>
                          <a:sym typeface="Lato Light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8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Lato Light"/>
                              <a:cs typeface="Lato Light"/>
                              <a:sym typeface="Lato Light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Lato Light"/>
                                  <a:cs typeface="Lato Light"/>
                                  <a:sym typeface="Lato Light"/>
                                </a:rPr>
                              </m:ctrlPr>
                            </m:eqArrPr>
                            <m:e>
                              <m:r>
                                <a:rPr lang="en-US" sz="2800" b="0" i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Lato Light"/>
                                  <a:cs typeface="Lato Light"/>
                                  <a:sym typeface="Lato Light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800" b="0" i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Lato Light"/>
                                  <a:cs typeface="Lato Light"/>
                                  <a:sym typeface="Lato Light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800" dirty="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74DE359-85CA-C33B-00C4-CC9B92C458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320" y="2948419"/>
                <a:ext cx="1227707" cy="961161"/>
              </a:xfrm>
              <a:prstGeom prst="rect">
                <a:avLst/>
              </a:prstGeom>
              <a:blipFill>
                <a:blip r:embed="rId3"/>
                <a:stretch>
                  <a:fillRect l="-80612" t="-226316" r="-111224" b="-3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E05F380D-AD97-9E82-3023-400E25613D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411" y="4239279"/>
            <a:ext cx="6955064" cy="2253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505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The Confusion Matrix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We can count the number of correct and incorrect classifications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The confusion matrix is a table that summarizes the performance</a:t>
            </a:r>
            <a:endParaRPr lang="en-US" dirty="0">
              <a:sym typeface="Libre Franklin"/>
            </a:endParaRP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3CD102F-F69F-C60E-C45B-8E0140DF83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103" y="2958986"/>
            <a:ext cx="6817520" cy="23378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121939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>
          <a:extLst>
            <a:ext uri="{FF2B5EF4-FFF2-40B4-BE49-F238E27FC236}">
              <a16:creationId xmlns:a16="http://schemas.microsoft.com/office/drawing/2014/main" id="{37CC8391-4B22-EB00-D6B4-3E740F4B9E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>
            <a:extLst>
              <a:ext uri="{FF2B5EF4-FFF2-40B4-BE49-F238E27FC236}">
                <a16:creationId xmlns:a16="http://schemas.microsoft.com/office/drawing/2014/main" id="{B1B4DE2F-5DC7-0F29-6E7A-BFC6D28EF21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The Confusion Matrix</a:t>
            </a:r>
            <a:endParaRPr dirty="0"/>
          </a:p>
        </p:txBody>
      </p:sp>
      <p:sp>
        <p:nvSpPr>
          <p:cNvPr id="251" name="Google Shape;251;p1">
            <a:extLst>
              <a:ext uri="{FF2B5EF4-FFF2-40B4-BE49-F238E27FC236}">
                <a16:creationId xmlns:a16="http://schemas.microsoft.com/office/drawing/2014/main" id="{4A38C063-1EF7-951E-AF19-59923BD4E1F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We can count the number of correct and incorrect classifications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>
                <a:sym typeface="Libre Franklin"/>
              </a:rPr>
              <a:t>True Positives, True Negatives, False Positives and False Negatives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</p:txBody>
      </p:sp>
      <p:pic>
        <p:nvPicPr>
          <p:cNvPr id="1026" name="Picture 2" descr="Confusion Matrix, Precision, and Recall Explained - KDnuggets">
            <a:extLst>
              <a:ext uri="{FF2B5EF4-FFF2-40B4-BE49-F238E27FC236}">
                <a16:creationId xmlns:a16="http://schemas.microsoft.com/office/drawing/2014/main" id="{4736CC09-24A5-32B6-FD1D-51824590D9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74" r="22621" b="47748"/>
          <a:stretch/>
        </p:blipFill>
        <p:spPr bwMode="auto">
          <a:xfrm>
            <a:off x="1051622" y="2935662"/>
            <a:ext cx="4014648" cy="2356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ED9A87E-1EC3-5BD7-1C92-090F9DB9B370}"/>
                  </a:ext>
                </a:extLst>
              </p:cNvPr>
              <p:cNvSpPr txBox="1"/>
              <p:nvPr/>
            </p:nvSpPr>
            <p:spPr>
              <a:xfrm>
                <a:off x="5917239" y="3293075"/>
                <a:ext cx="3139962" cy="9611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Lato Light"/>
                          <a:cs typeface="Lato Light"/>
                          <a:sym typeface="Lato Light"/>
                        </a:rPr>
                        <m:t>𝑦</m:t>
                      </m:r>
                      <m:r>
                        <a:rPr lang="en-US" sz="280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Lato Light"/>
                          <a:cs typeface="Lato Light"/>
                          <a:sym typeface="Lato Light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8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Lato Light"/>
                              <a:cs typeface="Lato Light"/>
                              <a:sym typeface="Lato Light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Lato Light"/>
                                  <a:cs typeface="Lato Light"/>
                                  <a:sym typeface="Lato Light"/>
                                </a:rPr>
                              </m:ctrlPr>
                            </m:eqArrPr>
                            <m:e>
                              <m:r>
                                <a:rPr lang="en-US" sz="2800" b="0" i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Lato Light"/>
                                  <a:cs typeface="Lato Light"/>
                                  <a:sym typeface="Lato Light"/>
                                </a:rPr>
                                <m:t>1</m:t>
                              </m:r>
                              <m:r>
                                <a:rPr lang="en-US" sz="28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Lato Light"/>
                                  <a:cs typeface="Lato Light"/>
                                  <a:sym typeface="Lato Light"/>
                                </a:rPr>
                                <m:t>        </m:t>
                              </m:r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Lato Light"/>
                                  <a:cs typeface="Lato Light"/>
                                  <a:sym typeface="Lato Light"/>
                                </a:rPr>
                                <m:t>positive</m:t>
                              </m:r>
                            </m:e>
                            <m:e>
                              <m:r>
                                <a:rPr lang="en-US" sz="2800" b="0" i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Lato Light"/>
                                  <a:cs typeface="Lato Light"/>
                                  <a:sym typeface="Lato Light"/>
                                </a:rPr>
                                <m:t>0</m:t>
                              </m:r>
                              <m:r>
                                <a:rPr lang="en-US" sz="28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Lato Light"/>
                                  <a:cs typeface="Lato Light"/>
                                  <a:sym typeface="Lato Light"/>
                                </a:rPr>
                                <m:t>      </m:t>
                              </m:r>
                              <m:r>
                                <a:rPr lang="en-US" sz="2800" b="0" i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Lato Light"/>
                                  <a:cs typeface="Lato Light"/>
                                  <a:sym typeface="Lato Light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Lato Light"/>
                                  <a:cs typeface="Lato Light"/>
                                  <a:sym typeface="Lato Light"/>
                                </a:rPr>
                                <m:t>negative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800" dirty="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ED9A87E-1EC3-5BD7-1C92-090F9DB9B3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7239" y="3293075"/>
                <a:ext cx="3139962" cy="961161"/>
              </a:xfrm>
              <a:prstGeom prst="rect">
                <a:avLst/>
              </a:prstGeom>
              <a:blipFill>
                <a:blip r:embed="rId4"/>
                <a:stretch>
                  <a:fillRect l="-31048" t="-224675" r="-2016" b="-323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95328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The Confusion Matrix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The confusion matrix gives a summary of overall performance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92D050"/>
                </a:solidFill>
                <a:sym typeface="Libre Franklin"/>
              </a:rPr>
              <a:t>TP+TN</a:t>
            </a:r>
            <a:r>
              <a:rPr lang="en-US" dirty="0">
                <a:sym typeface="Libre Franklin"/>
              </a:rPr>
              <a:t>+</a:t>
            </a:r>
            <a:r>
              <a:rPr lang="en-US" b="1" dirty="0">
                <a:solidFill>
                  <a:srgbClr val="FF0000"/>
                </a:solidFill>
                <a:sym typeface="Libre Franklin"/>
              </a:rPr>
              <a:t>FP+FN </a:t>
            </a:r>
            <a:r>
              <a:rPr lang="en-US" dirty="0">
                <a:sym typeface="Libre Franklin"/>
              </a:rPr>
              <a:t>= number of observations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>
              <a:sym typeface="Libre Franklin"/>
            </a:endParaRP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</p:txBody>
      </p:sp>
      <p:pic>
        <p:nvPicPr>
          <p:cNvPr id="17410" name="Picture 2" descr="Simple guide to confusion matrix terminology">
            <a:extLst>
              <a:ext uri="{FF2B5EF4-FFF2-40B4-BE49-F238E27FC236}">
                <a16:creationId xmlns:a16="http://schemas.microsoft.com/office/drawing/2014/main" id="{E610A7E6-0C7C-6E07-A4B8-24593B0A2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411" y="3429000"/>
            <a:ext cx="5457711" cy="3115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79B63DD-7022-4757-F885-52B4841443AF}"/>
                  </a:ext>
                </a:extLst>
              </p:cNvPr>
              <p:cNvSpPr txBox="1"/>
              <p:nvPr/>
            </p:nvSpPr>
            <p:spPr>
              <a:xfrm>
                <a:off x="4323805" y="5081451"/>
                <a:ext cx="333489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79B63DD-7022-4757-F885-52B4841443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3805" y="5081451"/>
                <a:ext cx="333489" cy="224870"/>
              </a:xfrm>
              <a:prstGeom prst="rect">
                <a:avLst/>
              </a:prstGeom>
              <a:blipFill>
                <a:blip r:embed="rId4"/>
                <a:stretch>
                  <a:fillRect l="-7407" r="-3704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CCA4670-620F-AD24-10FA-CCE93E6ED4DB}"/>
                  </a:ext>
                </a:extLst>
              </p:cNvPr>
              <p:cNvSpPr txBox="1"/>
              <p:nvPr/>
            </p:nvSpPr>
            <p:spPr>
              <a:xfrm>
                <a:off x="4323804" y="4429132"/>
                <a:ext cx="337657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CCA4670-620F-AD24-10FA-CCE93E6ED4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3804" y="4429132"/>
                <a:ext cx="337657" cy="224870"/>
              </a:xfrm>
              <a:prstGeom prst="rect">
                <a:avLst/>
              </a:prstGeom>
              <a:blipFill>
                <a:blip r:embed="rId5"/>
                <a:stretch>
                  <a:fillRect l="-7143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9556731-7BEA-6884-3275-110112322CBC}"/>
                  </a:ext>
                </a:extLst>
              </p:cNvPr>
              <p:cNvSpPr txBox="1"/>
              <p:nvPr/>
            </p:nvSpPr>
            <p:spPr>
              <a:xfrm>
                <a:off x="3021872" y="4429132"/>
                <a:ext cx="337657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9556731-7BEA-6884-3275-110112322C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1872" y="4429132"/>
                <a:ext cx="337657" cy="224870"/>
              </a:xfrm>
              <a:prstGeom prst="rect">
                <a:avLst/>
              </a:prstGeom>
              <a:blipFill>
                <a:blip r:embed="rId6"/>
                <a:stretch>
                  <a:fillRect l="-7407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18011E6-3EDD-CD11-3271-6E42E3527872}"/>
                  </a:ext>
                </a:extLst>
              </p:cNvPr>
              <p:cNvSpPr txBox="1"/>
              <p:nvPr/>
            </p:nvSpPr>
            <p:spPr>
              <a:xfrm>
                <a:off x="3021872" y="5081451"/>
                <a:ext cx="333489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18011E6-3EDD-CD11-3271-6E42E35278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1872" y="5081451"/>
                <a:ext cx="333489" cy="224870"/>
              </a:xfrm>
              <a:prstGeom prst="rect">
                <a:avLst/>
              </a:prstGeom>
              <a:blipFill>
                <a:blip r:embed="rId7"/>
                <a:stretch>
                  <a:fillRect l="-7692" r="-3846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26237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B9ADC810-0FCC-A647-A344-BC2AD079D184}"/>
              </a:ext>
            </a:extLst>
          </p:cNvPr>
          <p:cNvPicPr>
            <a:picLocks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901440" y="617220"/>
            <a:ext cx="1036320" cy="51816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C04A06F-5B46-A836-CC59-C7648F1EDB0B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3901440" y="2571750"/>
            <a:ext cx="7315199" cy="1714500"/>
          </a:xfrm>
          <a:prstGeom prst="rect">
            <a:avLst/>
          </a:prstGeom>
          <a:noFill/>
          <a:ln w="25400" cap="flat" cmpd="sng" algn="ctr">
            <a:solidFill>
              <a:srgbClr val="FFFFFF"/>
            </a:solidFill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>
                <a:solidFill>
                  <a:srgbClr val="5B5B5B"/>
                </a:solidFill>
              </a:rPr>
              <a:t>Comparing the true value vs the predicted values, what is the value of the TP?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0020838-0010-8FB0-2D51-D59083127808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286500" y="430530"/>
            <a:ext cx="5524500" cy="891540"/>
          </a:xfrm>
          <a:prstGeom prst="roundRect">
            <a:avLst/>
          </a:prstGeom>
          <a:solidFill>
            <a:srgbClr val="F4F4F4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7500" rIns="1143000" rtlCol="0" anchor="ctr">
            <a:normAutofit/>
          </a:bodyPr>
          <a:lstStyle/>
          <a:p>
            <a:r>
              <a:rPr lang="en-US" sz="2000">
                <a:solidFill>
                  <a:srgbClr val="5B5B5B"/>
                </a:solidFill>
              </a:rPr>
              <a:t>Please download and install the Slido app on all computers you use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40C8EAD7-8EBD-B93C-3B26-4EBFCB49634B}"/>
              </a:ext>
            </a:extLst>
          </p:cNvPr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826048" y="577634"/>
            <a:ext cx="597332" cy="59733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9BF1661-A8E3-7A97-0E68-56B2743585F7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3901440" y="6032500"/>
            <a:ext cx="7315199" cy="518160"/>
          </a:xfrm>
          <a:prstGeom prst="rect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sz="2200" b="1">
                <a:solidFill>
                  <a:srgbClr val="5B5B5B"/>
                </a:solidFill>
              </a:rPr>
              <a:t>ⓘ</a:t>
            </a:r>
            <a:r>
              <a:rPr lang="en-US" sz="2000">
                <a:solidFill>
                  <a:srgbClr val="5B5B5B"/>
                </a:solidFill>
              </a:rPr>
              <a:t> Start presenting to display the poll results on this slide.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C5100AD1-BBC0-C105-1196-E4FA5A9EC57C}"/>
              </a:ext>
            </a:extLst>
          </p:cNvPr>
          <p:cNvPicPr>
            <a:picLocks/>
          </p:cNvPicPr>
          <p:nvPr>
            <p:custDataLst>
              <p:tags r:id="rId7"/>
            </p:custDataLst>
          </p:nvPr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58240" y="2270760"/>
            <a:ext cx="2316480" cy="231648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51402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8369AFBD-D4FC-C04B-4B07-67BD1A668BBF}"/>
              </a:ext>
            </a:extLst>
          </p:cNvPr>
          <p:cNvPicPr>
            <a:picLocks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901440" y="617220"/>
            <a:ext cx="1036320" cy="51816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B0CAFE9-316D-D970-A1C5-169B563EEE5D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3901440" y="2571750"/>
            <a:ext cx="7315199" cy="1714500"/>
          </a:xfrm>
          <a:prstGeom prst="rect">
            <a:avLst/>
          </a:prstGeom>
          <a:noFill/>
          <a:ln w="25400" cap="flat" cmpd="sng" algn="ctr">
            <a:solidFill>
              <a:srgbClr val="FFFFFF"/>
            </a:solidFill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500" b="1">
                <a:solidFill>
                  <a:srgbClr val="5B5B5B"/>
                </a:solidFill>
              </a:rPr>
              <a:t>Comparing the true value vs the predicted values, what is the value of FN?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D519890-411D-A8AC-DEB0-54587022F1E8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286500" y="430530"/>
            <a:ext cx="5524500" cy="891540"/>
          </a:xfrm>
          <a:prstGeom prst="roundRect">
            <a:avLst/>
          </a:prstGeom>
          <a:solidFill>
            <a:srgbClr val="F4F4F4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7500" rIns="1143000" rtlCol="0" anchor="ctr">
            <a:normAutofit/>
          </a:bodyPr>
          <a:lstStyle/>
          <a:p>
            <a:r>
              <a:rPr lang="en-US" sz="2000">
                <a:solidFill>
                  <a:srgbClr val="5B5B5B"/>
                </a:solidFill>
              </a:rPr>
              <a:t>Please download and install the Slido app on all computers you use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E9F846B3-D78D-9341-7C65-24A97E30F8DC}"/>
              </a:ext>
            </a:extLst>
          </p:cNvPr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826048" y="577634"/>
            <a:ext cx="597332" cy="59733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D825018-8110-70D2-4D94-D32C1FA98390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3901440" y="6032500"/>
            <a:ext cx="7315199" cy="518160"/>
          </a:xfrm>
          <a:prstGeom prst="rect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sz="2200" b="1">
                <a:solidFill>
                  <a:srgbClr val="5B5B5B"/>
                </a:solidFill>
              </a:rPr>
              <a:t>ⓘ</a:t>
            </a:r>
            <a:r>
              <a:rPr lang="en-US" sz="2000">
                <a:solidFill>
                  <a:srgbClr val="5B5B5B"/>
                </a:solidFill>
              </a:rPr>
              <a:t> Start presenting to display the poll results on this slide.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C542E6B5-B0DC-4FAA-E1E1-5F51567D273B}"/>
              </a:ext>
            </a:extLst>
          </p:cNvPr>
          <p:cNvPicPr>
            <a:picLocks/>
          </p:cNvPicPr>
          <p:nvPr>
            <p:custDataLst>
              <p:tags r:id="rId7"/>
            </p:custDataLst>
          </p:nvPr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58240" y="2270760"/>
            <a:ext cx="2316480" cy="231648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43341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83BA9B98-E3FE-1F30-DF1C-20E736B856E7}"/>
              </a:ext>
            </a:extLst>
          </p:cNvPr>
          <p:cNvPicPr>
            <a:picLocks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901440" y="617220"/>
            <a:ext cx="1036320" cy="51816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B31B6A8E-515A-7285-7D07-45F990165957}"/>
              </a:ext>
            </a:extLst>
          </p:cNvPr>
          <p:cNvPicPr>
            <a:picLocks/>
          </p:cNvPicPr>
          <p:nvPr>
            <p:custDataLst>
              <p:tags r:id="rId3"/>
            </p:custDataLst>
          </p:nvPr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58240" y="2270760"/>
            <a:ext cx="2316480" cy="231648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38F239A-DAF6-BC70-87AE-C6375F113800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3901440" y="2571750"/>
            <a:ext cx="7315199" cy="1714500"/>
          </a:xfrm>
          <a:prstGeom prst="rect">
            <a:avLst/>
          </a:prstGeom>
          <a:noFill/>
          <a:ln w="25400" cap="flat" cmpd="sng" algn="ctr">
            <a:solidFill>
              <a:srgbClr val="FFFFFF"/>
            </a:solidFill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300" b="1">
                <a:solidFill>
                  <a:srgbClr val="5B5B5B"/>
                </a:solidFill>
              </a:rPr>
              <a:t>Comparing the true value vs the predicted values, what is the value of the FP?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216BAF4-FDE4-5407-FC21-D95040093DC9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6286500" y="430530"/>
            <a:ext cx="5524500" cy="891540"/>
          </a:xfrm>
          <a:prstGeom prst="roundRect">
            <a:avLst/>
          </a:prstGeom>
          <a:solidFill>
            <a:srgbClr val="F4F4F4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7500" rIns="1143000" rtlCol="0" anchor="ctr">
            <a:normAutofit/>
          </a:bodyPr>
          <a:lstStyle/>
          <a:p>
            <a:r>
              <a:rPr lang="en-US" sz="2000">
                <a:solidFill>
                  <a:srgbClr val="5B5B5B"/>
                </a:solidFill>
              </a:rPr>
              <a:t>Please download and install the Slido app on all computers you use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0981A60-7FE1-6A21-8049-BC7E9104850C}"/>
              </a:ext>
            </a:extLst>
          </p:cNvPr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826048" y="577634"/>
            <a:ext cx="597332" cy="59733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1945515-541D-3EBB-4C69-16F9786364DB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3901440" y="6032500"/>
            <a:ext cx="7315199" cy="518160"/>
          </a:xfrm>
          <a:prstGeom prst="rect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sz="2200" b="1">
                <a:solidFill>
                  <a:srgbClr val="5B5B5B"/>
                </a:solidFill>
              </a:rPr>
              <a:t>ⓘ</a:t>
            </a:r>
            <a:r>
              <a:rPr lang="en-US" sz="2000">
                <a:solidFill>
                  <a:srgbClr val="5B5B5B"/>
                </a:solidFill>
              </a:rPr>
              <a:t> Start presenting to display the poll results on this slide.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68216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46AD5B53-BC50-5E78-A985-3F0CF1E7E403}"/>
              </a:ext>
            </a:extLst>
          </p:cNvPr>
          <p:cNvPicPr>
            <a:picLocks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901440" y="617220"/>
            <a:ext cx="1036320" cy="51816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9D065030-C6FE-2863-15B9-D8F4DFBF77BD}"/>
              </a:ext>
            </a:extLst>
          </p:cNvPr>
          <p:cNvPicPr>
            <a:picLocks/>
          </p:cNvPicPr>
          <p:nvPr>
            <p:custDataLst>
              <p:tags r:id="rId3"/>
            </p:custDataLst>
          </p:nvPr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58240" y="2270760"/>
            <a:ext cx="2316480" cy="231648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225F65B-8658-B022-14DE-78F767792924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3901440" y="2571750"/>
            <a:ext cx="7315199" cy="1714500"/>
          </a:xfrm>
          <a:prstGeom prst="rect">
            <a:avLst/>
          </a:prstGeom>
          <a:noFill/>
          <a:ln w="25400" cap="flat" cmpd="sng" algn="ctr">
            <a:solidFill>
              <a:srgbClr val="FFFFFF"/>
            </a:solidFill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500" b="1">
                <a:solidFill>
                  <a:srgbClr val="5B5B5B"/>
                </a:solidFill>
              </a:rPr>
              <a:t>Comparing the true value vs the predicted values, what is the value of TN?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9472969-0D78-383D-D427-C62B087D001A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6286500" y="430530"/>
            <a:ext cx="5524500" cy="891540"/>
          </a:xfrm>
          <a:prstGeom prst="roundRect">
            <a:avLst/>
          </a:prstGeom>
          <a:solidFill>
            <a:srgbClr val="F4F4F4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7500" rIns="1143000" rtlCol="0" anchor="ctr">
            <a:normAutofit/>
          </a:bodyPr>
          <a:lstStyle/>
          <a:p>
            <a:r>
              <a:rPr lang="en-US" sz="2000">
                <a:solidFill>
                  <a:srgbClr val="5B5B5B"/>
                </a:solidFill>
              </a:rPr>
              <a:t>Please download and install the Slido app on all computers you use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C9D75DE5-BA60-E5C7-E2B7-E32735F154A3}"/>
              </a:ext>
            </a:extLst>
          </p:cNvPr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826048" y="577634"/>
            <a:ext cx="597332" cy="59733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F0ABF12-6DD4-C5AB-AA8B-FB51CFC410CF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3901440" y="6032500"/>
            <a:ext cx="7315199" cy="518160"/>
          </a:xfrm>
          <a:prstGeom prst="rect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sz="2200" b="1">
                <a:solidFill>
                  <a:srgbClr val="5B5B5B"/>
                </a:solidFill>
              </a:rPr>
              <a:t>ⓘ</a:t>
            </a:r>
            <a:r>
              <a:rPr lang="en-US" sz="2000">
                <a:solidFill>
                  <a:srgbClr val="5B5B5B"/>
                </a:solidFill>
              </a:rPr>
              <a:t> Start presenting to display the poll results on this slide.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58644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9"/>
          <p:cNvSpPr txBox="1">
            <a:spLocks noGrp="1"/>
          </p:cNvSpPr>
          <p:nvPr>
            <p:ph type="ctrTitle"/>
          </p:nvPr>
        </p:nvSpPr>
        <p:spPr>
          <a:xfrm>
            <a:off x="878652" y="2452388"/>
            <a:ext cx="10224778" cy="150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 Slab"/>
              <a:buNone/>
            </a:pPr>
            <a:r>
              <a:rPr lang="en-US" dirty="0"/>
              <a:t>Model Performance Evaluation Classification Problems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CF5DF2-CA34-B4BE-CC46-9E0D76AA32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4478" y="4139765"/>
            <a:ext cx="2443044" cy="2443044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44A7B-1A40-D0AA-E042-920127979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8412BB-9681-1A81-89B9-4D24358729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2287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Accuracy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The accuracy metric measures number of </a:t>
            </a:r>
            <a:r>
              <a:rPr lang="en-US" dirty="0" err="1"/>
              <a:t>obs</a:t>
            </a:r>
            <a:r>
              <a:rPr lang="en-US" dirty="0"/>
              <a:t> predicted correctly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>
                <a:sym typeface="Libre Franklin"/>
              </a:rPr>
              <a:t>It is one of the most important classification metrics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</p:txBody>
      </p:sp>
      <p:pic>
        <p:nvPicPr>
          <p:cNvPr id="17410" name="Picture 2" descr="Simple guide to confusion matrix terminology">
            <a:extLst>
              <a:ext uri="{FF2B5EF4-FFF2-40B4-BE49-F238E27FC236}">
                <a16:creationId xmlns:a16="http://schemas.microsoft.com/office/drawing/2014/main" id="{E610A7E6-0C7C-6E07-A4B8-24593B0A2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516" y="3484929"/>
            <a:ext cx="5457711" cy="3115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79B63DD-7022-4757-F885-52B4841443AF}"/>
                  </a:ext>
                </a:extLst>
              </p:cNvPr>
              <p:cNvSpPr txBox="1"/>
              <p:nvPr/>
            </p:nvSpPr>
            <p:spPr>
              <a:xfrm>
                <a:off x="4323805" y="5081451"/>
                <a:ext cx="333489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79B63DD-7022-4757-F885-52B4841443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3805" y="5081451"/>
                <a:ext cx="333489" cy="224870"/>
              </a:xfrm>
              <a:prstGeom prst="rect">
                <a:avLst/>
              </a:prstGeom>
              <a:blipFill>
                <a:blip r:embed="rId4"/>
                <a:stretch>
                  <a:fillRect l="-7407" r="-3704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CCA4670-620F-AD24-10FA-CCE93E6ED4DB}"/>
                  </a:ext>
                </a:extLst>
              </p:cNvPr>
              <p:cNvSpPr txBox="1"/>
              <p:nvPr/>
            </p:nvSpPr>
            <p:spPr>
              <a:xfrm>
                <a:off x="4323804" y="4429132"/>
                <a:ext cx="337657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CCA4670-620F-AD24-10FA-CCE93E6ED4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3804" y="4429132"/>
                <a:ext cx="337657" cy="224870"/>
              </a:xfrm>
              <a:prstGeom prst="rect">
                <a:avLst/>
              </a:prstGeom>
              <a:blipFill>
                <a:blip r:embed="rId5"/>
                <a:stretch>
                  <a:fillRect l="-7143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9556731-7BEA-6884-3275-110112322CBC}"/>
                  </a:ext>
                </a:extLst>
              </p:cNvPr>
              <p:cNvSpPr txBox="1"/>
              <p:nvPr/>
            </p:nvSpPr>
            <p:spPr>
              <a:xfrm>
                <a:off x="3021872" y="4429132"/>
                <a:ext cx="337657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9556731-7BEA-6884-3275-110112322C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1872" y="4429132"/>
                <a:ext cx="337657" cy="224870"/>
              </a:xfrm>
              <a:prstGeom prst="rect">
                <a:avLst/>
              </a:prstGeom>
              <a:blipFill>
                <a:blip r:embed="rId6"/>
                <a:stretch>
                  <a:fillRect l="-7407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18011E6-3EDD-CD11-3271-6E42E3527872}"/>
                  </a:ext>
                </a:extLst>
              </p:cNvPr>
              <p:cNvSpPr txBox="1"/>
              <p:nvPr/>
            </p:nvSpPr>
            <p:spPr>
              <a:xfrm>
                <a:off x="3021872" y="5081451"/>
                <a:ext cx="333489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18011E6-3EDD-CD11-3271-6E42E35278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1872" y="5081451"/>
                <a:ext cx="333489" cy="224870"/>
              </a:xfrm>
              <a:prstGeom prst="rect">
                <a:avLst/>
              </a:prstGeom>
              <a:blipFill>
                <a:blip r:embed="rId7"/>
                <a:stretch>
                  <a:fillRect l="-7692" r="-3846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13B73CAE-E14C-AF17-85D9-5E7E2B6427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69528" y="4040459"/>
            <a:ext cx="3885769" cy="122708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1BE01D8-8E06-1BFF-8765-CFDADAACC55B}"/>
              </a:ext>
            </a:extLst>
          </p:cNvPr>
          <p:cNvSpPr txBox="1"/>
          <p:nvPr/>
        </p:nvSpPr>
        <p:spPr>
          <a:xfrm>
            <a:off x="5640859" y="2971800"/>
            <a:ext cx="6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F74A7B2-E974-A82E-93FE-6FE636E27DB7}"/>
                  </a:ext>
                </a:extLst>
              </p:cNvPr>
              <p:cNvSpPr txBox="1"/>
              <p:nvPr/>
            </p:nvSpPr>
            <p:spPr>
              <a:xfrm>
                <a:off x="6880124" y="5366539"/>
                <a:ext cx="3016852" cy="6914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𝐚𝐜𝐜𝐮𝐫𝐚𝐜𝐲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𝐓𝐏</m:t>
                          </m:r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𝐓𝐍</m:t>
                          </m:r>
                        </m:num>
                        <m:den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den>
                      </m:f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F74A7B2-E974-A82E-93FE-6FE636E27D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0124" y="5366539"/>
                <a:ext cx="3016852" cy="691408"/>
              </a:xfrm>
              <a:prstGeom prst="rect">
                <a:avLst/>
              </a:prstGeom>
              <a:blipFill>
                <a:blip r:embed="rId9"/>
                <a:stretch>
                  <a:fillRect l="-1674" t="-1786" r="-1255"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74930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F5AA1984-2C3C-0B41-FD00-71067B2D062A}"/>
              </a:ext>
            </a:extLst>
          </p:cNvPr>
          <p:cNvPicPr>
            <a:picLocks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901440" y="617220"/>
            <a:ext cx="1036320" cy="51816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E9DE1FB-2C31-B2CE-2976-B375DC53943A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3901440" y="2571750"/>
            <a:ext cx="7315199" cy="1714500"/>
          </a:xfrm>
          <a:prstGeom prst="rect">
            <a:avLst/>
          </a:prstGeom>
          <a:noFill/>
          <a:ln w="25400" cap="flat" cmpd="sng" algn="ctr">
            <a:solidFill>
              <a:srgbClr val="FFFFFF"/>
            </a:solidFill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>
                <a:solidFill>
                  <a:srgbClr val="5B5B5B"/>
                </a:solidFill>
              </a:rPr>
              <a:t>Let's consider a business scenario where a bank wants to predict whether a customer will default on a loan. Here, y_true represents whether the customer actually defaulted (1) or not (0), and y_pred represents the bank's prediction about the customer defaulting. What is the accuracy of this model?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7EABD83-5A66-F702-05EE-F35B04AC0C85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286500" y="430530"/>
            <a:ext cx="5524500" cy="891540"/>
          </a:xfrm>
          <a:prstGeom prst="roundRect">
            <a:avLst/>
          </a:prstGeom>
          <a:solidFill>
            <a:srgbClr val="F4F4F4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7500" rIns="1143000" rtlCol="0" anchor="ctr">
            <a:normAutofit/>
          </a:bodyPr>
          <a:lstStyle/>
          <a:p>
            <a:r>
              <a:rPr lang="en-US" sz="2000">
                <a:solidFill>
                  <a:srgbClr val="5B5B5B"/>
                </a:solidFill>
              </a:rPr>
              <a:t>Please download and install the Slido app on all computers you use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24710FFB-1843-312B-346D-12D5D12A12B8}"/>
              </a:ext>
            </a:extLst>
          </p:cNvPr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826048" y="577634"/>
            <a:ext cx="597332" cy="59733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B137EF4-F6CF-D024-4DB9-1AFB26E59B58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3901440" y="6032500"/>
            <a:ext cx="7315199" cy="518160"/>
          </a:xfrm>
          <a:prstGeom prst="rect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sz="2200" b="1">
                <a:solidFill>
                  <a:srgbClr val="5B5B5B"/>
                </a:solidFill>
              </a:rPr>
              <a:t>ⓘ</a:t>
            </a:r>
            <a:r>
              <a:rPr lang="en-US" sz="2000">
                <a:solidFill>
                  <a:srgbClr val="5B5B5B"/>
                </a:solidFill>
              </a:rPr>
              <a:t> Start presenting to display the poll results on this slide.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89D71D62-1A72-897C-5B6D-0C84032F0303}"/>
              </a:ext>
            </a:extLst>
          </p:cNvPr>
          <p:cNvPicPr>
            <a:picLocks/>
          </p:cNvPicPr>
          <p:nvPr>
            <p:custDataLst>
              <p:tags r:id="rId7"/>
            </p:custDataLst>
          </p:nvPr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58240" y="2270760"/>
            <a:ext cx="2316480" cy="231648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09453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Misclassification Rate – Error 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Measures number of </a:t>
            </a:r>
            <a:r>
              <a:rPr lang="en-US" dirty="0" err="1"/>
              <a:t>obs</a:t>
            </a:r>
            <a:r>
              <a:rPr lang="en-US" dirty="0"/>
              <a:t> predicted incorrectly</a:t>
            </a: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</p:txBody>
      </p:sp>
      <p:pic>
        <p:nvPicPr>
          <p:cNvPr id="17410" name="Picture 2" descr="Simple guide to confusion matrix terminology">
            <a:extLst>
              <a:ext uri="{FF2B5EF4-FFF2-40B4-BE49-F238E27FC236}">
                <a16:creationId xmlns:a16="http://schemas.microsoft.com/office/drawing/2014/main" id="{E610A7E6-0C7C-6E07-A4B8-24593B0A2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411" y="3429000"/>
            <a:ext cx="5457711" cy="3115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79B63DD-7022-4757-F885-52B4841443AF}"/>
                  </a:ext>
                </a:extLst>
              </p:cNvPr>
              <p:cNvSpPr txBox="1"/>
              <p:nvPr/>
            </p:nvSpPr>
            <p:spPr>
              <a:xfrm>
                <a:off x="4323805" y="5081451"/>
                <a:ext cx="333489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79B63DD-7022-4757-F885-52B4841443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3805" y="5081451"/>
                <a:ext cx="333489" cy="224870"/>
              </a:xfrm>
              <a:prstGeom prst="rect">
                <a:avLst/>
              </a:prstGeom>
              <a:blipFill>
                <a:blip r:embed="rId4"/>
                <a:stretch>
                  <a:fillRect l="-7407" r="-3704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CCA4670-620F-AD24-10FA-CCE93E6ED4DB}"/>
                  </a:ext>
                </a:extLst>
              </p:cNvPr>
              <p:cNvSpPr txBox="1"/>
              <p:nvPr/>
            </p:nvSpPr>
            <p:spPr>
              <a:xfrm>
                <a:off x="4323804" y="4429132"/>
                <a:ext cx="337657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CCA4670-620F-AD24-10FA-CCE93E6ED4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3804" y="4429132"/>
                <a:ext cx="337657" cy="224870"/>
              </a:xfrm>
              <a:prstGeom prst="rect">
                <a:avLst/>
              </a:prstGeom>
              <a:blipFill>
                <a:blip r:embed="rId5"/>
                <a:stretch>
                  <a:fillRect l="-7143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9556731-7BEA-6884-3275-110112322CBC}"/>
                  </a:ext>
                </a:extLst>
              </p:cNvPr>
              <p:cNvSpPr txBox="1"/>
              <p:nvPr/>
            </p:nvSpPr>
            <p:spPr>
              <a:xfrm>
                <a:off x="3021872" y="4429132"/>
                <a:ext cx="337657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9556731-7BEA-6884-3275-110112322C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1872" y="4429132"/>
                <a:ext cx="337657" cy="224870"/>
              </a:xfrm>
              <a:prstGeom prst="rect">
                <a:avLst/>
              </a:prstGeom>
              <a:blipFill>
                <a:blip r:embed="rId6"/>
                <a:stretch>
                  <a:fillRect l="-7407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18011E6-3EDD-CD11-3271-6E42E3527872}"/>
                  </a:ext>
                </a:extLst>
              </p:cNvPr>
              <p:cNvSpPr txBox="1"/>
              <p:nvPr/>
            </p:nvSpPr>
            <p:spPr>
              <a:xfrm>
                <a:off x="3021872" y="5081451"/>
                <a:ext cx="333489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18011E6-3EDD-CD11-3271-6E42E35278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1872" y="5081451"/>
                <a:ext cx="333489" cy="224870"/>
              </a:xfrm>
              <a:prstGeom prst="rect">
                <a:avLst/>
              </a:prstGeom>
              <a:blipFill>
                <a:blip r:embed="rId7"/>
                <a:stretch>
                  <a:fillRect l="-7692" r="-3846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8E285576-AF0B-8589-395C-8CDA857A2E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75845" y="3953975"/>
            <a:ext cx="3530898" cy="12411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533C84D-5EAA-F31F-2E40-34E27D6BBFD6}"/>
                  </a:ext>
                </a:extLst>
              </p:cNvPr>
              <p:cNvSpPr txBox="1"/>
              <p:nvPr/>
            </p:nvSpPr>
            <p:spPr>
              <a:xfrm>
                <a:off x="7065475" y="5330368"/>
                <a:ext cx="2460610" cy="6914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𝐞𝐫𝐫𝐨𝐫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𝐅𝐏</m:t>
                          </m:r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𝐅𝐍</m:t>
                          </m:r>
                        </m:num>
                        <m:den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den>
                      </m:f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533C84D-5EAA-F31F-2E40-34E27D6BBF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5475" y="5330368"/>
                <a:ext cx="2460610" cy="691408"/>
              </a:xfrm>
              <a:prstGeom prst="rect">
                <a:avLst/>
              </a:prstGeom>
              <a:blipFill>
                <a:blip r:embed="rId9"/>
                <a:stretch>
                  <a:fillRect l="-1026" r="-2051"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75205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07B3EB21-F9F4-1DBA-5FE6-939F031862A3}"/>
              </a:ext>
            </a:extLst>
          </p:cNvPr>
          <p:cNvPicPr>
            <a:picLocks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901440" y="617220"/>
            <a:ext cx="1036320" cy="51816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6461925-6A79-142D-EAD2-5E5E2CE2FCB0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3901440" y="2571750"/>
            <a:ext cx="7315199" cy="1714500"/>
          </a:xfrm>
          <a:prstGeom prst="rect">
            <a:avLst/>
          </a:prstGeom>
          <a:noFill/>
          <a:ln w="25400" cap="flat" cmpd="sng" algn="ctr">
            <a:solidFill>
              <a:srgbClr val="FFFFFF"/>
            </a:solidFill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>
                <a:solidFill>
                  <a:srgbClr val="5B5B5B"/>
                </a:solidFill>
              </a:rPr>
              <a:t>Let's consider a business scenario where a bank wants to predict whether a customer will default on a loan. Here, y_true represents whether the customer actually defaulted (1) or not (0), and y_pred represents the bank's prediction about the customer defaulting. What is the error of this model?</a:t>
            </a:r>
            <a:endParaRPr lang="en-US" sz="2400" b="1" dirty="0">
              <a:solidFill>
                <a:srgbClr val="5B5B5B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DA21387-0810-F9EC-8983-2EC900B88357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286500" y="430530"/>
            <a:ext cx="5524500" cy="891540"/>
          </a:xfrm>
          <a:prstGeom prst="roundRect">
            <a:avLst/>
          </a:prstGeom>
          <a:solidFill>
            <a:srgbClr val="F4F4F4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7500" rIns="1143000" rtlCol="0" anchor="ctr">
            <a:normAutofit/>
          </a:bodyPr>
          <a:lstStyle/>
          <a:p>
            <a:r>
              <a:rPr lang="en-US" sz="2000">
                <a:solidFill>
                  <a:srgbClr val="5B5B5B"/>
                </a:solidFill>
              </a:rPr>
              <a:t>Please download and install the Slido app on all computers you use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242FA61-0B3B-E9A4-D809-55A9241B4F2B}"/>
              </a:ext>
            </a:extLst>
          </p:cNvPr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826048" y="577634"/>
            <a:ext cx="597332" cy="59733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0EC8FDE-F671-4C80-0701-D50F490B2770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3901440" y="6032500"/>
            <a:ext cx="7315199" cy="518160"/>
          </a:xfrm>
          <a:prstGeom prst="rect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sz="2200" b="1">
                <a:solidFill>
                  <a:srgbClr val="5B5B5B"/>
                </a:solidFill>
              </a:rPr>
              <a:t>ⓘ</a:t>
            </a:r>
            <a:r>
              <a:rPr lang="en-US" sz="2000">
                <a:solidFill>
                  <a:srgbClr val="5B5B5B"/>
                </a:solidFill>
              </a:rPr>
              <a:t> Start presenting to display the poll results on this slide.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B45FBF36-02C2-9146-884F-19431B1B20DF}"/>
              </a:ext>
            </a:extLst>
          </p:cNvPr>
          <p:cNvPicPr>
            <a:picLocks/>
          </p:cNvPicPr>
          <p:nvPr>
            <p:custDataLst>
              <p:tags r:id="rId7"/>
            </p:custDataLst>
          </p:nvPr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58240" y="2270760"/>
            <a:ext cx="2316480" cy="231648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25645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sz="4000" dirty="0"/>
              <a:t>Sensitivity – Recall – Detection Rate - TPR</a:t>
            </a:r>
            <a:endParaRPr sz="4000"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The fraction of all 1’s that are classified (predicted) as 1’s.</a:t>
            </a: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</p:txBody>
      </p:sp>
      <p:pic>
        <p:nvPicPr>
          <p:cNvPr id="17410" name="Picture 2" descr="Simple guide to confusion matrix terminology">
            <a:extLst>
              <a:ext uri="{FF2B5EF4-FFF2-40B4-BE49-F238E27FC236}">
                <a16:creationId xmlns:a16="http://schemas.microsoft.com/office/drawing/2014/main" id="{E610A7E6-0C7C-6E07-A4B8-24593B0A2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411" y="3429000"/>
            <a:ext cx="5457711" cy="3115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79B63DD-7022-4757-F885-52B4841443AF}"/>
                  </a:ext>
                </a:extLst>
              </p:cNvPr>
              <p:cNvSpPr txBox="1"/>
              <p:nvPr/>
            </p:nvSpPr>
            <p:spPr>
              <a:xfrm>
                <a:off x="4323805" y="5081451"/>
                <a:ext cx="333489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79B63DD-7022-4757-F885-52B4841443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3805" y="5081451"/>
                <a:ext cx="333489" cy="224870"/>
              </a:xfrm>
              <a:prstGeom prst="rect">
                <a:avLst/>
              </a:prstGeom>
              <a:blipFill>
                <a:blip r:embed="rId4"/>
                <a:stretch>
                  <a:fillRect l="-7407" r="-3704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CCA4670-620F-AD24-10FA-CCE93E6ED4DB}"/>
                  </a:ext>
                </a:extLst>
              </p:cNvPr>
              <p:cNvSpPr txBox="1"/>
              <p:nvPr/>
            </p:nvSpPr>
            <p:spPr>
              <a:xfrm>
                <a:off x="4323804" y="4429132"/>
                <a:ext cx="337657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CCA4670-620F-AD24-10FA-CCE93E6ED4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3804" y="4429132"/>
                <a:ext cx="337657" cy="224870"/>
              </a:xfrm>
              <a:prstGeom prst="rect">
                <a:avLst/>
              </a:prstGeom>
              <a:blipFill>
                <a:blip r:embed="rId5"/>
                <a:stretch>
                  <a:fillRect l="-7143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9556731-7BEA-6884-3275-110112322CBC}"/>
                  </a:ext>
                </a:extLst>
              </p:cNvPr>
              <p:cNvSpPr txBox="1"/>
              <p:nvPr/>
            </p:nvSpPr>
            <p:spPr>
              <a:xfrm>
                <a:off x="3021872" y="4429132"/>
                <a:ext cx="337657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9556731-7BEA-6884-3275-110112322C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1872" y="4429132"/>
                <a:ext cx="337657" cy="224870"/>
              </a:xfrm>
              <a:prstGeom prst="rect">
                <a:avLst/>
              </a:prstGeom>
              <a:blipFill>
                <a:blip r:embed="rId6"/>
                <a:stretch>
                  <a:fillRect l="-7407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18011E6-3EDD-CD11-3271-6E42E3527872}"/>
                  </a:ext>
                </a:extLst>
              </p:cNvPr>
              <p:cNvSpPr txBox="1"/>
              <p:nvPr/>
            </p:nvSpPr>
            <p:spPr>
              <a:xfrm>
                <a:off x="3021872" y="5081451"/>
                <a:ext cx="333489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18011E6-3EDD-CD11-3271-6E42E35278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1872" y="5081451"/>
                <a:ext cx="333489" cy="224870"/>
              </a:xfrm>
              <a:prstGeom prst="rect">
                <a:avLst/>
              </a:prstGeom>
              <a:blipFill>
                <a:blip r:embed="rId7"/>
                <a:stretch>
                  <a:fillRect l="-7692" r="-3846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7653D906-39AA-892F-30D4-6582C91FC28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98693" y="4001316"/>
            <a:ext cx="3799659" cy="112384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2247077-08CB-3673-1DCF-31524FF22C98}"/>
                  </a:ext>
                </a:extLst>
              </p:cNvPr>
              <p:cNvSpPr txBox="1"/>
              <p:nvPr/>
            </p:nvSpPr>
            <p:spPr>
              <a:xfrm>
                <a:off x="6929551" y="5313636"/>
                <a:ext cx="2534348" cy="6976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𝐫𝐞𝐜𝐚𝐥𝐥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𝐓𝐏</m:t>
                          </m:r>
                        </m:num>
                        <m:den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𝐅𝐍</m:t>
                          </m:r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𝐓𝐏</m:t>
                          </m:r>
                        </m:den>
                      </m:f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2247077-08CB-3673-1DCF-31524FF22C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9551" y="5313636"/>
                <a:ext cx="2534348" cy="697627"/>
              </a:xfrm>
              <a:prstGeom prst="rect">
                <a:avLst/>
              </a:prstGeom>
              <a:blipFill>
                <a:blip r:embed="rId9"/>
                <a:stretch>
                  <a:fillRect l="-2500" r="-2500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2065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Specificity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The Fraction of all of the 0’s that are classified as 0’s.</a:t>
            </a: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</p:txBody>
      </p:sp>
      <p:pic>
        <p:nvPicPr>
          <p:cNvPr id="17410" name="Picture 2" descr="Simple guide to confusion matrix terminology">
            <a:extLst>
              <a:ext uri="{FF2B5EF4-FFF2-40B4-BE49-F238E27FC236}">
                <a16:creationId xmlns:a16="http://schemas.microsoft.com/office/drawing/2014/main" id="{E610A7E6-0C7C-6E07-A4B8-24593B0A2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411" y="3429000"/>
            <a:ext cx="5457711" cy="3115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79B63DD-7022-4757-F885-52B4841443AF}"/>
                  </a:ext>
                </a:extLst>
              </p:cNvPr>
              <p:cNvSpPr txBox="1"/>
              <p:nvPr/>
            </p:nvSpPr>
            <p:spPr>
              <a:xfrm>
                <a:off x="4323805" y="5081451"/>
                <a:ext cx="333489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79B63DD-7022-4757-F885-52B4841443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3805" y="5081451"/>
                <a:ext cx="333489" cy="224870"/>
              </a:xfrm>
              <a:prstGeom prst="rect">
                <a:avLst/>
              </a:prstGeom>
              <a:blipFill>
                <a:blip r:embed="rId4"/>
                <a:stretch>
                  <a:fillRect l="-7407" r="-3704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CCA4670-620F-AD24-10FA-CCE93E6ED4DB}"/>
                  </a:ext>
                </a:extLst>
              </p:cNvPr>
              <p:cNvSpPr txBox="1"/>
              <p:nvPr/>
            </p:nvSpPr>
            <p:spPr>
              <a:xfrm>
                <a:off x="4323804" y="4429132"/>
                <a:ext cx="337657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CCA4670-620F-AD24-10FA-CCE93E6ED4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3804" y="4429132"/>
                <a:ext cx="337657" cy="224870"/>
              </a:xfrm>
              <a:prstGeom prst="rect">
                <a:avLst/>
              </a:prstGeom>
              <a:blipFill>
                <a:blip r:embed="rId5"/>
                <a:stretch>
                  <a:fillRect l="-7143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9556731-7BEA-6884-3275-110112322CBC}"/>
                  </a:ext>
                </a:extLst>
              </p:cNvPr>
              <p:cNvSpPr txBox="1"/>
              <p:nvPr/>
            </p:nvSpPr>
            <p:spPr>
              <a:xfrm>
                <a:off x="3021872" y="4429132"/>
                <a:ext cx="337657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9556731-7BEA-6884-3275-110112322C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1872" y="4429132"/>
                <a:ext cx="337657" cy="224870"/>
              </a:xfrm>
              <a:prstGeom prst="rect">
                <a:avLst/>
              </a:prstGeom>
              <a:blipFill>
                <a:blip r:embed="rId6"/>
                <a:stretch>
                  <a:fillRect l="-7407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18011E6-3EDD-CD11-3271-6E42E3527872}"/>
                  </a:ext>
                </a:extLst>
              </p:cNvPr>
              <p:cNvSpPr txBox="1"/>
              <p:nvPr/>
            </p:nvSpPr>
            <p:spPr>
              <a:xfrm>
                <a:off x="3021872" y="5081451"/>
                <a:ext cx="333489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18011E6-3EDD-CD11-3271-6E42E35278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1872" y="5081451"/>
                <a:ext cx="333489" cy="224870"/>
              </a:xfrm>
              <a:prstGeom prst="rect">
                <a:avLst/>
              </a:prstGeom>
              <a:blipFill>
                <a:blip r:embed="rId7"/>
                <a:stretch>
                  <a:fillRect l="-7692" r="-3846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0DDC7D7D-550A-4FCB-D8F8-0915D3AA170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43667" y="4243251"/>
            <a:ext cx="3559674" cy="106307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A7313A7-12BC-B550-6468-5BA6597E8FEA}"/>
                  </a:ext>
                </a:extLst>
              </p:cNvPr>
              <p:cNvSpPr txBox="1"/>
              <p:nvPr/>
            </p:nvSpPr>
            <p:spPr>
              <a:xfrm>
                <a:off x="6929551" y="5313636"/>
                <a:ext cx="3257302" cy="6976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𝐬𝐩𝐞𝐜𝐢𝐟𝐢𝐜𝐢𝐭𝐲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𝐓𝐍</m:t>
                          </m:r>
                        </m:num>
                        <m:den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𝐓𝐍</m:t>
                          </m:r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𝐅𝐏</m:t>
                          </m:r>
                        </m:den>
                      </m:f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A7313A7-12BC-B550-6468-5BA6597E8F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9551" y="5313636"/>
                <a:ext cx="3257302" cy="697627"/>
              </a:xfrm>
              <a:prstGeom prst="rect">
                <a:avLst/>
              </a:prstGeom>
              <a:blipFill>
                <a:blip r:embed="rId9"/>
                <a:stretch>
                  <a:fillRect l="-1938" r="-77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13195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Precision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The fraction of predicted values that are correct.</a:t>
            </a: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</p:txBody>
      </p:sp>
      <p:pic>
        <p:nvPicPr>
          <p:cNvPr id="17410" name="Picture 2" descr="Simple guide to confusion matrix terminology">
            <a:extLst>
              <a:ext uri="{FF2B5EF4-FFF2-40B4-BE49-F238E27FC236}">
                <a16:creationId xmlns:a16="http://schemas.microsoft.com/office/drawing/2014/main" id="{E610A7E6-0C7C-6E07-A4B8-24593B0A2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411" y="3429000"/>
            <a:ext cx="5457711" cy="3115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79B63DD-7022-4757-F885-52B4841443AF}"/>
                  </a:ext>
                </a:extLst>
              </p:cNvPr>
              <p:cNvSpPr txBox="1"/>
              <p:nvPr/>
            </p:nvSpPr>
            <p:spPr>
              <a:xfrm>
                <a:off x="4323805" y="5081451"/>
                <a:ext cx="333489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79B63DD-7022-4757-F885-52B4841443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3805" y="5081451"/>
                <a:ext cx="333489" cy="224870"/>
              </a:xfrm>
              <a:prstGeom prst="rect">
                <a:avLst/>
              </a:prstGeom>
              <a:blipFill>
                <a:blip r:embed="rId4"/>
                <a:stretch>
                  <a:fillRect l="-7407" r="-3704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CCA4670-620F-AD24-10FA-CCE93E6ED4DB}"/>
                  </a:ext>
                </a:extLst>
              </p:cNvPr>
              <p:cNvSpPr txBox="1"/>
              <p:nvPr/>
            </p:nvSpPr>
            <p:spPr>
              <a:xfrm>
                <a:off x="4323804" y="4429132"/>
                <a:ext cx="337657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CCA4670-620F-AD24-10FA-CCE93E6ED4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3804" y="4429132"/>
                <a:ext cx="337657" cy="224870"/>
              </a:xfrm>
              <a:prstGeom prst="rect">
                <a:avLst/>
              </a:prstGeom>
              <a:blipFill>
                <a:blip r:embed="rId5"/>
                <a:stretch>
                  <a:fillRect l="-7143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9556731-7BEA-6884-3275-110112322CBC}"/>
                  </a:ext>
                </a:extLst>
              </p:cNvPr>
              <p:cNvSpPr txBox="1"/>
              <p:nvPr/>
            </p:nvSpPr>
            <p:spPr>
              <a:xfrm>
                <a:off x="3021872" y="4429132"/>
                <a:ext cx="337657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9556731-7BEA-6884-3275-110112322C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1872" y="4429132"/>
                <a:ext cx="337657" cy="224870"/>
              </a:xfrm>
              <a:prstGeom prst="rect">
                <a:avLst/>
              </a:prstGeom>
              <a:blipFill>
                <a:blip r:embed="rId6"/>
                <a:stretch>
                  <a:fillRect l="-7407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18011E6-3EDD-CD11-3271-6E42E3527872}"/>
                  </a:ext>
                </a:extLst>
              </p:cNvPr>
              <p:cNvSpPr txBox="1"/>
              <p:nvPr/>
            </p:nvSpPr>
            <p:spPr>
              <a:xfrm>
                <a:off x="3021872" y="5081451"/>
                <a:ext cx="333489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18011E6-3EDD-CD11-3271-6E42E35278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1872" y="5081451"/>
                <a:ext cx="333489" cy="224870"/>
              </a:xfrm>
              <a:prstGeom prst="rect">
                <a:avLst/>
              </a:prstGeom>
              <a:blipFill>
                <a:blip r:embed="rId7"/>
                <a:stretch>
                  <a:fillRect l="-7692" r="-3846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6BF5990-D1A6-FBCE-10F1-DD0563BF58EA}"/>
                  </a:ext>
                </a:extLst>
              </p:cNvPr>
              <p:cNvSpPr txBox="1"/>
              <p:nvPr/>
            </p:nvSpPr>
            <p:spPr>
              <a:xfrm>
                <a:off x="6929551" y="5313636"/>
                <a:ext cx="3098605" cy="6976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𝐩𝐫𝐞𝐜𝐢𝐬𝐢𝐨𝐧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𝐓𝐏</m:t>
                          </m:r>
                        </m:num>
                        <m:den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𝐓𝐏</m:t>
                          </m:r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𝐅𝐏</m:t>
                          </m:r>
                        </m:den>
                      </m:f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6BF5990-D1A6-FBCE-10F1-DD0563BF58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9551" y="5313636"/>
                <a:ext cx="3098605" cy="697627"/>
              </a:xfrm>
              <a:prstGeom prst="rect">
                <a:avLst/>
              </a:prstGeom>
              <a:blipFill>
                <a:blip r:embed="rId8"/>
                <a:stretch>
                  <a:fillRect l="-2041" r="-816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045E0F-C5C3-AAD3-63BF-7CABBA51E3EF}"/>
                  </a:ext>
                </a:extLst>
              </p:cNvPr>
              <p:cNvSpPr txBox="1"/>
              <p:nvPr/>
            </p:nvSpPr>
            <p:spPr>
              <a:xfrm>
                <a:off x="6929551" y="4080318"/>
                <a:ext cx="3326103" cy="7285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𝐩𝐫𝐞𝐜𝐢𝐬𝐢𝐨𝐧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𝐧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>
                                  <a:latin typeface="Cambria Math" panose="02040503050406030204" pitchFamily="18" charset="0"/>
                                </a:rPr>
                                <m:t>𝐧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>
                                  <a:latin typeface="Cambria Math" panose="02040503050406030204" pitchFamily="18" charset="0"/>
                                </a:rPr>
                                <m:t>𝐧</m:t>
                              </m:r>
                            </m:e>
                            <m:sub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045E0F-C5C3-AAD3-63BF-7CABBA51E3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9551" y="4080318"/>
                <a:ext cx="3326103" cy="728533"/>
              </a:xfrm>
              <a:prstGeom prst="rect">
                <a:avLst/>
              </a:prstGeom>
              <a:blipFill>
                <a:blip r:embed="rId9"/>
                <a:stretch>
                  <a:fillRect l="-2281" r="-380" b="-5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9524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>
          <a:extLst>
            <a:ext uri="{FF2B5EF4-FFF2-40B4-BE49-F238E27FC236}">
              <a16:creationId xmlns:a16="http://schemas.microsoft.com/office/drawing/2014/main" id="{9E5B21A7-8A94-701C-56D3-1ED0975597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>
            <a:extLst>
              <a:ext uri="{FF2B5EF4-FFF2-40B4-BE49-F238E27FC236}">
                <a16:creationId xmlns:a16="http://schemas.microsoft.com/office/drawing/2014/main" id="{5A225B2D-8D13-53A0-2A33-F9E74717564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F</a:t>
            </a:r>
            <a:r>
              <a:rPr lang="en-US" baseline="-25000" dirty="0"/>
              <a:t>1</a:t>
            </a:r>
            <a:r>
              <a:rPr lang="en-US" dirty="0"/>
              <a:t> Score</a:t>
            </a:r>
            <a:endParaRPr dirty="0"/>
          </a:p>
        </p:txBody>
      </p:sp>
      <p:sp>
        <p:nvSpPr>
          <p:cNvPr id="251" name="Google Shape;251;p1">
            <a:extLst>
              <a:ext uri="{FF2B5EF4-FFF2-40B4-BE49-F238E27FC236}">
                <a16:creationId xmlns:a16="http://schemas.microsoft.com/office/drawing/2014/main" id="{8E6C5C07-FC10-498E-FF9E-61074FCCC9C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Harmonic mean of recall and precision.</a:t>
            </a: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</p:txBody>
      </p:sp>
      <p:pic>
        <p:nvPicPr>
          <p:cNvPr id="17410" name="Picture 2" descr="Simple guide to confusion matrix terminology">
            <a:extLst>
              <a:ext uri="{FF2B5EF4-FFF2-40B4-BE49-F238E27FC236}">
                <a16:creationId xmlns:a16="http://schemas.microsoft.com/office/drawing/2014/main" id="{A255C317-1D14-B6EB-8DA8-9910307935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411" y="3429000"/>
            <a:ext cx="5457711" cy="3115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48B2758-97BC-E9A2-5B8F-8EF3787FA7BC}"/>
                  </a:ext>
                </a:extLst>
              </p:cNvPr>
              <p:cNvSpPr txBox="1"/>
              <p:nvPr/>
            </p:nvSpPr>
            <p:spPr>
              <a:xfrm>
                <a:off x="4323805" y="5081451"/>
                <a:ext cx="333489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48B2758-97BC-E9A2-5B8F-8EF3787FA7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3805" y="5081451"/>
                <a:ext cx="333489" cy="224870"/>
              </a:xfrm>
              <a:prstGeom prst="rect">
                <a:avLst/>
              </a:prstGeom>
              <a:blipFill>
                <a:blip r:embed="rId4"/>
                <a:stretch>
                  <a:fillRect l="-7407" r="-3704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5419207-D7FD-14CF-CC99-5B90EC93FFA5}"/>
                  </a:ext>
                </a:extLst>
              </p:cNvPr>
              <p:cNvSpPr txBox="1"/>
              <p:nvPr/>
            </p:nvSpPr>
            <p:spPr>
              <a:xfrm>
                <a:off x="4323804" y="4429132"/>
                <a:ext cx="337657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5419207-D7FD-14CF-CC99-5B90EC93FF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3804" y="4429132"/>
                <a:ext cx="337657" cy="224870"/>
              </a:xfrm>
              <a:prstGeom prst="rect">
                <a:avLst/>
              </a:prstGeom>
              <a:blipFill>
                <a:blip r:embed="rId5"/>
                <a:stretch>
                  <a:fillRect l="-7143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BBBDBFD-C6F8-1E3E-FBB2-D6F69B4317A8}"/>
                  </a:ext>
                </a:extLst>
              </p:cNvPr>
              <p:cNvSpPr txBox="1"/>
              <p:nvPr/>
            </p:nvSpPr>
            <p:spPr>
              <a:xfrm>
                <a:off x="3021872" y="4429132"/>
                <a:ext cx="337657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BBBDBFD-C6F8-1E3E-FBB2-D6F69B4317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1872" y="4429132"/>
                <a:ext cx="337657" cy="224870"/>
              </a:xfrm>
              <a:prstGeom prst="rect">
                <a:avLst/>
              </a:prstGeom>
              <a:blipFill>
                <a:blip r:embed="rId6"/>
                <a:stretch>
                  <a:fillRect l="-7407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CEEDE57-279F-FB4D-C444-DFCC2E43AA08}"/>
                  </a:ext>
                </a:extLst>
              </p:cNvPr>
              <p:cNvSpPr txBox="1"/>
              <p:nvPr/>
            </p:nvSpPr>
            <p:spPr>
              <a:xfrm>
                <a:off x="3021872" y="5081451"/>
                <a:ext cx="333489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CEEDE57-279F-FB4D-C444-DFCC2E43AA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1872" y="5081451"/>
                <a:ext cx="333489" cy="224870"/>
              </a:xfrm>
              <a:prstGeom prst="rect">
                <a:avLst/>
              </a:prstGeom>
              <a:blipFill>
                <a:blip r:embed="rId7"/>
                <a:stretch>
                  <a:fillRect l="-7692" r="-3846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40D0416-B2F7-0EDB-BA23-1DA7156001C3}"/>
                  </a:ext>
                </a:extLst>
              </p:cNvPr>
              <p:cNvSpPr txBox="1"/>
              <p:nvPr/>
            </p:nvSpPr>
            <p:spPr>
              <a:xfrm>
                <a:off x="6929551" y="4080318"/>
                <a:ext cx="3581493" cy="7636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𝐅</m:t>
                          </m:r>
                        </m:e>
                        <m:sub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𝟐</m:t>
                      </m:r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𝐩𝐫𝐞𝐜𝐢𝐬𝐢𝐨𝐧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𝐫𝐞𝐜𝐚𝐥𝐥</m:t>
                          </m:r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𝐩𝐫𝐞𝐜𝐢𝐬𝐢𝐨𝐧</m:t>
                          </m:r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𝐫𝐞𝐜𝐚𝐥𝐥</m:t>
                          </m:r>
                        </m:den>
                      </m:f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40D0416-B2F7-0EDB-BA23-1DA7156001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9551" y="4080318"/>
                <a:ext cx="3581493" cy="763671"/>
              </a:xfrm>
              <a:prstGeom prst="rect">
                <a:avLst/>
              </a:prstGeom>
              <a:blipFill>
                <a:blip r:embed="rId8"/>
                <a:stretch>
                  <a:fillRect l="-1413" t="-8197" r="-1767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FEFF1F4-43EC-CB98-A25D-8D42E138D87E}"/>
                  </a:ext>
                </a:extLst>
              </p:cNvPr>
              <p:cNvSpPr txBox="1"/>
              <p:nvPr/>
            </p:nvSpPr>
            <p:spPr>
              <a:xfrm>
                <a:off x="6929551" y="5081451"/>
                <a:ext cx="3010376" cy="7000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𝐅</m:t>
                          </m:r>
                        </m:e>
                        <m:sub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𝟐𝐓𝐏</m:t>
                          </m:r>
                        </m:num>
                        <m:den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𝟐𝐓𝐏</m:t>
                          </m:r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𝐅𝐏</m:t>
                          </m:r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𝐅𝐍</m:t>
                          </m:r>
                        </m:den>
                      </m:f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FEFF1F4-43EC-CB98-A25D-8D42E138D8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9551" y="5081451"/>
                <a:ext cx="3010376" cy="700063"/>
              </a:xfrm>
              <a:prstGeom prst="rect">
                <a:avLst/>
              </a:prstGeom>
              <a:blipFill>
                <a:blip r:embed="rId9"/>
                <a:stretch>
                  <a:fillRect t="-1786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40146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>
          <a:extLst>
            <a:ext uri="{FF2B5EF4-FFF2-40B4-BE49-F238E27FC236}">
              <a16:creationId xmlns:a16="http://schemas.microsoft.com/office/drawing/2014/main" id="{359A86E6-435A-DB19-9661-06064B1851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>
            <a:extLst>
              <a:ext uri="{FF2B5EF4-FFF2-40B4-BE49-F238E27FC236}">
                <a16:creationId xmlns:a16="http://schemas.microsoft.com/office/drawing/2014/main" id="{714D6BE4-A487-F66C-0FE5-2C4C178B7D3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Class Imbalance</a:t>
            </a:r>
            <a:endParaRPr dirty="0"/>
          </a:p>
        </p:txBody>
      </p:sp>
      <p:sp>
        <p:nvSpPr>
          <p:cNvPr id="251" name="Google Shape;251;p1">
            <a:extLst>
              <a:ext uri="{FF2B5EF4-FFF2-40B4-BE49-F238E27FC236}">
                <a16:creationId xmlns:a16="http://schemas.microsoft.com/office/drawing/2014/main" id="{24FEB2B7-5C79-7FFD-CA0D-1D056D0AE46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When one class significantly outweighs other(s) in data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Common in fraud detection, rare diseases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Models favor majority class</a:t>
            </a: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</p:txBody>
      </p:sp>
      <p:pic>
        <p:nvPicPr>
          <p:cNvPr id="2052" name="Picture 4" descr="Solving Data Imbalance with Synthetic Data - Blog - Synthesized">
            <a:extLst>
              <a:ext uri="{FF2B5EF4-FFF2-40B4-BE49-F238E27FC236}">
                <a16:creationId xmlns:a16="http://schemas.microsoft.com/office/drawing/2014/main" id="{167C610D-E284-4FEA-57D8-56DFB2D383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430" b="52234"/>
          <a:stretch/>
        </p:blipFill>
        <p:spPr bwMode="auto">
          <a:xfrm>
            <a:off x="955193" y="3165124"/>
            <a:ext cx="3816940" cy="332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AD7990A-4C35-7AF5-76AA-9EBF94872161}"/>
                  </a:ext>
                </a:extLst>
              </p:cNvPr>
              <p:cNvSpPr txBox="1"/>
              <p:nvPr/>
            </p:nvSpPr>
            <p:spPr>
              <a:xfrm>
                <a:off x="5199605" y="3429000"/>
                <a:ext cx="4931863" cy="7013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𝐚𝐜𝐜𝐮𝐫𝐚𝐜𝐲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𝟕𝟏𝟎𝟓</m:t>
                          </m:r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𝟗</m:t>
                          </m:r>
                        </m:num>
                        <m:den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den>
                      </m:f>
                      <m:r>
                        <a:rPr lang="en-US" sz="24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𝟗𝟗𝟗𝟎𝟏𝟕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AD7990A-4C35-7AF5-76AA-9EBF948721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9605" y="3429000"/>
                <a:ext cx="4931863" cy="701346"/>
              </a:xfrm>
              <a:prstGeom prst="rect">
                <a:avLst/>
              </a:prstGeom>
              <a:blipFill>
                <a:blip r:embed="rId4"/>
                <a:stretch>
                  <a:fillRect l="-1028" t="-3571" r="-771"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B0F4E5A-1193-DE0D-B77D-EEDC30633CE5}"/>
                  </a:ext>
                </a:extLst>
              </p:cNvPr>
              <p:cNvSpPr txBox="1"/>
              <p:nvPr/>
            </p:nvSpPr>
            <p:spPr>
              <a:xfrm>
                <a:off x="5199605" y="4442330"/>
                <a:ext cx="4107919" cy="7000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𝐫𝐞𝐜𝐚𝐥𝐥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𝟗</m:t>
                          </m:r>
                        </m:num>
                        <m:den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𝟗</m:t>
                          </m:r>
                        </m:den>
                      </m:f>
                      <m:r>
                        <a:rPr lang="en-US" sz="24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𝟔𝟒𝟐𝟖𝟓𝟕𝟏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B0F4E5A-1193-DE0D-B77D-EEDC30633C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9605" y="4442330"/>
                <a:ext cx="4107919" cy="700063"/>
              </a:xfrm>
              <a:prstGeom prst="rect">
                <a:avLst/>
              </a:prstGeom>
              <a:blipFill>
                <a:blip r:embed="rId5"/>
                <a:stretch>
                  <a:fillRect l="-1235" r="-1235" b="-122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9124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Performance Metrics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These are used to measure how good a model is.</a:t>
            </a:r>
            <a:endParaRPr lang="en-US" dirty="0">
              <a:sym typeface="Libre Franklin"/>
            </a:endParaRP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Also called evaluation metrics and depend on the task:</a:t>
            </a:r>
          </a:p>
          <a:p>
            <a:pPr lvl="1" indent="-457200">
              <a:spcBef>
                <a:spcPts val="0"/>
              </a:spcBef>
              <a:buSzPts val="2800"/>
              <a:buFont typeface="Wingdings" pitchFamily="2" charset="2"/>
              <a:buChar char="§"/>
            </a:pPr>
            <a:r>
              <a:rPr lang="en-US" dirty="0">
                <a:sym typeface="Libre Franklin"/>
              </a:rPr>
              <a:t>Regression Metrics</a:t>
            </a:r>
          </a:p>
          <a:p>
            <a:pPr lvl="1" indent="-457200">
              <a:spcBef>
                <a:spcPts val="0"/>
              </a:spcBef>
              <a:buSzPts val="2800"/>
              <a:buFont typeface="Wingdings" pitchFamily="2" charset="2"/>
              <a:buChar char="§"/>
            </a:pPr>
            <a:r>
              <a:rPr lang="en-US" dirty="0">
                <a:sym typeface="Libre Franklin"/>
              </a:rPr>
              <a:t>Classification Metrics</a:t>
            </a:r>
          </a:p>
          <a:p>
            <a:pPr lvl="1" indent="-457200">
              <a:spcBef>
                <a:spcPts val="0"/>
              </a:spcBef>
              <a:buSzPts val="2800"/>
              <a:buFont typeface="Wingdings" pitchFamily="2" charset="2"/>
              <a:buChar char="§"/>
            </a:pPr>
            <a:r>
              <a:rPr lang="en-US" dirty="0">
                <a:sym typeface="Libre Franklin"/>
              </a:rPr>
              <a:t>Propensity Metrics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>
              <a:sym typeface="Libre Franklin"/>
            </a:endParaRP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BA8C305-DFC0-D12A-005E-220ED8D026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6468" y="3981337"/>
            <a:ext cx="2711269" cy="2711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7447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1"/>
          <p:cNvSpPr txBox="1">
            <a:spLocks noGrp="1"/>
          </p:cNvSpPr>
          <p:nvPr>
            <p:ph type="ctrTitle"/>
          </p:nvPr>
        </p:nvSpPr>
        <p:spPr>
          <a:xfrm>
            <a:off x="1524000" y="2971059"/>
            <a:ext cx="9144000" cy="150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Roboto Slab"/>
              <a:buNone/>
            </a:pPr>
            <a:r>
              <a:rPr lang="en-US" dirty="0"/>
              <a:t>Python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29212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Classification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The goal of a classifier is to place an observation into a group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>
                <a:sym typeface="Libre Franklin"/>
              </a:rPr>
              <a:t>Problems can be binary, multi-class or multi-label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D47CEAB-7C49-EF23-456A-3C602768ACC7}"/>
                  </a:ext>
                </a:extLst>
              </p:cNvPr>
              <p:cNvSpPr txBox="1"/>
              <p:nvPr/>
            </p:nvSpPr>
            <p:spPr>
              <a:xfrm>
                <a:off x="1043465" y="4056183"/>
                <a:ext cx="2907655" cy="9611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Lato Light"/>
                          <a:cs typeface="Lato Light"/>
                          <a:sym typeface="Lato Light"/>
                        </a:rPr>
                        <m:t>𝑦</m:t>
                      </m:r>
                      <m:r>
                        <a:rPr lang="en-US" sz="280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Lato Light"/>
                          <a:cs typeface="Lato Light"/>
                          <a:sym typeface="Lato Light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8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Lato Light"/>
                              <a:cs typeface="Lato Light"/>
                              <a:sym typeface="Lato Light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Lato Light"/>
                                  <a:cs typeface="Lato Light"/>
                                  <a:sym typeface="Lato Light"/>
                                </a:rPr>
                              </m:ctrlPr>
                            </m:eqArr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Lato Light"/>
                                  <a:cs typeface="Lato Light"/>
                                  <a:sym typeface="Lato Light"/>
                                </a:rPr>
                                <m:t>purchase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Lato Light"/>
                                  <a:cs typeface="Lato Light"/>
                                  <a:sym typeface="Lato Light"/>
                                </a:rPr>
                                <m:t>no</m:t>
                              </m:r>
                              <m:r>
                                <a:rPr lang="en-US" sz="2800" b="0" i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Lato Light"/>
                                  <a:cs typeface="Lato Light"/>
                                  <a:sym typeface="Lato Light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Lato Light"/>
                                  <a:cs typeface="Lato Light"/>
                                  <a:sym typeface="Lato Light"/>
                                </a:rPr>
                                <m:t>purchase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800" dirty="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D47CEAB-7C49-EF23-456A-3C602768AC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465" y="4056183"/>
                <a:ext cx="2907655" cy="961161"/>
              </a:xfrm>
              <a:prstGeom prst="rect">
                <a:avLst/>
              </a:prstGeom>
              <a:blipFill>
                <a:blip r:embed="rId3"/>
                <a:stretch>
                  <a:fillRect l="-36522" t="-223377" r="-1304" b="-323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306AC523-B488-6BB0-4375-B22C57D04DC7}"/>
              </a:ext>
            </a:extLst>
          </p:cNvPr>
          <p:cNvSpPr txBox="1"/>
          <p:nvPr/>
        </p:nvSpPr>
        <p:spPr>
          <a:xfrm>
            <a:off x="940411" y="3336647"/>
            <a:ext cx="14954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ym typeface="Libre Franklin"/>
              </a:rPr>
              <a:t>BINARY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F09AB8-A47A-80BB-8273-CD5E0265F546}"/>
              </a:ext>
            </a:extLst>
          </p:cNvPr>
          <p:cNvSpPr txBox="1"/>
          <p:nvPr/>
        </p:nvSpPr>
        <p:spPr>
          <a:xfrm>
            <a:off x="4759192" y="3321193"/>
            <a:ext cx="22027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ym typeface="Libre Franklin"/>
              </a:rPr>
              <a:t>MULTI-CLASS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C8F401E-8182-C2C1-4865-F780D7E90410}"/>
                  </a:ext>
                </a:extLst>
              </p:cNvPr>
              <p:cNvSpPr txBox="1"/>
              <p:nvPr/>
            </p:nvSpPr>
            <p:spPr>
              <a:xfrm>
                <a:off x="4891647" y="3855601"/>
                <a:ext cx="2368469" cy="13756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Lato Light"/>
                          <a:cs typeface="Lato Light"/>
                          <a:sym typeface="Lato Light"/>
                        </a:rPr>
                        <m:t>𝑦</m:t>
                      </m:r>
                      <m:r>
                        <a:rPr lang="en-US" sz="280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Lato Light"/>
                          <a:cs typeface="Lato Light"/>
                          <a:sym typeface="Lato Light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8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Lato Light"/>
                              <a:cs typeface="Lato Light"/>
                              <a:sym typeface="Lato Light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b="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Lato Light"/>
                                  <a:cs typeface="Lato Light"/>
                                  <a:sym typeface="Lato Light"/>
                                </a:rPr>
                              </m:ctrlPr>
                            </m:eqArr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Lato Light"/>
                                  <a:cs typeface="Lato Light"/>
                                  <a:sym typeface="Lato Light"/>
                                </a:rPr>
                                <m:t>positive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Lato Light"/>
                                  <a:cs typeface="Lato Light"/>
                                  <a:sym typeface="Lato Light"/>
                                </a:rPr>
                                <m:t>neutral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Lato Light"/>
                                  <a:cs typeface="Lato Light"/>
                                  <a:sym typeface="Lato Light"/>
                                </a:rPr>
                                <m:t>negative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800" dirty="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C8F401E-8182-C2C1-4865-F780D7E904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1647" y="3855601"/>
                <a:ext cx="2368469" cy="1375633"/>
              </a:xfrm>
              <a:prstGeom prst="rect">
                <a:avLst/>
              </a:prstGeom>
              <a:blipFill>
                <a:blip r:embed="rId4"/>
                <a:stretch>
                  <a:fillRect l="-78191" t="-232110" r="-42021" b="-330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E0DBAD8E-BCD0-4A72-059D-D9571AF35F09}"/>
              </a:ext>
            </a:extLst>
          </p:cNvPr>
          <p:cNvSpPr txBox="1"/>
          <p:nvPr/>
        </p:nvSpPr>
        <p:spPr>
          <a:xfrm>
            <a:off x="8573276" y="3336446"/>
            <a:ext cx="22027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ym typeface="Libre Franklin"/>
              </a:rPr>
              <a:t>MULTI-LABEL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12D5871-C0C8-7278-D150-25063CBF65F7}"/>
                  </a:ext>
                </a:extLst>
              </p:cNvPr>
              <p:cNvSpPr txBox="1"/>
              <p:nvPr/>
            </p:nvSpPr>
            <p:spPr>
              <a:xfrm>
                <a:off x="8731878" y="3855601"/>
                <a:ext cx="2265877" cy="13756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Lato Light"/>
                          <a:cs typeface="Lato Light"/>
                          <a:sym typeface="Lato Light"/>
                        </a:rPr>
                        <m:t>𝑦</m:t>
                      </m:r>
                      <m:r>
                        <a:rPr lang="en-US" sz="280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Lato Light"/>
                          <a:cs typeface="Lato Light"/>
                          <a:sym typeface="Lato Light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8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Lato Light"/>
                              <a:cs typeface="Lato Light"/>
                              <a:sym typeface="Lato Light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b="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Lato Light"/>
                                  <a:cs typeface="Lato Light"/>
                                  <a:sym typeface="Lato Light"/>
                                </a:rPr>
                              </m:ctrlPr>
                            </m:eqArr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Lato Light"/>
                                  <a:cs typeface="Lato Light"/>
                                  <a:sym typeface="Lato Light"/>
                                </a:rPr>
                                <m:t>comedy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Lato Light"/>
                                  <a:cs typeface="Lato Light"/>
                                  <a:sym typeface="Lato Light"/>
                                </a:rPr>
                                <m:t>drama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Lato Light"/>
                                  <a:cs typeface="Lato Light"/>
                                  <a:sym typeface="Lato Light"/>
                                </a:rPr>
                                <m:t>action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800" dirty="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12D5871-C0C8-7278-D150-25063CBF65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1878" y="3855601"/>
                <a:ext cx="2265877" cy="1375633"/>
              </a:xfrm>
              <a:prstGeom prst="rect">
                <a:avLst/>
              </a:prstGeom>
              <a:blipFill>
                <a:blip r:embed="rId5"/>
                <a:stretch>
                  <a:fillRect l="-82123" t="-232110" r="-48603" b="-330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4802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>
          <a:extLst>
            <a:ext uri="{FF2B5EF4-FFF2-40B4-BE49-F238E27FC236}">
              <a16:creationId xmlns:a16="http://schemas.microsoft.com/office/drawing/2014/main" id="{2510EE01-8A8C-C89E-AE54-90804A5509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>
            <a:extLst>
              <a:ext uri="{FF2B5EF4-FFF2-40B4-BE49-F238E27FC236}">
                <a16:creationId xmlns:a16="http://schemas.microsoft.com/office/drawing/2014/main" id="{3853096B-BACF-54D8-5790-4C17BE69405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Binary Classification</a:t>
            </a:r>
            <a:endParaRPr dirty="0"/>
          </a:p>
        </p:txBody>
      </p:sp>
      <p:sp>
        <p:nvSpPr>
          <p:cNvPr id="251" name="Google Shape;251;p1">
            <a:extLst>
              <a:ext uri="{FF2B5EF4-FFF2-40B4-BE49-F238E27FC236}">
                <a16:creationId xmlns:a16="http://schemas.microsoft.com/office/drawing/2014/main" id="{499095D3-D75D-7025-AABD-B1F4C6958D3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Task of classifying the elements of a set into one of two groups</a:t>
            </a:r>
            <a:endParaRPr lang="en-US" dirty="0">
              <a:sym typeface="Libre Franklin"/>
            </a:endParaRP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We use supervised learning algorithms for binary classification</a:t>
            </a:r>
          </a:p>
        </p:txBody>
      </p:sp>
      <p:pic>
        <p:nvPicPr>
          <p:cNvPr id="4098" name="Picture 2" descr="Binary Classification with NumPy and TMVA — root_numpy 4.7.3.dev0  documentation">
            <a:extLst>
              <a:ext uri="{FF2B5EF4-FFF2-40B4-BE49-F238E27FC236}">
                <a16:creationId xmlns:a16="http://schemas.microsoft.com/office/drawing/2014/main" id="{F6E6FC3B-E84F-953A-0838-0028DF53EE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219"/>
          <a:stretch/>
        </p:blipFill>
        <p:spPr bwMode="auto">
          <a:xfrm>
            <a:off x="684714" y="4142646"/>
            <a:ext cx="2605249" cy="261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148D37B-4A41-A378-21DD-FF1BDEDF9B20}"/>
                  </a:ext>
                </a:extLst>
              </p:cNvPr>
              <p:cNvSpPr txBox="1"/>
              <p:nvPr/>
            </p:nvSpPr>
            <p:spPr>
              <a:xfrm>
                <a:off x="4397307" y="5027476"/>
                <a:ext cx="1227707" cy="9611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Lato Light"/>
                          <a:cs typeface="Lato Light"/>
                          <a:sym typeface="Lato Light"/>
                        </a:rPr>
                        <m:t>𝑦</m:t>
                      </m:r>
                      <m:r>
                        <a:rPr lang="en-US" sz="280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Lato Light"/>
                          <a:cs typeface="Lato Light"/>
                          <a:sym typeface="Lato Light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8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Lato Light"/>
                              <a:cs typeface="Lato Light"/>
                              <a:sym typeface="Lato Light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Lato Light"/>
                                  <a:cs typeface="Lato Light"/>
                                  <a:sym typeface="Lato Light"/>
                                </a:rPr>
                              </m:ctrlPr>
                            </m:eqArrPr>
                            <m:e>
                              <m:r>
                                <a:rPr lang="en-US" sz="2800" b="0" i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Lato Light"/>
                                  <a:cs typeface="Lato Light"/>
                                  <a:sym typeface="Lato Light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800" b="0" i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Lato Light"/>
                                  <a:cs typeface="Lato Light"/>
                                  <a:sym typeface="Lato Light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800" dirty="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148D37B-4A41-A378-21DD-FF1BDEDF9B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7307" y="5027476"/>
                <a:ext cx="1227707" cy="961161"/>
              </a:xfrm>
              <a:prstGeom prst="rect">
                <a:avLst/>
              </a:prstGeom>
              <a:blipFill>
                <a:blip r:embed="rId4"/>
                <a:stretch>
                  <a:fillRect l="-81633" t="-227632" r="-110204" b="-327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5D72970-1F61-7F76-C809-F0DBFCBB8743}"/>
                  </a:ext>
                </a:extLst>
              </p:cNvPr>
              <p:cNvSpPr txBox="1"/>
              <p:nvPr/>
            </p:nvSpPr>
            <p:spPr>
              <a:xfrm>
                <a:off x="6577415" y="5027476"/>
                <a:ext cx="1495409" cy="9611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Lato Light"/>
                          <a:cs typeface="Lato Light"/>
                          <a:sym typeface="Lato Light"/>
                        </a:rPr>
                        <m:t>𝑦</m:t>
                      </m:r>
                      <m:r>
                        <a:rPr lang="en-US" sz="280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Lato Light"/>
                          <a:cs typeface="Lato Light"/>
                          <a:sym typeface="Lato Light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8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Lato Light"/>
                              <a:cs typeface="Lato Light"/>
                              <a:sym typeface="Lato Light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Lato Light"/>
                                  <a:cs typeface="Lato Light"/>
                                  <a:sym typeface="Lato Light"/>
                                </a:rPr>
                              </m:ctrlPr>
                            </m:eqArrPr>
                            <m:e>
                              <m:r>
                                <a:rPr lang="en-US" sz="2800" b="0" i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Lato Light"/>
                                  <a:cs typeface="Lato Light"/>
                                  <a:sym typeface="Lato Light"/>
                                </a:rPr>
                                <m:t>+1</m:t>
                              </m:r>
                            </m:e>
                            <m:e>
                              <m:r>
                                <a:rPr lang="en-US" sz="2800" b="0" i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Lato Light"/>
                                  <a:cs typeface="Lato Light"/>
                                  <a:sym typeface="Lato Light"/>
                                </a:rPr>
                                <m:t>−1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800" dirty="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5D72970-1F61-7F76-C809-F0DBFCBB87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7415" y="5027476"/>
                <a:ext cx="1495409" cy="961161"/>
              </a:xfrm>
              <a:prstGeom prst="rect">
                <a:avLst/>
              </a:prstGeom>
              <a:blipFill>
                <a:blip r:embed="rId5"/>
                <a:stretch>
                  <a:fillRect l="-66387" t="-227632" r="-73950" b="-327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8F695D0-4146-F64A-7DFD-C75F52E05DF9}"/>
                  </a:ext>
                </a:extLst>
              </p:cNvPr>
              <p:cNvSpPr txBox="1"/>
              <p:nvPr/>
            </p:nvSpPr>
            <p:spPr>
              <a:xfrm>
                <a:off x="1083854" y="2969538"/>
                <a:ext cx="2907655" cy="9611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Lato Light"/>
                          <a:cs typeface="Lato Light"/>
                          <a:sym typeface="Lato Light"/>
                        </a:rPr>
                        <m:t>𝑦</m:t>
                      </m:r>
                      <m:r>
                        <a:rPr lang="en-US" sz="280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Lato Light"/>
                          <a:cs typeface="Lato Light"/>
                          <a:sym typeface="Lato Light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8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Lato Light"/>
                              <a:cs typeface="Lato Light"/>
                              <a:sym typeface="Lato Light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Lato Light"/>
                                  <a:cs typeface="Lato Light"/>
                                  <a:sym typeface="Lato Light"/>
                                </a:rPr>
                              </m:ctrlPr>
                            </m:eqArr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Lato Light"/>
                                  <a:cs typeface="Lato Light"/>
                                  <a:sym typeface="Lato Light"/>
                                </a:rPr>
                                <m:t>purchase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Lato Light"/>
                                  <a:cs typeface="Lato Light"/>
                                  <a:sym typeface="Lato Light"/>
                                </a:rPr>
                                <m:t>no</m:t>
                              </m:r>
                              <m:r>
                                <a:rPr lang="en-US" sz="2800" b="0" i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Lato Light"/>
                                  <a:cs typeface="Lato Light"/>
                                  <a:sym typeface="Lato Light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Lato Light"/>
                                  <a:cs typeface="Lato Light"/>
                                  <a:sym typeface="Lato Light"/>
                                </a:rPr>
                                <m:t>purchase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800" dirty="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8F695D0-4146-F64A-7DFD-C75F52E05D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854" y="2969538"/>
                <a:ext cx="2907655" cy="961161"/>
              </a:xfrm>
              <a:prstGeom prst="rect">
                <a:avLst/>
              </a:prstGeom>
              <a:blipFill>
                <a:blip r:embed="rId6"/>
                <a:stretch>
                  <a:fillRect l="-36522" t="-223377" r="-1304" b="-3246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CEAE3B7-AFF0-333C-30F7-4C09A219B419}"/>
                  </a:ext>
                </a:extLst>
              </p:cNvPr>
              <p:cNvSpPr txBox="1"/>
              <p:nvPr/>
            </p:nvSpPr>
            <p:spPr>
              <a:xfrm>
                <a:off x="4397307" y="2969537"/>
                <a:ext cx="2404313" cy="9611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Lato Light"/>
                          <a:cs typeface="Lato Light"/>
                          <a:sym typeface="Lato Light"/>
                        </a:rPr>
                        <m:t>𝑦</m:t>
                      </m:r>
                      <m:r>
                        <a:rPr lang="en-US" sz="280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Lato Light"/>
                          <a:cs typeface="Lato Light"/>
                          <a:sym typeface="Lato Light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8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Lato Light"/>
                              <a:cs typeface="Lato Light"/>
                              <a:sym typeface="Lato Light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Lato Light"/>
                                  <a:cs typeface="Lato Light"/>
                                  <a:sym typeface="Lato Light"/>
                                </a:rPr>
                              </m:ctrlPr>
                            </m:eqArr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Lato Light"/>
                                  <a:cs typeface="Lato Light"/>
                                  <a:sym typeface="Lato Light"/>
                                </a:rPr>
                                <m:t>churn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Lato Light"/>
                                  <a:cs typeface="Lato Light"/>
                                  <a:sym typeface="Lato Light"/>
                                </a:rPr>
                                <m:t>no</m:t>
                              </m:r>
                              <m:r>
                                <a:rPr lang="en-US" sz="2800" b="0" i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Lato Light"/>
                                  <a:cs typeface="Lato Light"/>
                                  <a:sym typeface="Lato Light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Lato Light"/>
                                  <a:cs typeface="Lato Light"/>
                                  <a:sym typeface="Lato Light"/>
                                </a:rPr>
                                <m:t>churn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800" dirty="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CEAE3B7-AFF0-333C-30F7-4C09A219B4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7307" y="2969537"/>
                <a:ext cx="2404313" cy="961161"/>
              </a:xfrm>
              <a:prstGeom prst="rect">
                <a:avLst/>
              </a:prstGeom>
              <a:blipFill>
                <a:blip r:embed="rId7"/>
                <a:stretch>
                  <a:fillRect l="-44211" t="-223377" r="-6316" b="-3246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E62B509-4F12-3ED0-4A35-BA351CD083B4}"/>
                  </a:ext>
                </a:extLst>
              </p:cNvPr>
              <p:cNvSpPr txBox="1"/>
              <p:nvPr/>
            </p:nvSpPr>
            <p:spPr>
              <a:xfrm>
                <a:off x="7274488" y="2948419"/>
                <a:ext cx="2574231" cy="9611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Lato Light"/>
                          <a:cs typeface="Lato Light"/>
                          <a:sym typeface="Lato Light"/>
                        </a:rPr>
                        <m:t>𝑦</m:t>
                      </m:r>
                      <m:r>
                        <a:rPr lang="en-US" sz="280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Lato Light"/>
                          <a:cs typeface="Lato Light"/>
                          <a:sym typeface="Lato Light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8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Lato Light"/>
                              <a:cs typeface="Lato Light"/>
                              <a:sym typeface="Lato Light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Lato Light"/>
                                  <a:cs typeface="Lato Light"/>
                                  <a:sym typeface="Lato Light"/>
                                </a:rPr>
                              </m:ctrlPr>
                            </m:eqArr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Lato Light"/>
                                  <a:cs typeface="Lato Light"/>
                                  <a:sym typeface="Lato Light"/>
                                </a:rPr>
                                <m:t>default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Lato Light"/>
                                  <a:cs typeface="Lato Light"/>
                                  <a:sym typeface="Lato Light"/>
                                </a:rPr>
                                <m:t>no</m:t>
                              </m:r>
                              <m:r>
                                <a:rPr lang="en-US" sz="2800" b="0" i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Lato Light"/>
                                  <a:cs typeface="Lato Light"/>
                                  <a:sym typeface="Lato Light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Lato Light"/>
                                  <a:cs typeface="Lato Light"/>
                                  <a:sym typeface="Lato Light"/>
                                </a:rPr>
                                <m:t>default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800" dirty="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E62B509-4F12-3ED0-4A35-BA351CD083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4488" y="2948419"/>
                <a:ext cx="2574231" cy="961161"/>
              </a:xfrm>
              <a:prstGeom prst="rect">
                <a:avLst/>
              </a:prstGeom>
              <a:blipFill>
                <a:blip r:embed="rId8"/>
                <a:stretch>
                  <a:fillRect l="-40686" t="-226316" r="-490" b="-3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3D3EF559-8BBB-CD7D-5073-221C0F7FA599}"/>
              </a:ext>
            </a:extLst>
          </p:cNvPr>
          <p:cNvSpPr txBox="1"/>
          <p:nvPr/>
        </p:nvSpPr>
        <p:spPr>
          <a:xfrm>
            <a:off x="5439057" y="4450831"/>
            <a:ext cx="60977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ENCODING</a:t>
            </a:r>
          </a:p>
        </p:txBody>
      </p:sp>
    </p:spTree>
    <p:extLst>
      <p:ext uri="{BB962C8B-B14F-4D97-AF65-F5344CB8AC3E}">
        <p14:creationId xmlns:p14="http://schemas.microsoft.com/office/powerpoint/2010/main" val="3882109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Classification Predictions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Google Shape;251;p1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940411" y="1805668"/>
                <a:ext cx="11075633" cy="43513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/>
              </a:bodyPr>
              <a:lstStyle/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r>
                  <a:rPr lang="en-US" dirty="0"/>
                  <a:t>Model can return the predicted class label(s)</a:t>
                </a:r>
              </a:p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r>
                  <a:rPr lang="en-US" dirty="0"/>
                  <a:t>The predicted class labels are usually called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Lato Light"/>
                            <a:sym typeface="Lato Light"/>
                          </a:rPr>
                        </m:ctrlPr>
                      </m:accPr>
                      <m:e>
                        <m:r>
                          <a:rPr lang="en-US" sz="28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Lato Light"/>
                            <a:sym typeface="Lato Light"/>
                          </a:rPr>
                          <m:t>𝑦</m:t>
                        </m:r>
                      </m:e>
                    </m:ac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51" name="Google Shape;251;p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40411" y="1805668"/>
                <a:ext cx="11075633" cy="4351338"/>
              </a:xfrm>
              <a:prstGeom prst="rect">
                <a:avLst/>
              </a:prstGeom>
              <a:blipFill>
                <a:blip r:embed="rId3"/>
                <a:stretch>
                  <a:fillRect l="-915" t="-29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 descr="Binary Classification with NumPy and TMVA — root_numpy 4.7.3.dev0  documentation">
            <a:extLst>
              <a:ext uri="{FF2B5EF4-FFF2-40B4-BE49-F238E27FC236}">
                <a16:creationId xmlns:a16="http://schemas.microsoft.com/office/drawing/2014/main" id="{CE2AE86C-1440-C694-5E6A-E91585004B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219"/>
          <a:stretch/>
        </p:blipFill>
        <p:spPr bwMode="auto">
          <a:xfrm>
            <a:off x="5851625" y="2996400"/>
            <a:ext cx="3781647" cy="3798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74DE359-85CA-C33B-00C4-CC9B92C458DE}"/>
                  </a:ext>
                </a:extLst>
              </p:cNvPr>
              <p:cNvSpPr txBox="1"/>
              <p:nvPr/>
            </p:nvSpPr>
            <p:spPr>
              <a:xfrm>
                <a:off x="1074739" y="3048438"/>
                <a:ext cx="1227707" cy="9611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Lato Light"/>
                          <a:cs typeface="Lato Light"/>
                          <a:sym typeface="Lato Light"/>
                        </a:rPr>
                        <m:t>𝑦</m:t>
                      </m:r>
                      <m:r>
                        <a:rPr lang="en-US" sz="280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Lato Light"/>
                          <a:cs typeface="Lato Light"/>
                          <a:sym typeface="Lato Light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8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Lato Light"/>
                              <a:cs typeface="Lato Light"/>
                              <a:sym typeface="Lato Light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Lato Light"/>
                                  <a:cs typeface="Lato Light"/>
                                  <a:sym typeface="Lato Light"/>
                                </a:rPr>
                              </m:ctrlPr>
                            </m:eqArrPr>
                            <m:e>
                              <m:r>
                                <a:rPr lang="en-US" sz="2800" b="0" i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Lato Light"/>
                                  <a:cs typeface="Lato Light"/>
                                  <a:sym typeface="Lato Light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800" b="0" i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Lato Light"/>
                                  <a:cs typeface="Lato Light"/>
                                  <a:sym typeface="Lato Light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800" dirty="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74DE359-85CA-C33B-00C4-CC9B92C458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739" y="3048438"/>
                <a:ext cx="1227707" cy="961161"/>
              </a:xfrm>
              <a:prstGeom prst="rect">
                <a:avLst/>
              </a:prstGeom>
              <a:blipFill>
                <a:blip r:embed="rId5"/>
                <a:stretch>
                  <a:fillRect l="-80612" t="-227632" r="-110204" b="-3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552AF64-E035-F732-DF8C-242AE6A7B41F}"/>
                  </a:ext>
                </a:extLst>
              </p:cNvPr>
              <p:cNvSpPr txBox="1"/>
              <p:nvPr/>
            </p:nvSpPr>
            <p:spPr>
              <a:xfrm>
                <a:off x="3463182" y="3048438"/>
                <a:ext cx="1227707" cy="9611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cs typeface="Lato Light"/>
                              <a:sym typeface="Lato Light"/>
                            </a:rPr>
                          </m:ctrlPr>
                        </m:accPr>
                        <m:e>
                          <m:r>
                            <a:rPr lang="en-US" sz="28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cs typeface="Lato Light"/>
                              <a:sym typeface="Lato Light"/>
                            </a:rPr>
                            <m:t>𝑦</m:t>
                          </m:r>
                        </m:e>
                      </m:acc>
                      <m:r>
                        <a:rPr lang="en-US" sz="280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Lato Light"/>
                          <a:cs typeface="Lato Light"/>
                          <a:sym typeface="Lato Light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8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Lato Light"/>
                              <a:cs typeface="Lato Light"/>
                              <a:sym typeface="Lato Light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Lato Light"/>
                                  <a:cs typeface="Lato Light"/>
                                  <a:sym typeface="Lato Light"/>
                                </a:rPr>
                              </m:ctrlPr>
                            </m:eqArrPr>
                            <m:e>
                              <m:r>
                                <a:rPr lang="en-US" sz="2800" b="0" i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Lato Light"/>
                                  <a:cs typeface="Lato Light"/>
                                  <a:sym typeface="Lato Light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800" b="0" i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Lato Light"/>
                                  <a:cs typeface="Lato Light"/>
                                  <a:sym typeface="Lato Light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800" dirty="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552AF64-E035-F732-DF8C-242AE6A7B4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3182" y="3048438"/>
                <a:ext cx="1227707" cy="961161"/>
              </a:xfrm>
              <a:prstGeom prst="rect">
                <a:avLst/>
              </a:prstGeom>
              <a:blipFill>
                <a:blip r:embed="rId6"/>
                <a:stretch>
                  <a:fillRect l="-80612" t="-227632" r="-111224" b="-3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ECE9CBF8-2178-F826-6138-2B3646FE43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34889" y="4661819"/>
            <a:ext cx="3556000" cy="1181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3A9A3CF-209F-BA15-1255-2E3548AA422A}"/>
                  </a:ext>
                </a:extLst>
              </p:cNvPr>
              <p:cNvSpPr txBox="1"/>
              <p:nvPr/>
            </p:nvSpPr>
            <p:spPr>
              <a:xfrm>
                <a:off x="9823678" y="4680090"/>
                <a:ext cx="97033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cs typeface="Lato Light"/>
                              <a:sym typeface="Lato Light"/>
                            </a:rPr>
                          </m:ctrlPr>
                        </m:accPr>
                        <m:e>
                          <m:r>
                            <a:rPr lang="en-US" sz="28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cs typeface="Lato Light"/>
                              <a:sym typeface="Lato Light"/>
                            </a:rPr>
                            <m:t>𝑦</m:t>
                          </m:r>
                        </m:e>
                      </m:acc>
                      <m:r>
                        <a:rPr lang="en-US" sz="280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Lato Light"/>
                          <a:cs typeface="Lato Light"/>
                          <a:sym typeface="Lato Light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Lato Light"/>
                          <a:cs typeface="Lato Light"/>
                          <a:sym typeface="Lato Light"/>
                        </a:rPr>
                        <m:t>1</m:t>
                      </m:r>
                    </m:oMath>
                  </m:oMathPara>
                </a14:m>
                <a:endParaRPr lang="en-US" sz="2800" dirty="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3A9A3CF-209F-BA15-1255-2E3548AA42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3678" y="4680090"/>
                <a:ext cx="970330" cy="430887"/>
              </a:xfrm>
              <a:prstGeom prst="rect">
                <a:avLst/>
              </a:prstGeom>
              <a:blipFill>
                <a:blip r:embed="rId8"/>
                <a:stretch>
                  <a:fillRect l="-6410" t="-14286" r="-6410" b="-2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4431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>
          <a:extLst>
            <a:ext uri="{FF2B5EF4-FFF2-40B4-BE49-F238E27FC236}">
              <a16:creationId xmlns:a16="http://schemas.microsoft.com/office/drawing/2014/main" id="{82F3A054-22D5-0266-9FC5-CD9729FDC5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>
            <a:extLst>
              <a:ext uri="{FF2B5EF4-FFF2-40B4-BE49-F238E27FC236}">
                <a16:creationId xmlns:a16="http://schemas.microsoft.com/office/drawing/2014/main" id="{12ECEA00-E2FB-719F-D5D9-EAAB364CDFC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Classification Propensities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Google Shape;251;p1">
                <a:extLst>
                  <a:ext uri="{FF2B5EF4-FFF2-40B4-BE49-F238E27FC236}">
                    <a16:creationId xmlns:a16="http://schemas.microsoft.com/office/drawing/2014/main" id="{A5E70220-D7EF-9869-B617-1C42341E26AF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940411" y="1805668"/>
                <a:ext cx="11075633" cy="43513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/>
              </a:bodyPr>
              <a:lstStyle/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r>
                  <a:rPr lang="en-US" dirty="0"/>
                  <a:t>Model can also return the probability of belonging to a class</a:t>
                </a:r>
              </a:p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r>
                  <a:rPr lang="en-US" dirty="0"/>
                  <a:t>The propensity (probability) is usually called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Lato Light"/>
                            <a:sym typeface="Lato Light"/>
                          </a:rPr>
                        </m:ctrlPr>
                      </m:accPr>
                      <m:e>
                        <m:r>
                          <a:rPr lang="en-US" sz="28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Lato Light"/>
                            <a:sym typeface="Lato Light"/>
                          </a:rPr>
                          <m:t>𝑝</m:t>
                        </m:r>
                      </m:e>
                    </m:ac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51" name="Google Shape;251;p1">
                <a:extLst>
                  <a:ext uri="{FF2B5EF4-FFF2-40B4-BE49-F238E27FC236}">
                    <a16:creationId xmlns:a16="http://schemas.microsoft.com/office/drawing/2014/main" id="{A5E70220-D7EF-9869-B617-1C42341E26AF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40411" y="1805668"/>
                <a:ext cx="11075633" cy="4351338"/>
              </a:xfrm>
              <a:prstGeom prst="rect">
                <a:avLst/>
              </a:prstGeom>
              <a:blipFill>
                <a:blip r:embed="rId3"/>
                <a:stretch>
                  <a:fillRect l="-915" t="-29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 descr="Binary Classification with NumPy and TMVA — root_numpy 4.7.3.dev0  documentation">
            <a:extLst>
              <a:ext uri="{FF2B5EF4-FFF2-40B4-BE49-F238E27FC236}">
                <a16:creationId xmlns:a16="http://schemas.microsoft.com/office/drawing/2014/main" id="{0703A176-4C4E-411E-145C-749AE24FE7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219"/>
          <a:stretch/>
        </p:blipFill>
        <p:spPr bwMode="auto">
          <a:xfrm>
            <a:off x="5851625" y="2996400"/>
            <a:ext cx="3781647" cy="3798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0483D4B-9137-0CFD-3919-5830D0C93E05}"/>
                  </a:ext>
                </a:extLst>
              </p:cNvPr>
              <p:cNvSpPr txBox="1"/>
              <p:nvPr/>
            </p:nvSpPr>
            <p:spPr>
              <a:xfrm>
                <a:off x="1074739" y="3048438"/>
                <a:ext cx="1227707" cy="9611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Lato Light"/>
                          <a:cs typeface="Lato Light"/>
                          <a:sym typeface="Lato Light"/>
                        </a:rPr>
                        <m:t>𝑦</m:t>
                      </m:r>
                      <m:r>
                        <a:rPr lang="en-US" sz="280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Lato Light"/>
                          <a:cs typeface="Lato Light"/>
                          <a:sym typeface="Lato Light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8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Lato Light"/>
                              <a:cs typeface="Lato Light"/>
                              <a:sym typeface="Lato Light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Lato Light"/>
                                  <a:cs typeface="Lato Light"/>
                                  <a:sym typeface="Lato Light"/>
                                </a:rPr>
                              </m:ctrlPr>
                            </m:eqArrPr>
                            <m:e>
                              <m:r>
                                <a:rPr lang="en-US" sz="2800" b="0" i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Lato Light"/>
                                  <a:cs typeface="Lato Light"/>
                                  <a:sym typeface="Lato Light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800" b="0" i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Lato Light"/>
                                  <a:cs typeface="Lato Light"/>
                                  <a:sym typeface="Lato Light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800" dirty="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0483D4B-9137-0CFD-3919-5830D0C93E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739" y="3048438"/>
                <a:ext cx="1227707" cy="961161"/>
              </a:xfrm>
              <a:prstGeom prst="rect">
                <a:avLst/>
              </a:prstGeom>
              <a:blipFill>
                <a:blip r:embed="rId5"/>
                <a:stretch>
                  <a:fillRect l="-80612" t="-227632" r="-110204" b="-3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79BA8FA-3D91-4BF0-E44D-50043B12BBE4}"/>
                  </a:ext>
                </a:extLst>
              </p:cNvPr>
              <p:cNvSpPr txBox="1"/>
              <p:nvPr/>
            </p:nvSpPr>
            <p:spPr>
              <a:xfrm>
                <a:off x="3367489" y="3313574"/>
                <a:ext cx="163775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Lato Light"/>
                          <a:cs typeface="Lato Light"/>
                          <a:sym typeface="Lato Light"/>
                        </a:rPr>
                        <m:t>0≤</m:t>
                      </m:r>
                      <m:acc>
                        <m:accPr>
                          <m:chr m:val="̂"/>
                          <m:ctrlPr>
                            <a:rPr lang="en-US" sz="28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cs typeface="Lato Light"/>
                              <a:sym typeface="Lato Light"/>
                            </a:rPr>
                          </m:ctrlPr>
                        </m:accPr>
                        <m:e>
                          <m:r>
                            <a:rPr lang="en-US" sz="28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cs typeface="Lato Light"/>
                              <a:sym typeface="Lato Light"/>
                            </a:rPr>
                            <m:t>𝑝</m:t>
                          </m:r>
                        </m:e>
                      </m:acc>
                      <m:r>
                        <a:rPr lang="en-US" sz="28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cs typeface="Lato Light"/>
                          <a:sym typeface="Lato Light"/>
                        </a:rPr>
                        <m:t>≤1</m:t>
                      </m:r>
                    </m:oMath>
                  </m:oMathPara>
                </a14:m>
                <a:endParaRPr lang="en-US" sz="2800" dirty="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79BA8FA-3D91-4BF0-E44D-50043B12BB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7489" y="3313574"/>
                <a:ext cx="1637756" cy="430887"/>
              </a:xfrm>
              <a:prstGeom prst="rect">
                <a:avLst/>
              </a:prstGeom>
              <a:blipFill>
                <a:blip r:embed="rId6"/>
                <a:stretch>
                  <a:fillRect l="-3817" t="-17647" r="-3817" b="-26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FB79262E-4025-D59C-468F-D889288D018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4739" y="4704188"/>
            <a:ext cx="3556000" cy="1181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D59AA16-80A2-8F97-7CC9-9C45AB8AFD98}"/>
                  </a:ext>
                </a:extLst>
              </p:cNvPr>
              <p:cNvSpPr txBox="1"/>
              <p:nvPr/>
            </p:nvSpPr>
            <p:spPr>
              <a:xfrm>
                <a:off x="9718671" y="4136503"/>
                <a:ext cx="1697196" cy="9611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cs typeface="Lato Light"/>
                              <a:sym typeface="Lato Light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cs typeface="Lato Light"/>
                              <a:sym typeface="Lato Light"/>
                            </a:rPr>
                            <m:t>𝑝</m:t>
                          </m:r>
                        </m:e>
                      </m:acc>
                      <m:r>
                        <a:rPr lang="en-US" sz="280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Lato Light"/>
                          <a:cs typeface="Lato Light"/>
                          <a:sym typeface="Lato Light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8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Lato Light"/>
                              <a:cs typeface="Lato Light"/>
                              <a:sym typeface="Lato Light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Lato Light"/>
                                  <a:cs typeface="Lato Light"/>
                                  <a:sym typeface="Lato Light"/>
                                </a:rPr>
                              </m:ctrlPr>
                            </m:eqArrPr>
                            <m:e>
                              <m:r>
                                <a:rPr lang="en-US" sz="2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Lato Light"/>
                                  <a:cs typeface="Lato Light"/>
                                  <a:sym typeface="Lato Light"/>
                                </a:rPr>
                                <m:t>0.</m:t>
                              </m:r>
                              <m:r>
                                <a:rPr lang="en-US" sz="28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Lato Light"/>
                                  <a:cs typeface="Lato Light"/>
                                  <a:sym typeface="Lato Light"/>
                                </a:rPr>
                                <m:t>33</m:t>
                              </m:r>
                            </m:e>
                            <m:e>
                              <m:r>
                                <a:rPr lang="en-US" sz="28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Lato Light"/>
                                  <a:cs typeface="Lato Light"/>
                                  <a:sym typeface="Lato Light"/>
                                </a:rPr>
                                <m:t>0.67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800" dirty="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D59AA16-80A2-8F97-7CC9-9C45AB8AFD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8671" y="4136503"/>
                <a:ext cx="1697196" cy="961161"/>
              </a:xfrm>
              <a:prstGeom prst="rect">
                <a:avLst/>
              </a:prstGeom>
              <a:blipFill>
                <a:blip r:embed="rId8"/>
                <a:stretch>
                  <a:fillRect l="-59259" t="-223377" r="-52593" b="-323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8089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>
          <a:extLst>
            <a:ext uri="{FF2B5EF4-FFF2-40B4-BE49-F238E27FC236}">
              <a16:creationId xmlns:a16="http://schemas.microsoft.com/office/drawing/2014/main" id="{68C4835B-7024-5108-886C-1C0A325EBC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>
            <a:extLst>
              <a:ext uri="{FF2B5EF4-FFF2-40B4-BE49-F238E27FC236}">
                <a16:creationId xmlns:a16="http://schemas.microsoft.com/office/drawing/2014/main" id="{2A51F96D-3B1E-0EE1-31B0-7200A4DB9E1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Classification Decision Function</a:t>
            </a:r>
            <a:endParaRPr dirty="0"/>
          </a:p>
        </p:txBody>
      </p:sp>
      <p:sp>
        <p:nvSpPr>
          <p:cNvPr id="251" name="Google Shape;251;p1">
            <a:extLst>
              <a:ext uri="{FF2B5EF4-FFF2-40B4-BE49-F238E27FC236}">
                <a16:creationId xmlns:a16="http://schemas.microsoft.com/office/drawing/2014/main" id="{B3786FDF-155F-9683-2833-58ECD9487EF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Returns a score that can be used to determine the class label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Usually a distance metric from some threshold</a:t>
            </a:r>
          </a:p>
        </p:txBody>
      </p:sp>
      <p:pic>
        <p:nvPicPr>
          <p:cNvPr id="4098" name="Picture 2" descr="Binary Classification with NumPy and TMVA — root_numpy 4.7.3.dev0  documentation">
            <a:extLst>
              <a:ext uri="{FF2B5EF4-FFF2-40B4-BE49-F238E27FC236}">
                <a16:creationId xmlns:a16="http://schemas.microsoft.com/office/drawing/2014/main" id="{CFC788CF-D551-4D39-8E5E-59D1B99C26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219"/>
          <a:stretch/>
        </p:blipFill>
        <p:spPr bwMode="auto">
          <a:xfrm>
            <a:off x="5851625" y="2996400"/>
            <a:ext cx="3781647" cy="3798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0F2227F-488D-A453-2680-89A685A8A166}"/>
                  </a:ext>
                </a:extLst>
              </p:cNvPr>
              <p:cNvSpPr txBox="1"/>
              <p:nvPr/>
            </p:nvSpPr>
            <p:spPr>
              <a:xfrm>
                <a:off x="1074739" y="3048438"/>
                <a:ext cx="1227707" cy="9611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Lato Light"/>
                          <a:cs typeface="Lato Light"/>
                          <a:sym typeface="Lato Light"/>
                        </a:rPr>
                        <m:t>𝑦</m:t>
                      </m:r>
                      <m:r>
                        <a:rPr lang="en-US" sz="280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Lato Light"/>
                          <a:cs typeface="Lato Light"/>
                          <a:sym typeface="Lato Light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8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Lato Light"/>
                              <a:cs typeface="Lato Light"/>
                              <a:sym typeface="Lato Light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Lato Light"/>
                                  <a:cs typeface="Lato Light"/>
                                  <a:sym typeface="Lato Light"/>
                                </a:rPr>
                              </m:ctrlPr>
                            </m:eqArrPr>
                            <m:e>
                              <m:r>
                                <a:rPr lang="en-US" sz="2800" b="0" i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Lato Light"/>
                                  <a:cs typeface="Lato Light"/>
                                  <a:sym typeface="Lato Light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800" b="0" i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Lato Light"/>
                                  <a:cs typeface="Lato Light"/>
                                  <a:sym typeface="Lato Light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800" dirty="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0F2227F-488D-A453-2680-89A685A8A1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739" y="3048438"/>
                <a:ext cx="1227707" cy="961161"/>
              </a:xfrm>
              <a:prstGeom prst="rect">
                <a:avLst/>
              </a:prstGeom>
              <a:blipFill>
                <a:blip r:embed="rId4"/>
                <a:stretch>
                  <a:fillRect l="-80612" t="-227632" r="-110204" b="-3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3ABEF29-7788-385B-4BCF-B67227E6E65F}"/>
                  </a:ext>
                </a:extLst>
              </p:cNvPr>
              <p:cNvSpPr txBox="1"/>
              <p:nvPr/>
            </p:nvSpPr>
            <p:spPr>
              <a:xfrm>
                <a:off x="3367489" y="3313574"/>
                <a:ext cx="212801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Lato Light"/>
                          <a:cs typeface="Lato Light"/>
                          <a:sym typeface="Lato Light"/>
                        </a:rPr>
                        <m:t>−∞≤</m:t>
                      </m:r>
                      <m:r>
                        <a:rPr lang="en-US" sz="28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cs typeface="Lato Light"/>
                          <a:sym typeface="Lato Light"/>
                        </a:rPr>
                        <m:t>𝜃</m:t>
                      </m:r>
                      <m:r>
                        <a:rPr lang="en-US" sz="28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cs typeface="Lato Light"/>
                          <a:sym typeface="Lato Light"/>
                        </a:rPr>
                        <m:t>≤∞</m:t>
                      </m:r>
                    </m:oMath>
                  </m:oMathPara>
                </a14:m>
                <a:endParaRPr lang="en-US" sz="2800" dirty="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3ABEF29-7788-385B-4BCF-B67227E6E6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7489" y="3313574"/>
                <a:ext cx="2128018" cy="430887"/>
              </a:xfrm>
              <a:prstGeom prst="rect">
                <a:avLst/>
              </a:prstGeom>
              <a:blipFill>
                <a:blip r:embed="rId5"/>
                <a:stretch>
                  <a:fillRect r="-1775" b="-14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E22A889-DDF6-A609-E251-A445B82A673A}"/>
                  </a:ext>
                </a:extLst>
              </p:cNvPr>
              <p:cNvSpPr txBox="1"/>
              <p:nvPr/>
            </p:nvSpPr>
            <p:spPr>
              <a:xfrm>
                <a:off x="9657543" y="3429000"/>
                <a:ext cx="124880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cs typeface="Lato Light"/>
                          <a:sym typeface="Lato Light"/>
                        </a:rPr>
                        <m:t>𝜃</m:t>
                      </m:r>
                      <m:r>
                        <a:rPr lang="en-US" sz="280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Lato Light"/>
                          <a:cs typeface="Lato Light"/>
                          <a:sym typeface="Lato Light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Lato Light"/>
                          <a:cs typeface="Lato Light"/>
                          <a:sym typeface="Lato Light"/>
                        </a:rPr>
                        <m:t>5.2</m:t>
                      </m:r>
                    </m:oMath>
                  </m:oMathPara>
                </a14:m>
                <a:endParaRPr lang="en-US" sz="2800" dirty="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E22A889-DDF6-A609-E251-A445B82A67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7543" y="3429000"/>
                <a:ext cx="1248803" cy="430887"/>
              </a:xfrm>
              <a:prstGeom prst="rect">
                <a:avLst/>
              </a:prstGeom>
              <a:blipFill>
                <a:blip r:embed="rId6"/>
                <a:stretch>
                  <a:fillRect l="-5051" r="-6061"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69DF5EC-C54B-3D41-CD5E-193642237C17}"/>
              </a:ext>
            </a:extLst>
          </p:cNvPr>
          <p:cNvCxnSpPr/>
          <p:nvPr/>
        </p:nvCxnSpPr>
        <p:spPr>
          <a:xfrm flipV="1">
            <a:off x="7495953" y="3593805"/>
            <a:ext cx="839973" cy="839972"/>
          </a:xfrm>
          <a:prstGeom prst="line">
            <a:avLst/>
          </a:prstGeom>
          <a:ln w="3810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6D2E7354-B39A-7A64-ACEC-CEA9CEFEAC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4739" y="4433777"/>
            <a:ext cx="3810000" cy="1409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17371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Propensity Threshold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We assign a threshold to predict the event of interest “1”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Generally, 0.5 is chosen.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The threshold can be optimized</a:t>
            </a:r>
          </a:p>
        </p:txBody>
      </p:sp>
      <p:pic>
        <p:nvPicPr>
          <p:cNvPr id="4098" name="Picture 2" descr="Binary Classification with NumPy and TMVA — root_numpy 4.7.3.dev0  documentation">
            <a:extLst>
              <a:ext uri="{FF2B5EF4-FFF2-40B4-BE49-F238E27FC236}">
                <a16:creationId xmlns:a16="http://schemas.microsoft.com/office/drawing/2014/main" id="{CE2AE86C-1440-C694-5E6A-E91585004B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219"/>
          <a:stretch/>
        </p:blipFill>
        <p:spPr bwMode="auto">
          <a:xfrm>
            <a:off x="838200" y="4124579"/>
            <a:ext cx="2624982" cy="2636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74DE359-85CA-C33B-00C4-CC9B92C458DE}"/>
                  </a:ext>
                </a:extLst>
              </p:cNvPr>
              <p:cNvSpPr txBox="1"/>
              <p:nvPr/>
            </p:nvSpPr>
            <p:spPr>
              <a:xfrm>
                <a:off x="1170432" y="3082531"/>
                <a:ext cx="1227707" cy="9611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Lato Light"/>
                          <a:cs typeface="Lato Light"/>
                          <a:sym typeface="Lato Light"/>
                        </a:rPr>
                        <m:t>𝑦</m:t>
                      </m:r>
                      <m:r>
                        <a:rPr lang="en-US" sz="280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Lato Light"/>
                          <a:cs typeface="Lato Light"/>
                          <a:sym typeface="Lato Light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8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Lato Light"/>
                              <a:cs typeface="Lato Light"/>
                              <a:sym typeface="Lato Light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Lato Light"/>
                                  <a:cs typeface="Lato Light"/>
                                  <a:sym typeface="Lato Light"/>
                                </a:rPr>
                              </m:ctrlPr>
                            </m:eqArrPr>
                            <m:e>
                              <m:r>
                                <a:rPr lang="en-US" sz="2800" b="0" i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Lato Light"/>
                                  <a:cs typeface="Lato Light"/>
                                  <a:sym typeface="Lato Light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800" b="0" i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Lato Light"/>
                                  <a:cs typeface="Lato Light"/>
                                  <a:sym typeface="Lato Light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800" dirty="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74DE359-85CA-C33B-00C4-CC9B92C458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432" y="3082531"/>
                <a:ext cx="1227707" cy="961161"/>
              </a:xfrm>
              <a:prstGeom prst="rect">
                <a:avLst/>
              </a:prstGeom>
              <a:blipFill>
                <a:blip r:embed="rId4"/>
                <a:stretch>
                  <a:fillRect l="-82474" t="-223377" r="-112371" b="-323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DD4CB75-0E42-DDFA-69F5-07A8F2E7B9BA}"/>
                  </a:ext>
                </a:extLst>
              </p:cNvPr>
              <p:cNvSpPr txBox="1"/>
              <p:nvPr/>
            </p:nvSpPr>
            <p:spPr>
              <a:xfrm>
                <a:off x="4172403" y="4573918"/>
                <a:ext cx="144161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cs typeface="Lato Light"/>
                              <a:sym typeface="Lato Light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cs typeface="Lato Light"/>
                              <a:sym typeface="Lato Light"/>
                            </a:rPr>
                            <m:t>𝑦</m:t>
                          </m:r>
                        </m:e>
                      </m:acc>
                      <m:r>
                        <a:rPr lang="en-US" sz="280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Lato Light"/>
                          <a:cs typeface="Lato Light"/>
                          <a:sym typeface="Lato Light"/>
                        </a:rPr>
                        <m:t>=</m:t>
                      </m:r>
                      <m:r>
                        <a:rPr lang="en-US" sz="2800" b="0" i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Lato Light"/>
                          <a:cs typeface="Lato Light"/>
                          <a:sym typeface="Lato Light"/>
                        </a:rPr>
                        <m:t>0.97</m:t>
                      </m:r>
                    </m:oMath>
                  </m:oMathPara>
                </a14:m>
                <a:endParaRPr lang="en-US" sz="2800" dirty="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DD4CB75-0E42-DDFA-69F5-07A8F2E7B9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2403" y="4573918"/>
                <a:ext cx="1441613" cy="430887"/>
              </a:xfrm>
              <a:prstGeom prst="rect">
                <a:avLst/>
              </a:prstGeom>
              <a:blipFill>
                <a:blip r:embed="rId5"/>
                <a:stretch>
                  <a:fillRect l="-4348" t="-17143" r="-4348" b="-2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AA956CC-1AFC-95A9-27DC-395D915F1C1E}"/>
                  </a:ext>
                </a:extLst>
              </p:cNvPr>
              <p:cNvSpPr txBox="1"/>
              <p:nvPr/>
            </p:nvSpPr>
            <p:spPr>
              <a:xfrm>
                <a:off x="6677925" y="4573918"/>
                <a:ext cx="97033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cs typeface="Lato Light"/>
                              <a:sym typeface="Lato Light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cs typeface="Lato Light"/>
                              <a:sym typeface="Lato Light"/>
                            </a:rPr>
                            <m:t>𝑦</m:t>
                          </m:r>
                        </m:e>
                      </m:acc>
                      <m:r>
                        <a:rPr lang="en-US" sz="280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Lato Light"/>
                          <a:cs typeface="Lato Light"/>
                          <a:sym typeface="Lato Light"/>
                        </a:rPr>
                        <m:t>=</m:t>
                      </m:r>
                      <m:r>
                        <a:rPr lang="en-US" sz="2800" b="0" i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Lato Light"/>
                          <a:cs typeface="Lato Light"/>
                          <a:sym typeface="Lato Light"/>
                        </a:rPr>
                        <m:t>1</m:t>
                      </m:r>
                    </m:oMath>
                  </m:oMathPara>
                </a14:m>
                <a:endParaRPr lang="en-US" sz="2800" dirty="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AA956CC-1AFC-95A9-27DC-395D915F1C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7925" y="4573918"/>
                <a:ext cx="970330" cy="430887"/>
              </a:xfrm>
              <a:prstGeom prst="rect">
                <a:avLst/>
              </a:prstGeom>
              <a:blipFill>
                <a:blip r:embed="rId6"/>
                <a:stretch>
                  <a:fillRect l="-6410" t="-17143" r="-6410" b="-2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8B09374-C968-413A-273E-2C873495C5CB}"/>
              </a:ext>
            </a:extLst>
          </p:cNvPr>
          <p:cNvCxnSpPr>
            <a:endCxn id="2" idx="1"/>
          </p:cNvCxnSpPr>
          <p:nvPr/>
        </p:nvCxnSpPr>
        <p:spPr>
          <a:xfrm>
            <a:off x="5618757" y="4789362"/>
            <a:ext cx="10591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38EFBE8-932A-6E58-19A3-7D81E6299306}"/>
                  </a:ext>
                </a:extLst>
              </p:cNvPr>
              <p:cNvSpPr txBox="1"/>
              <p:nvPr/>
            </p:nvSpPr>
            <p:spPr>
              <a:xfrm>
                <a:off x="4172403" y="5187958"/>
                <a:ext cx="144161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cs typeface="Lato Light"/>
                              <a:sym typeface="Lato Light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cs typeface="Lato Light"/>
                              <a:sym typeface="Lato Light"/>
                            </a:rPr>
                            <m:t>𝑦</m:t>
                          </m:r>
                        </m:e>
                      </m:acc>
                      <m:r>
                        <a:rPr lang="en-US" sz="280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Lato Light"/>
                          <a:cs typeface="Lato Light"/>
                          <a:sym typeface="Lato Light"/>
                        </a:rPr>
                        <m:t>=</m:t>
                      </m:r>
                      <m:r>
                        <a:rPr lang="en-US" sz="2800" b="0" i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Lato Light"/>
                          <a:cs typeface="Lato Light"/>
                          <a:sym typeface="Lato Light"/>
                        </a:rPr>
                        <m:t>0.31</m:t>
                      </m:r>
                    </m:oMath>
                  </m:oMathPara>
                </a14:m>
                <a:endParaRPr lang="en-US" sz="2800" dirty="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38EFBE8-932A-6E58-19A3-7D81E62993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2403" y="5187958"/>
                <a:ext cx="1441613" cy="430887"/>
              </a:xfrm>
              <a:prstGeom prst="rect">
                <a:avLst/>
              </a:prstGeom>
              <a:blipFill>
                <a:blip r:embed="rId7"/>
                <a:stretch>
                  <a:fillRect l="-4348" t="-14286" r="-4348" b="-2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1FE305F-A213-E1A4-B2FD-BD301613BF2A}"/>
                  </a:ext>
                </a:extLst>
              </p:cNvPr>
              <p:cNvSpPr txBox="1"/>
              <p:nvPr/>
            </p:nvSpPr>
            <p:spPr>
              <a:xfrm>
                <a:off x="6677925" y="5187958"/>
                <a:ext cx="97033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cs typeface="Lato Light"/>
                              <a:sym typeface="Lato Light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cs typeface="Lato Light"/>
                              <a:sym typeface="Lato Light"/>
                            </a:rPr>
                            <m:t>𝑦</m:t>
                          </m:r>
                        </m:e>
                      </m:acc>
                      <m:r>
                        <a:rPr lang="en-US" sz="280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Lato Light"/>
                          <a:cs typeface="Lato Light"/>
                          <a:sym typeface="Lato Light"/>
                        </a:rPr>
                        <m:t>=</m:t>
                      </m:r>
                      <m:r>
                        <a:rPr lang="en-US" sz="2800" b="0" i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Lato Light"/>
                          <a:cs typeface="Lato Light"/>
                          <a:sym typeface="Lato Light"/>
                        </a:rPr>
                        <m:t>0</m:t>
                      </m:r>
                    </m:oMath>
                  </m:oMathPara>
                </a14:m>
                <a:endParaRPr lang="en-US" sz="2800" dirty="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1FE305F-A213-E1A4-B2FD-BD301613BF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7925" y="5187958"/>
                <a:ext cx="970330" cy="430887"/>
              </a:xfrm>
              <a:prstGeom prst="rect">
                <a:avLst/>
              </a:prstGeom>
              <a:blipFill>
                <a:blip r:embed="rId8"/>
                <a:stretch>
                  <a:fillRect l="-6410" t="-14286" r="-6410" b="-2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F5B327C-21F7-0BE2-913E-FB24434BF264}"/>
              </a:ext>
            </a:extLst>
          </p:cNvPr>
          <p:cNvCxnSpPr>
            <a:endCxn id="8" idx="1"/>
          </p:cNvCxnSpPr>
          <p:nvPr/>
        </p:nvCxnSpPr>
        <p:spPr>
          <a:xfrm>
            <a:off x="5618757" y="5403402"/>
            <a:ext cx="10591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EE641BD-EFDF-2921-52BC-1FD9CD606F82}"/>
                  </a:ext>
                </a:extLst>
              </p:cNvPr>
              <p:cNvSpPr txBox="1"/>
              <p:nvPr/>
            </p:nvSpPr>
            <p:spPr>
              <a:xfrm>
                <a:off x="4172403" y="5806438"/>
                <a:ext cx="144161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cs typeface="Lato Light"/>
                              <a:sym typeface="Lato Light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cs typeface="Lato Light"/>
                              <a:sym typeface="Lato Light"/>
                            </a:rPr>
                            <m:t>𝑦</m:t>
                          </m:r>
                        </m:e>
                      </m:acc>
                      <m:r>
                        <a:rPr lang="en-US" sz="280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Lato Light"/>
                          <a:cs typeface="Lato Light"/>
                          <a:sym typeface="Lato Light"/>
                        </a:rPr>
                        <m:t>=</m:t>
                      </m:r>
                      <m:r>
                        <a:rPr lang="en-US" sz="2800" b="0" i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Lato Light"/>
                          <a:cs typeface="Lato Light"/>
                          <a:sym typeface="Lato Light"/>
                        </a:rPr>
                        <m:t>0.50</m:t>
                      </m:r>
                    </m:oMath>
                  </m:oMathPara>
                </a14:m>
                <a:endParaRPr lang="en-US" sz="2800" dirty="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EE641BD-EFDF-2921-52BC-1FD9CD606F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2403" y="5806438"/>
                <a:ext cx="1441613" cy="430887"/>
              </a:xfrm>
              <a:prstGeom prst="rect">
                <a:avLst/>
              </a:prstGeom>
              <a:blipFill>
                <a:blip r:embed="rId9"/>
                <a:stretch>
                  <a:fillRect l="-4348" t="-11111" r="-434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86DDB04-CF7A-FE32-7E35-2BB5FFD1F279}"/>
                  </a:ext>
                </a:extLst>
              </p:cNvPr>
              <p:cNvSpPr txBox="1"/>
              <p:nvPr/>
            </p:nvSpPr>
            <p:spPr>
              <a:xfrm>
                <a:off x="6677925" y="5806438"/>
                <a:ext cx="318728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Lato Light"/>
                            <a:sym typeface="Lato Light"/>
                          </a:rPr>
                        </m:ctrlPr>
                      </m:accPr>
                      <m:e>
                        <m:r>
                          <a:rPr lang="en-US" sz="28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Lato Light"/>
                            <a:sym typeface="Lato Light"/>
                          </a:rPr>
                          <m:t>𝑦</m:t>
                        </m:r>
                      </m:e>
                    </m:acc>
                    <m:r>
                      <a:rPr lang="en-US" sz="280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Lato Light"/>
                        <a:cs typeface="Lato Light"/>
                        <a:sym typeface="Lato Light"/>
                      </a:rPr>
                      <m:t>=</m:t>
                    </m:r>
                    <m:r>
                      <a:rPr lang="en-US" sz="2800" b="0" i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Lato Light"/>
                        <a:cs typeface="Lato Light"/>
                        <a:sym typeface="Lato Light"/>
                      </a:rPr>
                      <m:t>0 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Lato Light"/>
                        <a:cs typeface="Lato Light"/>
                        <a:sym typeface="Lato Light"/>
                      </a:rPr>
                      <m:t>or</m:t>
                    </m:r>
                    <m:r>
                      <a:rPr lang="en-US" sz="2800" b="0" i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Lato Light"/>
                        <a:cs typeface="Lato Light"/>
                        <a:sym typeface="Lato Light"/>
                      </a:rPr>
                      <m:t> 1 </m:t>
                    </m:r>
                  </m:oMath>
                </a14:m>
                <a:r>
                  <a:rPr lang="en-US" sz="2800" dirty="0">
                    <a:solidFill>
                      <a:schemeClr val="dk1"/>
                    </a:solidFill>
                    <a:latin typeface="Lato Light"/>
                    <a:ea typeface="Lato Light"/>
                    <a:cs typeface="Lato Light"/>
                    <a:sym typeface="Lato Light"/>
                  </a:rPr>
                  <a:t> randomly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86DDB04-CF7A-FE32-7E35-2BB5FFD1F2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7925" y="5806438"/>
                <a:ext cx="3187283" cy="430887"/>
              </a:xfrm>
              <a:prstGeom prst="rect">
                <a:avLst/>
              </a:prstGeom>
              <a:blipFill>
                <a:blip r:embed="rId10"/>
                <a:stretch>
                  <a:fillRect l="-3571" t="-25000" r="-5952" b="-4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E377E7C-89AA-2C5F-A3BA-DC547EA3835C}"/>
              </a:ext>
            </a:extLst>
          </p:cNvPr>
          <p:cNvCxnSpPr>
            <a:endCxn id="11" idx="1"/>
          </p:cNvCxnSpPr>
          <p:nvPr/>
        </p:nvCxnSpPr>
        <p:spPr>
          <a:xfrm>
            <a:off x="5618757" y="6021882"/>
            <a:ext cx="10591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CEDA106-1993-8F2C-403A-18967EEDF9B1}"/>
              </a:ext>
            </a:extLst>
          </p:cNvPr>
          <p:cNvSpPr txBox="1"/>
          <p:nvPr/>
        </p:nvSpPr>
        <p:spPr>
          <a:xfrm>
            <a:off x="4690584" y="3935718"/>
            <a:ext cx="60980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THRESHOLD (0.5)</a:t>
            </a:r>
          </a:p>
        </p:txBody>
      </p:sp>
    </p:spTree>
    <p:extLst>
      <p:ext uri="{BB962C8B-B14F-4D97-AF65-F5344CB8AC3E}">
        <p14:creationId xmlns:p14="http://schemas.microsoft.com/office/powerpoint/2010/main" val="11230913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APP_VERSION" val="1.5.0.0"/>
  <p:tag name="SLIDO_PRESENTATION_ID" val="e71f3c01-77d0-4f75-a0a7-4641e9a25248"/>
  <p:tag name="SLIDO_EVENT_UUID" val="a94e3fb1-a5b9-48d0-bd7f-47a5d913194d"/>
  <p:tag name="SLIDO_EVENT_SECTION_UUID" val="adfafda1-2403-454b-8981-4f01aa850f0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logo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titl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reminder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dotty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footer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interaction_image"/>
  <p:tag name="INTERACTION_TYPE" val="multiplechoic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TYPE" val="SlidoPoll"/>
  <p:tag name="SLIDO_POLL_UUID" val="569c743a-32a1-4d41-afe0-31025df77ade"/>
  <p:tag name="SLIDO_TIMELINE" val="W3sic2hvd1Jlc3VsdHMiOmZhbHNlLCJwb2xsUXVlc3Rpb25VdWlkIjoiMjI4MmQyNGYtZjNkNS00MzkxLTkyODYtODhkZmVkMDc3ZWQxIn0seyJwb2xsUXVlc3Rpb25VdWlkIjoiMjI4MmQyNGYtZjNkNS00MzkxLTkyODYtODhkZmVkMDc3ZWQxIiwic2hvd1Jlc3VsdHMiOnRydWV9XQ=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logo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interaction_image"/>
  <p:tag name="INTERACTION_TYPE" val="multiplechoic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titl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TYPE" val="SlidoPoll"/>
  <p:tag name="SLIDO_POLL_UUID" val="76a3bf0b-fc0e-430d-b6f1-f91f618c2de2"/>
  <p:tag name="SLIDO_TIMELINE" val="W3sicG9sbFF1ZXN0aW9uVXVpZCI6IjhjMDY1Njk3LTRlMjAtNDQ5MC05MDc3LWJlOTRjYTJhMTNkNyIsInNob3dSZXN1bHRzIjpmYWxzZX0seyJwb2xsUXVlc3Rpb25VdWlkIjoiOGMwNjU2OTctNGUyMC00NDkwLTkwNzctYmU5NGNhMmExM2Q3Iiwic2hvd1Jlc3VsdHMiOnRydWV9XQ=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reminder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dotty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footer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TYPE" val="SlidoPoll"/>
  <p:tag name="SLIDO_POLL_UUID" val="c3629f60-b76d-499e-b8c2-bac3e3022954"/>
  <p:tag name="SLIDO_TIMELINE" val="W3sic2hvd1Jlc3VsdHMiOmZhbHNlLCJwb2xsUXVlc3Rpb25VdWlkIjoiZTg3MDJjZjYtZWM1ZS00MTFiLTk3OGYtZTljNjdjODAyM2E5In0seyJwb2xsUXVlc3Rpb25VdWlkIjoiZTg3MDJjZjYtZWM1ZS00MTFiLTk3OGYtZTljNjdjODAyM2E5Iiwic2hvd1Jlc3VsdHMiOnRydWV9XQ=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logo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interaction_image"/>
  <p:tag name="INTERACTION_TYPE" val="multiplechoic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titl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reminder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dotty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foot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logo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TYPE" val="SlidoPoll"/>
  <p:tag name="SLIDO_POLL_UUID" val="d94023a9-6e28-4b1c-8be3-b5a77cfc45fe"/>
  <p:tag name="SLIDO_TIMELINE" val="W3sic2hvd1Jlc3VsdHMiOmZhbHNlLCJwb2xsUXVlc3Rpb25VdWlkIjoiZTliODJiYmMtNGZhNS00NDcwLTkwYzItOThiNWMyNzY4YzRmIn0seyJzaG93UmVzdWx0cyI6dHJ1ZSwicG9sbFF1ZXN0aW9uVXVpZCI6ImU5YjgyYmJjLTRmYTUtNDQ3MC05MGMyLTk4YjVjMjc2OGM0ZiJ9XQ==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logo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titl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reminder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dotty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footer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interaction_image"/>
  <p:tag name="INTERACTION_TYPE" val="multiplechoic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TYPE" val="SlidoPoll"/>
  <p:tag name="SLIDO_POLL_UUID" val="07463027-5f21-4e73-bff5-c151ca3a04c9"/>
  <p:tag name="SLIDO_TIMELINE" val="W3sicG9sbFF1ZXN0aW9uVXVpZCI6IjkxY2U4OGIyLTFhMGUtNDkxYS1hZDg5LTY1ZDY2MDc0ZWYzNyIsInNob3dSZXN1bHRzIjpmYWxzZX0seyJwb2xsUXVlc3Rpb25VdWlkIjoiOTFjZTg4YjItMWEwZS00OTFhLWFkODktNjVkNjYwNzRlZjM3Iiwic2hvd1Jlc3VsdHMiOnRydWV9XQ==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logo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titl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titl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reminder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dotty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footer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interaction_image"/>
  <p:tag name="INTERACTION_TYPE" val="multiplechoic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reminde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dotty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footer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interaction_image"/>
  <p:tag name="INTERACTION_TYPE" val="multiplechoic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TYPE" val="SlidoPoll"/>
  <p:tag name="SLIDO_POLL_UUID" val="e2cd8ea4-02de-4abe-bda6-5443419bc01b"/>
  <p:tag name="SLIDO_TIMELINE" val="W3sic2hvd1Jlc3VsdHMiOmZhbHNlLCJwb2xsUXVlc3Rpb25VdWlkIjoiZDBkMGYzZTktZWI3Ni00NDNmLTllYWItNGY2YmU1Mjg2ZDg0In0seyJwb2xsUXVlc3Rpb25VdWlkIjoiZDBkMGYzZTktZWI3Ni00NDNmLTllYWItNGY2YmU1Mjg2ZDg0Iiwic2hvd1Jlc3VsdHMiOnRydWV9XQ=="/>
</p:tagLst>
</file>

<file path=ppt/theme/theme1.xml><?xml version="1.0" encoding="utf-8"?>
<a:theme xmlns:a="http://schemas.openxmlformats.org/drawingml/2006/main" name="Office Theme">
  <a:themeElements>
    <a:clrScheme name="Custom 1">
      <a:dk1>
        <a:srgbClr val="C41230"/>
      </a:dk1>
      <a:lt1>
        <a:srgbClr val="FAF9F7"/>
      </a:lt1>
      <a:dk2>
        <a:srgbClr val="C41230"/>
      </a:dk2>
      <a:lt2>
        <a:srgbClr val="FAF9F7"/>
      </a:lt2>
      <a:accent1>
        <a:srgbClr val="ECEDE2"/>
      </a:accent1>
      <a:accent2>
        <a:srgbClr val="941728"/>
      </a:accent2>
      <a:accent3>
        <a:srgbClr val="007B89"/>
      </a:accent3>
      <a:accent4>
        <a:srgbClr val="000000"/>
      </a:accent4>
      <a:accent5>
        <a:srgbClr val="262626"/>
      </a:accent5>
      <a:accent6>
        <a:srgbClr val="FFFFFF"/>
      </a:accent6>
      <a:hlink>
        <a:srgbClr val="007B89"/>
      </a:hlink>
      <a:folHlink>
        <a:srgbClr val="94172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8629</TotalTime>
  <Words>1069</Words>
  <Application>Microsoft Macintosh PowerPoint</Application>
  <PresentationFormat>Widescreen</PresentationFormat>
  <Paragraphs>164</Paragraphs>
  <Slides>30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Lato</vt:lpstr>
      <vt:lpstr>Cambria Math</vt:lpstr>
      <vt:lpstr>Wingdings</vt:lpstr>
      <vt:lpstr>Lato Light</vt:lpstr>
      <vt:lpstr>Roboto Slab</vt:lpstr>
      <vt:lpstr>Arial</vt:lpstr>
      <vt:lpstr>Office Theme</vt:lpstr>
      <vt:lpstr>Module 4</vt:lpstr>
      <vt:lpstr>Model Performance Evaluation Classification Problems</vt:lpstr>
      <vt:lpstr>Performance Metrics</vt:lpstr>
      <vt:lpstr>Classification</vt:lpstr>
      <vt:lpstr>Binary Classification</vt:lpstr>
      <vt:lpstr>Classification Predictions</vt:lpstr>
      <vt:lpstr>Classification Propensities</vt:lpstr>
      <vt:lpstr>Classification Decision Function</vt:lpstr>
      <vt:lpstr>Propensity Threshold</vt:lpstr>
      <vt:lpstr>Classification Threshold</vt:lpstr>
      <vt:lpstr>Benchmark for Classification</vt:lpstr>
      <vt:lpstr>Classification Metrics</vt:lpstr>
      <vt:lpstr>The Confusion Matrix</vt:lpstr>
      <vt:lpstr>The Confusion Matrix</vt:lpstr>
      <vt:lpstr>The Confusion Matrix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Accuracy</vt:lpstr>
      <vt:lpstr>PowerPoint Presentation</vt:lpstr>
      <vt:lpstr>Misclassification Rate – Error </vt:lpstr>
      <vt:lpstr>PowerPoint Presentation</vt:lpstr>
      <vt:lpstr>Sensitivity – Recall – Detection Rate - TPR</vt:lpstr>
      <vt:lpstr>Specificity</vt:lpstr>
      <vt:lpstr>Precision</vt:lpstr>
      <vt:lpstr>F1 Score</vt:lpstr>
      <vt:lpstr>Class Imbalance</vt:lpstr>
      <vt:lpstr>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0</dc:title>
  <dc:creator>Orians, A.J.</dc:creator>
  <cp:lastModifiedBy>Martinez, Waldyn Gerardo Dr.</cp:lastModifiedBy>
  <cp:revision>144</cp:revision>
  <dcterms:modified xsi:type="dcterms:W3CDTF">2024-10-15T17:00:41Z</dcterms:modified>
</cp:coreProperties>
</file>