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301" r:id="rId2"/>
    <p:sldId id="265" r:id="rId3"/>
    <p:sldId id="417" r:id="rId4"/>
    <p:sldId id="534" r:id="rId5"/>
    <p:sldId id="530" r:id="rId6"/>
    <p:sldId id="526" r:id="rId7"/>
    <p:sldId id="527" r:id="rId8"/>
    <p:sldId id="532" r:id="rId9"/>
    <p:sldId id="528" r:id="rId10"/>
    <p:sldId id="529" r:id="rId11"/>
    <p:sldId id="531" r:id="rId12"/>
    <p:sldId id="535" r:id="rId13"/>
    <p:sldId id="536" r:id="rId14"/>
    <p:sldId id="497" r:id="rId15"/>
    <p:sldId id="533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</p:sldIdLst>
  <p:sldSz cx="12192000" cy="6858000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302020204030204" pitchFamily="34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/>
    <p:restoredTop sz="96405"/>
  </p:normalViewPr>
  <p:slideViewPr>
    <p:cSldViewPr snapToGrid="0">
      <p:cViewPr varScale="1">
        <p:scale>
          <a:sx n="126" d="100"/>
          <a:sy n="126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04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48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46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11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827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777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72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96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340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9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309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657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892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085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81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16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1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74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48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90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ampling_(statistics)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ampling_(statistics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ampling_(statistics)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ampling_(statistics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5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Tree-Based Models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Minimum Samples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set a limit to number of observations for a leaf</a:t>
            </a:r>
          </a:p>
        </p:txBody>
      </p:sp>
      <p:pic>
        <p:nvPicPr>
          <p:cNvPr id="16386" name="Picture 2" descr="Decision Tree Adventures 2 — Explanation of Decision Tree Classifier  Parameters | by Haydar Özler | DataDrivenInvestor">
            <a:extLst>
              <a:ext uri="{FF2B5EF4-FFF2-40B4-BE49-F238E27FC236}">
                <a16:creationId xmlns:a16="http://schemas.microsoft.com/office/drawing/2014/main" id="{4163358E-2D71-F175-E7A3-A164E5E5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482614"/>
            <a:ext cx="5926118" cy="35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922B4-3ED0-C7D5-1416-44C117501CD0}"/>
              </a:ext>
            </a:extLst>
          </p:cNvPr>
          <p:cNvSpPr txBox="1"/>
          <p:nvPr/>
        </p:nvSpPr>
        <p:spPr>
          <a:xfrm>
            <a:off x="5507762" y="24826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</a:rPr>
              <a:t>min_sample_leaf</a:t>
            </a:r>
            <a:r>
              <a:rPr lang="en-US" sz="3200" dirty="0"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= </a:t>
            </a:r>
            <a:r>
              <a:rPr lang="en-US" sz="3200" dirty="0">
                <a:latin typeface="Courier New" panose="02070309020205020404" pitchFamily="49" charset="0"/>
              </a:rPr>
              <a:t>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399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Minimum Impurity Decrease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minimum improvement in impurity to split node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2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2B5FE2E9-CAC6-538A-D8DD-045A976A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" y="2597196"/>
            <a:ext cx="4420149" cy="38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627EE-2220-2047-8A39-94346F26CD1E}"/>
              </a:ext>
            </a:extLst>
          </p:cNvPr>
          <p:cNvSpPr txBox="1"/>
          <p:nvPr/>
        </p:nvSpPr>
        <p:spPr>
          <a:xfrm>
            <a:off x="4033520" y="2482216"/>
            <a:ext cx="764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</a:rPr>
              <a:t>min_impurity_decrease</a:t>
            </a:r>
            <a:r>
              <a:rPr lang="en-US" sz="3200" dirty="0"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= </a:t>
            </a:r>
            <a:r>
              <a:rPr lang="en-US" sz="3200" dirty="0">
                <a:latin typeface="Courier New" panose="02070309020205020404" pitchFamily="49" charset="0"/>
              </a:rPr>
              <a:t>0.05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28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Cost Complexity Pruning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Can control pruning level based on test accuracy.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Uses alpha specifies level of pruning (higher alpha = higher pruning)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7" name="Picture 4" descr="Post pruning decision trees with cost complexity pruning — scikit-learn  1.1.2 documentation">
            <a:extLst>
              <a:ext uri="{FF2B5EF4-FFF2-40B4-BE49-F238E27FC236}">
                <a16:creationId xmlns:a16="http://schemas.microsoft.com/office/drawing/2014/main" id="{953667A3-0B65-B93F-221A-476C05A8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" y="2708156"/>
            <a:ext cx="5275739" cy="39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30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Cost Complexity Pruning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Can control pruning level based on test accuracy.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Uses alpha specifies level of pruning (higher alpha = higher pruning)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0439BA-FA1F-7023-2255-EA362F4E3DCE}"/>
              </a:ext>
            </a:extLst>
          </p:cNvPr>
          <p:cNvCxnSpPr>
            <a:cxnSpLocks/>
          </p:cNvCxnSpPr>
          <p:nvPr/>
        </p:nvCxnSpPr>
        <p:spPr>
          <a:xfrm flipH="1">
            <a:off x="6275830" y="4636647"/>
            <a:ext cx="1691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ost pruning decision trees with cost complexity pruning — scikit-learn  1.1.2 documentation">
            <a:extLst>
              <a:ext uri="{FF2B5EF4-FFF2-40B4-BE49-F238E27FC236}">
                <a16:creationId xmlns:a16="http://schemas.microsoft.com/office/drawing/2014/main" id="{2BBAFF5B-0889-D1DF-715D-03C80A97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30" y="3070728"/>
            <a:ext cx="3140327" cy="23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02E4F-63D0-BAA8-8604-B2D43811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6" y="3185708"/>
            <a:ext cx="7451997" cy="30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Cross-Validation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hlinkClick r:id="rId3" tooltip="Resampling (statis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Resampling</a:t>
            </a:r>
            <a:r>
              <a:rPr lang="en-US" dirty="0"/>
              <a:t> method that uses different portions of the data to test and train a model on different iterations.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1B985-664B-2759-37CC-46E9B9B32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1" y="3058159"/>
            <a:ext cx="5252843" cy="36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Cross-Validation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hlinkClick r:id="rId3" tooltip="Resampling (statis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Resampling</a:t>
            </a:r>
            <a:r>
              <a:rPr lang="en-US" dirty="0"/>
              <a:t> method that uses different portions of the data to test and train a model on different iterations.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D00280-2A8B-5AC9-CFB7-3DD2B1824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15" r="29690" b="48569"/>
          <a:stretch/>
        </p:blipFill>
        <p:spPr>
          <a:xfrm>
            <a:off x="1495336" y="3897842"/>
            <a:ext cx="4600664" cy="417689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97783E3-4BEB-C1BA-E3B8-2B6EB87AC2A9}"/>
              </a:ext>
            </a:extLst>
          </p:cNvPr>
          <p:cNvSpPr/>
          <p:nvPr/>
        </p:nvSpPr>
        <p:spPr>
          <a:xfrm rot="5400000">
            <a:off x="4348337" y="2895247"/>
            <a:ext cx="327379" cy="31679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54566-5DB5-765B-C1B7-F3C41A139F77}"/>
              </a:ext>
            </a:extLst>
          </p:cNvPr>
          <p:cNvSpPr/>
          <p:nvPr/>
        </p:nvSpPr>
        <p:spPr>
          <a:xfrm>
            <a:off x="4132760" y="4658622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67F71B-A201-5206-970E-79D1805BF40C}"/>
              </a:ext>
            </a:extLst>
          </p:cNvPr>
          <p:cNvCxnSpPr>
            <a:stCxn id="7" idx="2"/>
          </p:cNvCxnSpPr>
          <p:nvPr/>
        </p:nvCxnSpPr>
        <p:spPr>
          <a:xfrm flipH="1">
            <a:off x="2575895" y="3513362"/>
            <a:ext cx="1476160" cy="36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A739D8-72BB-62E8-CE6E-AA8714E068E7}"/>
              </a:ext>
            </a:extLst>
          </p:cNvPr>
          <p:cNvSpPr/>
          <p:nvPr/>
        </p:nvSpPr>
        <p:spPr>
          <a:xfrm>
            <a:off x="3352215" y="2867031"/>
            <a:ext cx="1399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model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Cross-Validation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hlinkClick r:id="rId3" tooltip="Resampling (statis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Resampling</a:t>
            </a:r>
            <a:r>
              <a:rPr lang="en-US" dirty="0"/>
              <a:t> method that uses different portions of the data to test and train a model on different iterations.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56A827D-D6F0-6286-B8AF-B0FBBD7D7FE0}"/>
              </a:ext>
            </a:extLst>
          </p:cNvPr>
          <p:cNvSpPr/>
          <p:nvPr/>
        </p:nvSpPr>
        <p:spPr>
          <a:xfrm rot="5400000">
            <a:off x="4532588" y="3291501"/>
            <a:ext cx="311601" cy="23912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174C1-4955-896B-E042-80987B64D78E}"/>
              </a:ext>
            </a:extLst>
          </p:cNvPr>
          <p:cNvSpPr/>
          <p:nvPr/>
        </p:nvSpPr>
        <p:spPr>
          <a:xfrm>
            <a:off x="4496669" y="492928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3F0AE8-F471-6736-1ABE-A9A7FCE73236}"/>
              </a:ext>
            </a:extLst>
          </p:cNvPr>
          <p:cNvCxnSpPr>
            <a:stCxn id="10" idx="2"/>
          </p:cNvCxnSpPr>
          <p:nvPr/>
        </p:nvCxnSpPr>
        <p:spPr>
          <a:xfrm flipH="1">
            <a:off x="3140214" y="3513362"/>
            <a:ext cx="699840" cy="377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F763D2-3ED8-9D6C-DDE9-F965C8D89835}"/>
              </a:ext>
            </a:extLst>
          </p:cNvPr>
          <p:cNvSpPr/>
          <p:nvPr/>
        </p:nvSpPr>
        <p:spPr>
          <a:xfrm>
            <a:off x="3140214" y="2867031"/>
            <a:ext cx="1399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check model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performance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99CD0E-97C1-6482-357F-E7DFFF6E89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31" r="27620" b="38855"/>
          <a:stretch/>
        </p:blipFill>
        <p:spPr>
          <a:xfrm>
            <a:off x="1226162" y="3891041"/>
            <a:ext cx="4736131" cy="44026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FA0E707A-709E-0720-AFF4-EEB815D90894}"/>
              </a:ext>
            </a:extLst>
          </p:cNvPr>
          <p:cNvSpPr/>
          <p:nvPr/>
        </p:nvSpPr>
        <p:spPr>
          <a:xfrm rot="5400000">
            <a:off x="2061335" y="4125867"/>
            <a:ext cx="311603" cy="7224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D924F-0EA8-A509-C9FF-628691C92F10}"/>
              </a:ext>
            </a:extLst>
          </p:cNvPr>
          <p:cNvSpPr/>
          <p:nvPr/>
        </p:nvSpPr>
        <p:spPr>
          <a:xfrm>
            <a:off x="2025417" y="4951630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4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Cross-Validation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hlinkClick r:id="rId3" tooltip="Resampling (statis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Resampling</a:t>
            </a:r>
            <a:r>
              <a:rPr lang="en-US" dirty="0"/>
              <a:t> method that uses different portions of the data to test and train a model on different iterations.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76B03-47AF-F85E-A966-EE7CD06730B8}"/>
              </a:ext>
            </a:extLst>
          </p:cNvPr>
          <p:cNvSpPr/>
          <p:nvPr/>
        </p:nvSpPr>
        <p:spPr>
          <a:xfrm>
            <a:off x="1037506" y="3202087"/>
            <a:ext cx="307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Average the test performances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A9960-4134-E129-031D-DCAB4BBF7D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" t="42713" r="78687" b="48569"/>
          <a:stretch/>
        </p:blipFill>
        <p:spPr>
          <a:xfrm>
            <a:off x="1114501" y="3672698"/>
            <a:ext cx="824089" cy="395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38D95-9E4A-EA6D-A7CB-276CA2DD0A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3" t="51182" r="66265" b="38855"/>
          <a:stretch/>
        </p:blipFill>
        <p:spPr>
          <a:xfrm>
            <a:off x="1114501" y="4126034"/>
            <a:ext cx="812800" cy="451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17B1E7-0B2C-CD6C-3368-2FD207A41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5" t="60397" r="53843" b="29640"/>
          <a:stretch/>
        </p:blipFill>
        <p:spPr>
          <a:xfrm>
            <a:off x="1114501" y="4590658"/>
            <a:ext cx="812800" cy="451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D4DF8B-0DCE-AC34-E6D8-E9C03BADC4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1" t="70111" r="41595" b="20673"/>
          <a:stretch/>
        </p:blipFill>
        <p:spPr>
          <a:xfrm>
            <a:off x="1131434" y="5100439"/>
            <a:ext cx="778933" cy="4176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706420-86C9-9FDB-263E-9F41D4C053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8" t="80074" r="29173" b="11209"/>
          <a:stretch/>
        </p:blipFill>
        <p:spPr>
          <a:xfrm>
            <a:off x="1108856" y="5629769"/>
            <a:ext cx="801511" cy="395112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4211B33C-0EFA-7A8A-E4DA-2F80DEBB1923}"/>
              </a:ext>
            </a:extLst>
          </p:cNvPr>
          <p:cNvSpPr/>
          <p:nvPr/>
        </p:nvSpPr>
        <p:spPr>
          <a:xfrm>
            <a:off x="1938590" y="3672698"/>
            <a:ext cx="335492" cy="23521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389061-BF44-9B0F-1146-AB3FFE4E1555}"/>
              </a:ext>
            </a:extLst>
          </p:cNvPr>
          <p:cNvSpPr/>
          <p:nvPr/>
        </p:nvSpPr>
        <p:spPr>
          <a:xfrm>
            <a:off x="2269161" y="4635814"/>
            <a:ext cx="385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score: for classification </a:t>
            </a:r>
            <a:r>
              <a:rPr lang="en-US" dirty="0" err="1">
                <a:solidFill>
                  <a:srgbClr val="C00000"/>
                </a:solidFill>
              </a:rPr>
              <a:t>accuracy_score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8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Hyperparameters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D0701-C912-45D5-A0DE-5D70751B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72" y="4250951"/>
            <a:ext cx="2789119" cy="22719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Grid Search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involves searching through a range of values for hyperparameters to find the best subset 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36808-6E91-43A7-7D5C-575CBB264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1" y="2682875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Grid Search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involves searching through a range of values for hyperparameters to find the best subset 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36808-6E91-43A7-7D5C-575CBB264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1" y="2682875"/>
            <a:ext cx="47625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4D29F-ECF8-4091-8226-129017938FDF}"/>
              </a:ext>
            </a:extLst>
          </p:cNvPr>
          <p:cNvSpPr txBox="1"/>
          <p:nvPr/>
        </p:nvSpPr>
        <p:spPr>
          <a:xfrm>
            <a:off x="5814628" y="36978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</a:rPr>
              <a:t>m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ax_depth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{2,3,4,5}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C8AA-FCE4-5ACD-E17E-F6E778C37F95}"/>
              </a:ext>
            </a:extLst>
          </p:cNvPr>
          <p:cNvSpPr txBox="1"/>
          <p:nvPr/>
        </p:nvSpPr>
        <p:spPr>
          <a:xfrm>
            <a:off x="5804468" y="339009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latin typeface="Courier New" panose="02070309020205020404" pitchFamily="49" charset="0"/>
              </a:defRPr>
            </a:lvl1pPr>
          </a:lstStyle>
          <a:p>
            <a:r>
              <a:rPr lang="en-US" dirty="0"/>
              <a:t>criterion = {‘</a:t>
            </a:r>
            <a:r>
              <a:rPr lang="en-US" dirty="0" err="1"/>
              <a:t>gini</a:t>
            </a:r>
            <a:r>
              <a:rPr lang="en-US" dirty="0"/>
              <a:t>’, ‘entropy’}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91600-FA97-C67F-F509-D7545155E753}"/>
              </a:ext>
            </a:extLst>
          </p:cNvPr>
          <p:cNvSpPr txBox="1"/>
          <p:nvPr/>
        </p:nvSpPr>
        <p:spPr>
          <a:xfrm>
            <a:off x="5814628" y="4019691"/>
            <a:ext cx="7640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</a:defRPr>
            </a:lvl1pPr>
          </a:lstStyle>
          <a:p>
            <a:r>
              <a:rPr lang="en-US" dirty="0" err="1"/>
              <a:t>min_impurity_decrease</a:t>
            </a:r>
            <a:r>
              <a:rPr lang="en-US" dirty="0"/>
              <a:t> = {0, 0.01, 0.05, 0.1}</a:t>
            </a:r>
          </a:p>
        </p:txBody>
      </p:sp>
    </p:spTree>
    <p:extLst>
      <p:ext uri="{BB962C8B-B14F-4D97-AF65-F5344CB8AC3E}">
        <p14:creationId xmlns:p14="http://schemas.microsoft.com/office/powerpoint/2010/main" val="323934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Grid Search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involves searching through a range of values for hyperparameters to find the best subset 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E36808-6E91-43A7-7D5C-575CBB264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1" y="2682875"/>
            <a:ext cx="47625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43A604-691A-2F86-8A2B-82E67FB740C9}"/>
              </a:ext>
            </a:extLst>
          </p:cNvPr>
          <p:cNvSpPr/>
          <p:nvPr/>
        </p:nvSpPr>
        <p:spPr>
          <a:xfrm>
            <a:off x="6345283" y="3153465"/>
            <a:ext cx="457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1) Set the grid with initial guess for parameters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FA32F7-5711-C7CE-1C9C-6F51FF8AD3B6}"/>
              </a:ext>
            </a:extLst>
          </p:cNvPr>
          <p:cNvSpPr/>
          <p:nvPr/>
        </p:nvSpPr>
        <p:spPr>
          <a:xfrm>
            <a:off x="6345283" y="3637777"/>
            <a:ext cx="286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2) Fit model with grid search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C2B8DB-68F6-A4EB-266C-6F1490790E0F}"/>
              </a:ext>
            </a:extLst>
          </p:cNvPr>
          <p:cNvSpPr/>
          <p:nvPr/>
        </p:nvSpPr>
        <p:spPr>
          <a:xfrm>
            <a:off x="6345283" y="4150689"/>
            <a:ext cx="428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3) Repeat process until best model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5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16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Hyperparameters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Model parameters whose value are used to control the model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Mostly used to control tree growth (stopping criteria)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9BA6-4A05-7B1A-AB68-0B620CC45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5760"/>
            <a:ext cx="6489668" cy="37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Hyperparameters vs Parameters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of slopes, coefficients are referred to as parameters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Hyperparameters are set by user prior to fitting the model.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E10050-6A78-9060-ABAC-4AF1A6B3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859913"/>
            <a:ext cx="6447121" cy="34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Splitting Criterion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splitting criterion 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criterion</a:t>
            </a:r>
            <a:r>
              <a:rPr lang="en-US" dirty="0"/>
              <a:t>) refers to the impurity metric.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Classification</a:t>
            </a:r>
          </a:p>
          <a:p>
            <a:pPr marL="800100" lvl="1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Gini Index</a:t>
            </a:r>
          </a:p>
          <a:p>
            <a:pPr marL="800100" lvl="1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Regression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MSE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Friedman MSE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MAE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Poisson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2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2B5FE2E9-CAC6-538A-D8DD-045A976A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11" y="2678476"/>
            <a:ext cx="2821020" cy="24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6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Maximum Tree Depth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How many levels a tree can go down? </a:t>
            </a: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call this the depth of the tree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548E60-32FE-48B7-4FB4-C4967EB49CC5}"/>
              </a:ext>
            </a:extLst>
          </p:cNvPr>
          <p:cNvGrpSpPr/>
          <p:nvPr/>
        </p:nvGrpSpPr>
        <p:grpSpPr>
          <a:xfrm>
            <a:off x="960592" y="2753360"/>
            <a:ext cx="3911760" cy="3637878"/>
            <a:chOff x="345280" y="1258600"/>
            <a:chExt cx="6507341" cy="5152958"/>
          </a:xfrm>
        </p:grpSpPr>
        <p:pic>
          <p:nvPicPr>
            <p:cNvPr id="2" name="Google Shape;121;p15">
              <a:extLst>
                <a:ext uri="{FF2B5EF4-FFF2-40B4-BE49-F238E27FC236}">
                  <a16:creationId xmlns:a16="http://schemas.microsoft.com/office/drawing/2014/main" id="{8000B2AD-5FF6-1AA7-AF80-241F3683B97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239" y="1258600"/>
              <a:ext cx="6347382" cy="5152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BC50B-048B-1AFC-7777-36AAE92147CF}"/>
                </a:ext>
              </a:extLst>
            </p:cNvPr>
            <p:cNvSpPr/>
            <p:nvPr/>
          </p:nvSpPr>
          <p:spPr>
            <a:xfrm>
              <a:off x="505239" y="2646381"/>
              <a:ext cx="4653342" cy="1140311"/>
            </a:xfrm>
            <a:prstGeom prst="rect">
              <a:avLst/>
            </a:prstGeom>
            <a:solidFill>
              <a:schemeClr val="tx2">
                <a:alpha val="1789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0E463D-C0F2-B1B0-3FB8-DD8F13BA6907}"/>
                </a:ext>
              </a:extLst>
            </p:cNvPr>
            <p:cNvSpPr/>
            <p:nvPr/>
          </p:nvSpPr>
          <p:spPr>
            <a:xfrm>
              <a:off x="1484369" y="3949148"/>
              <a:ext cx="4386343" cy="1026242"/>
            </a:xfrm>
            <a:prstGeom prst="rect">
              <a:avLst/>
            </a:prstGeom>
            <a:solidFill>
              <a:schemeClr val="tx2">
                <a:alpha val="1789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00C7B3-573B-7FD4-4AAD-1AD350D699A8}"/>
                </a:ext>
              </a:extLst>
            </p:cNvPr>
            <p:cNvSpPr/>
            <p:nvPr/>
          </p:nvSpPr>
          <p:spPr>
            <a:xfrm>
              <a:off x="345280" y="5174474"/>
              <a:ext cx="6214545" cy="1188698"/>
            </a:xfrm>
            <a:prstGeom prst="rect">
              <a:avLst/>
            </a:prstGeom>
            <a:solidFill>
              <a:schemeClr val="tx2">
                <a:alpha val="1789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51A71D-BD1C-2503-3078-B9B0298F2234}"/>
              </a:ext>
            </a:extLst>
          </p:cNvPr>
          <p:cNvSpPr txBox="1"/>
          <p:nvPr/>
        </p:nvSpPr>
        <p:spPr>
          <a:xfrm>
            <a:off x="4870681" y="3981337"/>
            <a:ext cx="206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</a:t>
            </a:r>
            <a:r>
              <a:rPr lang="en-US" sz="1800" b="1" dirty="0">
                <a:solidFill>
                  <a:srgbClr val="000000"/>
                </a:solidFill>
              </a:rPr>
              <a:t>epth =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1F71A-AC50-1012-D389-202FA19A4C97}"/>
              </a:ext>
            </a:extLst>
          </p:cNvPr>
          <p:cNvSpPr txBox="1"/>
          <p:nvPr/>
        </p:nvSpPr>
        <p:spPr>
          <a:xfrm>
            <a:off x="4870682" y="4884505"/>
            <a:ext cx="206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</a:t>
            </a:r>
            <a:r>
              <a:rPr lang="en-US" sz="1800" b="1" dirty="0">
                <a:solidFill>
                  <a:srgbClr val="000000"/>
                </a:solidFill>
              </a:rPr>
              <a:t>epth = 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CBBB4-8532-3E0B-FCB9-AF5BF5B69023}"/>
              </a:ext>
            </a:extLst>
          </p:cNvPr>
          <p:cNvSpPr txBox="1"/>
          <p:nvPr/>
        </p:nvSpPr>
        <p:spPr>
          <a:xfrm>
            <a:off x="4870682" y="5752814"/>
            <a:ext cx="206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</a:t>
            </a:r>
            <a:r>
              <a:rPr lang="en-US" sz="1800" b="1" dirty="0">
                <a:solidFill>
                  <a:srgbClr val="000000"/>
                </a:solidFill>
              </a:rPr>
              <a:t>epth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Maximum Tree Depth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limit the tree growth by setting the maximum depth</a:t>
            </a:r>
          </a:p>
        </p:txBody>
      </p:sp>
      <p:pic>
        <p:nvPicPr>
          <p:cNvPr id="12290" name="Picture 2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89B12C50-E481-B29B-831B-A5DA60E2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2556556"/>
            <a:ext cx="415899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2235E-1C8A-58A4-1C04-1C3F8B560B1E}"/>
              </a:ext>
            </a:extLst>
          </p:cNvPr>
          <p:cNvSpPr txBox="1"/>
          <p:nvPr/>
        </p:nvSpPr>
        <p:spPr>
          <a:xfrm>
            <a:off x="4582160" y="24415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</a:rPr>
              <a:t>m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ax_depth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48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Maximum Number of Terminal Nodes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limit the number of leaves to a specific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235E-1C8A-58A4-1C04-1C3F8B560B1E}"/>
              </a:ext>
            </a:extLst>
          </p:cNvPr>
          <p:cNvSpPr txBox="1"/>
          <p:nvPr/>
        </p:nvSpPr>
        <p:spPr>
          <a:xfrm>
            <a:off x="6156187" y="2844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</a:rPr>
              <a:t>m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ax_leaf_nodes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= 6</a:t>
            </a:r>
            <a:endParaRPr lang="en-US" sz="3200" dirty="0"/>
          </a:p>
        </p:txBody>
      </p:sp>
      <p:pic>
        <p:nvPicPr>
          <p:cNvPr id="21506" name="Picture 2" descr="Decision Tree Adventures 2 — Explanation of Decision Tree Classifier  Parameters | by Haydar Özler | DataDrivenInvestor">
            <a:extLst>
              <a:ext uri="{FF2B5EF4-FFF2-40B4-BE49-F238E27FC236}">
                <a16:creationId xmlns:a16="http://schemas.microsoft.com/office/drawing/2014/main" id="{65A62410-FB50-E981-E3A4-BF36E55C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7" y="2833416"/>
            <a:ext cx="5583078" cy="33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2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Minimum Samples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set a limit to number of observations needed to split node</a:t>
            </a:r>
          </a:p>
        </p:txBody>
      </p:sp>
      <p:pic>
        <p:nvPicPr>
          <p:cNvPr id="14338" name="Picture 2" descr="What does min_samples_split means in decision tree? - tools - Data Science,  Analytics and Big Data discussions">
            <a:extLst>
              <a:ext uri="{FF2B5EF4-FFF2-40B4-BE49-F238E27FC236}">
                <a16:creationId xmlns:a16="http://schemas.microsoft.com/office/drawing/2014/main" id="{7CB48A06-00FD-8F8C-011E-1EAF8035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1" y="2386555"/>
            <a:ext cx="4294504" cy="40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922B4-3ED0-C7D5-1416-44C117501CD0}"/>
              </a:ext>
            </a:extLst>
          </p:cNvPr>
          <p:cNvSpPr txBox="1"/>
          <p:nvPr/>
        </p:nvSpPr>
        <p:spPr>
          <a:xfrm>
            <a:off x="4390354" y="23376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</a:rPr>
              <a:t>min_sample_split</a:t>
            </a:r>
            <a:r>
              <a:rPr lang="en-US" sz="3200" dirty="0"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= </a:t>
            </a:r>
            <a:r>
              <a:rPr lang="en-US" sz="3200" dirty="0">
                <a:latin typeface="Courier New" panose="02070309020205020404" pitchFamily="49" charset="0"/>
              </a:rPr>
              <a:t>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823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11188</TotalTime>
  <Words>782</Words>
  <Application>Microsoft Macintosh PowerPoint</Application>
  <PresentationFormat>Widescreen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Wingdings</vt:lpstr>
      <vt:lpstr>Courier New</vt:lpstr>
      <vt:lpstr>Arial</vt:lpstr>
      <vt:lpstr>Roboto Slab</vt:lpstr>
      <vt:lpstr>Lato</vt:lpstr>
      <vt:lpstr>Lato Light</vt:lpstr>
      <vt:lpstr>Office Theme</vt:lpstr>
      <vt:lpstr>Module 5</vt:lpstr>
      <vt:lpstr>Hyperparameters</vt:lpstr>
      <vt:lpstr>Hyperparameters</vt:lpstr>
      <vt:lpstr>Hyperparameters vs Parameters</vt:lpstr>
      <vt:lpstr>Splitting Criterion</vt:lpstr>
      <vt:lpstr>Maximum Tree Depth</vt:lpstr>
      <vt:lpstr>Maximum Tree Depth</vt:lpstr>
      <vt:lpstr>Maximum Number of Terminal Nodes</vt:lpstr>
      <vt:lpstr>Minimum Samples</vt:lpstr>
      <vt:lpstr>Minimum Samples</vt:lpstr>
      <vt:lpstr>Minimum Impurity Decrease</vt:lpstr>
      <vt:lpstr>Cost Complexity Pruning</vt:lpstr>
      <vt:lpstr>Cost Complexity Pruning</vt:lpstr>
      <vt:lpstr>Python</vt:lpstr>
      <vt:lpstr>Cross-Validation</vt:lpstr>
      <vt:lpstr>Cross-Validation</vt:lpstr>
      <vt:lpstr>Cross-Validation</vt:lpstr>
      <vt:lpstr>Cross-Validation</vt:lpstr>
      <vt:lpstr>Python</vt:lpstr>
      <vt:lpstr>Grid Search</vt:lpstr>
      <vt:lpstr>Grid Search</vt:lpstr>
      <vt:lpstr>Grid Search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158</cp:revision>
  <dcterms:modified xsi:type="dcterms:W3CDTF">2023-08-03T15:05:06Z</dcterms:modified>
</cp:coreProperties>
</file>