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4"/>
  </p:notesMasterIdLst>
  <p:sldIdLst>
    <p:sldId id="301" r:id="rId2"/>
    <p:sldId id="265" r:id="rId3"/>
    <p:sldId id="417" r:id="rId4"/>
    <p:sldId id="502" r:id="rId5"/>
    <p:sldId id="503" r:id="rId6"/>
    <p:sldId id="504" r:id="rId7"/>
    <p:sldId id="505" r:id="rId8"/>
    <p:sldId id="506" r:id="rId9"/>
    <p:sldId id="508" r:id="rId10"/>
    <p:sldId id="509" r:id="rId11"/>
    <p:sldId id="510" r:id="rId12"/>
    <p:sldId id="511" r:id="rId13"/>
    <p:sldId id="512" r:id="rId14"/>
    <p:sldId id="513" r:id="rId15"/>
    <p:sldId id="517" r:id="rId16"/>
    <p:sldId id="534" r:id="rId17"/>
    <p:sldId id="535" r:id="rId18"/>
    <p:sldId id="536" r:id="rId19"/>
    <p:sldId id="537" r:id="rId20"/>
    <p:sldId id="538" r:id="rId21"/>
    <p:sldId id="539" r:id="rId22"/>
    <p:sldId id="540" r:id="rId23"/>
    <p:sldId id="531" r:id="rId24"/>
    <p:sldId id="543" r:id="rId25"/>
    <p:sldId id="544" r:id="rId26"/>
    <p:sldId id="545" r:id="rId27"/>
    <p:sldId id="546" r:id="rId28"/>
    <p:sldId id="547" r:id="rId29"/>
    <p:sldId id="548" r:id="rId30"/>
    <p:sldId id="549" r:id="rId31"/>
    <p:sldId id="550" r:id="rId32"/>
    <p:sldId id="525" r:id="rId33"/>
    <p:sldId id="514" r:id="rId34"/>
    <p:sldId id="516" r:id="rId35"/>
    <p:sldId id="518" r:id="rId36"/>
    <p:sldId id="519" r:id="rId37"/>
    <p:sldId id="520" r:id="rId38"/>
    <p:sldId id="521" r:id="rId39"/>
    <p:sldId id="522" r:id="rId40"/>
    <p:sldId id="497" r:id="rId41"/>
    <p:sldId id="523" r:id="rId42"/>
    <p:sldId id="524" r:id="rId43"/>
  </p:sldIdLst>
  <p:sldSz cx="12192000" cy="6858000"/>
  <p:notesSz cx="6858000" cy="9144000"/>
  <p:embeddedFontLst>
    <p:embeddedFont>
      <p:font typeface="Cambria Math" panose="02040503050406030204" pitchFamily="18" charset="0"/>
      <p:regular r:id="rId45"/>
    </p:embeddedFont>
    <p:embeddedFont>
      <p:font typeface="Lato" panose="020F0502020204030203" pitchFamily="34" charset="0"/>
      <p:regular r:id="rId46"/>
      <p:bold r:id="rId47"/>
      <p:italic r:id="rId48"/>
      <p:boldItalic r:id="rId49"/>
    </p:embeddedFont>
    <p:embeddedFont>
      <p:font typeface="Lato Light" panose="020F0302020204030204" pitchFamily="34" charset="0"/>
      <p:regular r:id="rId50"/>
      <p:bold r:id="rId51"/>
      <p:italic r:id="rId52"/>
      <p:boldItalic r:id="rId53"/>
    </p:embeddedFont>
    <p:embeddedFont>
      <p:font typeface="Roboto Slab" pitchFamily="2" charset="0"/>
      <p:regular r:id="rId54"/>
      <p:bold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1" roundtripDataSignature="AMtx7mh8+V1nZDCJuCgwzr3Qy4UygyyS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7C074C-A82D-4799-AD4D-ECD6B58B4DEF}">
  <a:tblStyle styleId="{947C074C-A82D-4799-AD4D-ECD6B58B4DEF}" styleName="Table_0">
    <a:wholeTbl>
      <a:tcTxStyle b="off" i="off">
        <a:font>
          <a:latin typeface="Lato Light"/>
          <a:ea typeface="Lato Light"/>
          <a:cs typeface="Lato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5E6E7"/>
          </a:solidFill>
        </a:fill>
      </a:tcStyle>
    </a:wholeTbl>
    <a:band1H>
      <a:tcTxStyle/>
      <a:tcStyle>
        <a:tcBdr/>
        <a:fill>
          <a:solidFill>
            <a:srgbClr val="EACA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ACA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6"/>
    <p:restoredTop sz="96433"/>
  </p:normalViewPr>
  <p:slideViewPr>
    <p:cSldViewPr snapToGrid="0">
      <p:cViewPr varScale="1">
        <p:scale>
          <a:sx n="150" d="100"/>
          <a:sy n="150" d="100"/>
        </p:scale>
        <p:origin x="21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font" Target="fonts/font11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" Type="http://schemas.openxmlformats.org/officeDocument/2006/relationships/slide" Target="slides/slide4.xml"/><Relationship Id="rId61" Type="http://customschemas.google.com/relationships/presentationmetadata" Target="metadata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0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Relationship Id="rId65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3T21:29:40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21 7831 0 0,'-11'-11'696'0'0,"6"3"-560"0"0,5 6-136 0 0,57 43-2376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3T21:30:02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38 4607 0 0,'-17'-13'195'0'0,"11"9"-145"0"0,1 0 1 0 0,0 0 0 0 0,-1 1 0 0 0,-11-6-1 0 0,10 9 435 0 0,4 0-260 0 0,3 1-141 0 0,0-1-270 0 0,13 4-2279 0 0,2 0 2063 0 0,25 4 0 0 0,-38-7 384 0 0,-1-1-1 0 0,1 0 1 0 0,0 0-1 0 0,-1 0 1 0 0,1-1-1 0 0,0 1 1 0 0,-1 0-1 0 0,1 0 1 0 0,0-1-1 0 0,-1 1 1 0 0,1-1-1 0 0,0 0 1 0 0,-1 1-1 0 0,1-1 0 0 0,-1 0 1 0 0,3-2-1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3T21:30:02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40 4607 0 0,'-24'-19'200'0'0,"13"8"48"0"0,5 5-248 0 0,6 3 0 0 0,3 4 200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4" name="Google Shape;40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section headers to chunk content in your presentation.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the same style of section header throughout your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0407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52054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08609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56168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72652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58249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77711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71944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79227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00315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9183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4102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5959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02388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35318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14647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07159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12695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47656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67012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3551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22947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45140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31633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89823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537507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94410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93306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55386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537698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811246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967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030210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1282713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806888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410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4323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1343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7450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61192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7454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6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" name="Google Shape;13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_White">
  <p:cSld name="6_Title Slide_Whit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54"/>
          <p:cNvSpPr txBox="1">
            <a:spLocks noGrp="1"/>
          </p:cNvSpPr>
          <p:nvPr>
            <p:ph type="ctrTitle"/>
          </p:nvPr>
        </p:nvSpPr>
        <p:spPr>
          <a:xfrm>
            <a:off x="1524000" y="2618133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sz="4800" b="0"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4"/>
          <p:cNvSpPr txBox="1">
            <a:spLocks noGrp="1"/>
          </p:cNvSpPr>
          <p:nvPr>
            <p:ph type="subTitle" idx="1"/>
          </p:nvPr>
        </p:nvSpPr>
        <p:spPr>
          <a:xfrm>
            <a:off x="1524000" y="423505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0" name="Google Shape;60;p54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61" name="Google Shape;61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4092" y="1369995"/>
            <a:ext cx="1016000" cy="1109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_Red">
  <p:cSld name="2_Section Header_Red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4" name="Google Shape;144;p6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  <a:defRPr sz="6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6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2000"/>
              <a:buNone/>
              <a:defRPr sz="2000">
                <a:solidFill>
                  <a:srgbClr val="D5888C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800"/>
              <a:buNone/>
              <a:defRPr sz="1800">
                <a:solidFill>
                  <a:srgbClr val="D5888C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68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itle Slide_Red">
  <p:cSld name="8_Title Slide_Red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0" name="Google Shape;70;p56"/>
          <p:cNvSpPr txBox="1">
            <a:spLocks noGrp="1"/>
          </p:cNvSpPr>
          <p:nvPr>
            <p:ph type="ctrTitle"/>
          </p:nvPr>
        </p:nvSpPr>
        <p:spPr>
          <a:xfrm>
            <a:off x="1524000" y="2618133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Roboto Slab"/>
              <a:buNone/>
              <a:defRPr sz="4800" b="0">
                <a:solidFill>
                  <a:schemeClr val="accent6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6"/>
          <p:cNvSpPr txBox="1">
            <a:spLocks noGrp="1"/>
          </p:cNvSpPr>
          <p:nvPr>
            <p:ph type="subTitle" idx="1"/>
          </p:nvPr>
        </p:nvSpPr>
        <p:spPr>
          <a:xfrm>
            <a:off x="1524000" y="423505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2" name="Google Shape;72;p56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73" name="Google Shape;73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16953" y="1421961"/>
            <a:ext cx="750278" cy="10572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892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  <a:defRPr sz="4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9" name="Google Shape;9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0" name="Google Shape;10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71" r:id="rId3"/>
    <p:sldLayoutId id="214748367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.xml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0" Type="http://schemas.openxmlformats.org/officeDocument/2006/relationships/customXml" Target="../ink/ink3.xml"/><Relationship Id="rId4" Type="http://schemas.openxmlformats.org/officeDocument/2006/relationships/image" Target="../media/image21.png"/><Relationship Id="rId9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</a:pPr>
            <a:r>
              <a:rPr lang="en-US" dirty="0"/>
              <a:t>Module 5</a:t>
            </a:r>
            <a:endParaRPr dirty="0"/>
          </a:p>
        </p:txBody>
      </p:sp>
      <p:sp>
        <p:nvSpPr>
          <p:cNvPr id="407" name="Google Shape;407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 dirty="0"/>
              <a:t>Tree-Based Models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FD9405-87A7-F83C-5789-BC0A8AB58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0" y="998306"/>
            <a:ext cx="17145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92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The Gini Index (Classification)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There Gini Index is calculated as: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−∑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are the proportions of each class of the the target variable</a:t>
                </a: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For the binary case the formula can be simplified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maximum is 0.5</a:t>
                </a:r>
              </a:p>
              <a:p>
                <a:pPr lvl="1" indent="-457200">
                  <a:spcBef>
                    <a:spcPts val="0"/>
                  </a:spcBef>
                  <a:buSzPts val="2800"/>
                  <a:buFont typeface="Wingdings" pitchFamily="2" charset="2"/>
                  <a:buChar char="§"/>
                </a:pPr>
                <a:endParaRPr lang="en-US" dirty="0"/>
              </a:p>
            </p:txBody>
          </p:sp>
        </mc:Choice>
        <mc:Fallback xmlns=""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3"/>
                <a:stretch>
                  <a:fillRect l="-915" t="-26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E7E3864-DA6F-03AB-7F3F-3383ED66E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410" y="3506173"/>
            <a:ext cx="3824630" cy="29978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1BE304-86F2-0352-DD10-B7721E9945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5283" y="3626720"/>
            <a:ext cx="3612262" cy="265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912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The Gini Index (Root Node)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Calculation of Gini Index at Root Node</a:t>
                </a: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2∗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24</m:t>
                        </m:r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12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24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US" dirty="0"/>
              </a:p>
              <a:p>
                <a:pPr lvl="1" indent="-457200">
                  <a:spcBef>
                    <a:spcPts val="0"/>
                  </a:spcBef>
                  <a:buSzPts val="2800"/>
                  <a:buFont typeface="Wingdings" pitchFamily="2" charset="2"/>
                  <a:buChar char="§"/>
                </a:pPr>
                <a:endParaRPr lang="en-US" dirty="0"/>
              </a:p>
            </p:txBody>
          </p:sp>
        </mc:Choice>
        <mc:Fallback xmlns=""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3"/>
                <a:stretch>
                  <a:fillRect l="-915" t="-29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31BE304-86F2-0352-DD10-B7721E9945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411" y="3612960"/>
            <a:ext cx="3612262" cy="265902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56220F0-7B07-D0E7-A013-1C7C7E96DA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4090" y="3495047"/>
            <a:ext cx="3824630" cy="299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188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The Gini Index (Right Node)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Calculation of Gini Index at Right Node</a:t>
                </a: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2∗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0.4296875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3"/>
                <a:stretch>
                  <a:fillRect l="-915" t="-29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31BE304-86F2-0352-DD10-B7721E9945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411" y="3612960"/>
            <a:ext cx="3612262" cy="265902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56220F0-7B07-D0E7-A013-1C7C7E96DA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4090" y="3495047"/>
            <a:ext cx="3824630" cy="299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471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The Gini Index (Left Node)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Calculation of Gini Index at Left Node</a:t>
                </a: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2∗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0.21875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3"/>
                <a:stretch>
                  <a:fillRect l="-915" t="-29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31BE304-86F2-0352-DD10-B7721E9945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411" y="3612960"/>
            <a:ext cx="3612262" cy="265902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56220F0-7B07-D0E7-A013-1C7C7E96DA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4090" y="3495047"/>
            <a:ext cx="3824630" cy="299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948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The Gini Index (Combined Split)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What was the combined impurity decrease?</a:t>
                </a: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b="0" dirty="0"/>
                  <a:t>The </a:t>
                </a:r>
                <a:r>
                  <a:rPr lang="en-US" dirty="0"/>
                  <a:t>Gini of the combined split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8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24</m:t>
                            </m:r>
                          </m:den>
                        </m:f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∗0.219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24</m:t>
                            </m:r>
                          </m:den>
                        </m:f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∗0.43</m:t>
                        </m:r>
                      </m:e>
                    </m:d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1"/>
                      <m:t>0.359</m:t>
                    </m:r>
                  </m:oMath>
                </a14:m>
                <a:endParaRPr lang="en-US" b="1" dirty="0"/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The Decrease from the split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0.5 −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0.359=0.141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3"/>
                <a:stretch>
                  <a:fillRect l="-915" t="-29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31BE304-86F2-0352-DD10-B7721E9945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411" y="3612960"/>
            <a:ext cx="3612262" cy="265902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56220F0-7B07-D0E7-A013-1C7C7E96DA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4090" y="3495047"/>
            <a:ext cx="3824630" cy="299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573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The Gini Index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These Gini Index is computed at each node for ALL possible splits</a:t>
            </a:r>
          </a:p>
          <a:p>
            <a:pPr lvl="1" indent="-457200">
              <a:spcBef>
                <a:spcPts val="0"/>
              </a:spcBef>
              <a:buSzPts val="2800"/>
              <a:buFont typeface="Wingdings" pitchFamily="2" charset="2"/>
              <a:buChar char="§"/>
            </a:pPr>
            <a:endParaRPr lang="en-US" dirty="0"/>
          </a:p>
        </p:txBody>
      </p:sp>
      <p:pic>
        <p:nvPicPr>
          <p:cNvPr id="11" name="Google Shape;167;p22">
            <a:extLst>
              <a:ext uri="{FF2B5EF4-FFF2-40B4-BE49-F238E27FC236}">
                <a16:creationId xmlns:a16="http://schemas.microsoft.com/office/drawing/2014/main" id="{80F6B0BF-507A-7813-26D4-C03D588EA01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2827424"/>
            <a:ext cx="4279623" cy="28735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4937E3-21AB-F6FE-9981-31F024EC4C30}"/>
              </a:ext>
            </a:extLst>
          </p:cNvPr>
          <p:cNvCxnSpPr>
            <a:cxnSpLocks/>
          </p:cNvCxnSpPr>
          <p:nvPr/>
        </p:nvCxnSpPr>
        <p:spPr>
          <a:xfrm flipV="1">
            <a:off x="1897544" y="3036769"/>
            <a:ext cx="0" cy="23058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04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The Gini Index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These Gini Index is computed at each node for ALL possible splits</a:t>
            </a:r>
          </a:p>
          <a:p>
            <a:pPr lvl="1" indent="-457200">
              <a:spcBef>
                <a:spcPts val="0"/>
              </a:spcBef>
              <a:buSzPts val="2800"/>
              <a:buFont typeface="Wingdings" pitchFamily="2" charset="2"/>
              <a:buChar char="§"/>
            </a:pPr>
            <a:endParaRPr lang="en-US" dirty="0"/>
          </a:p>
        </p:txBody>
      </p:sp>
      <p:pic>
        <p:nvPicPr>
          <p:cNvPr id="11" name="Google Shape;167;p22">
            <a:extLst>
              <a:ext uri="{FF2B5EF4-FFF2-40B4-BE49-F238E27FC236}">
                <a16:creationId xmlns:a16="http://schemas.microsoft.com/office/drawing/2014/main" id="{80F6B0BF-507A-7813-26D4-C03D588EA01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2827424"/>
            <a:ext cx="4279623" cy="28735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4937E3-21AB-F6FE-9981-31F024EC4C30}"/>
              </a:ext>
            </a:extLst>
          </p:cNvPr>
          <p:cNvCxnSpPr>
            <a:cxnSpLocks/>
          </p:cNvCxnSpPr>
          <p:nvPr/>
        </p:nvCxnSpPr>
        <p:spPr>
          <a:xfrm flipV="1">
            <a:off x="2192012" y="3036769"/>
            <a:ext cx="0" cy="23058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27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The Gini Index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These Gini Index is computed at each node for ALL possible splits</a:t>
            </a:r>
          </a:p>
          <a:p>
            <a:pPr lvl="1" indent="-457200">
              <a:spcBef>
                <a:spcPts val="0"/>
              </a:spcBef>
              <a:buSzPts val="2800"/>
              <a:buFont typeface="Wingdings" pitchFamily="2" charset="2"/>
              <a:buChar char="§"/>
            </a:pPr>
            <a:endParaRPr lang="en-US" dirty="0"/>
          </a:p>
        </p:txBody>
      </p:sp>
      <p:pic>
        <p:nvPicPr>
          <p:cNvPr id="11" name="Google Shape;167;p22">
            <a:extLst>
              <a:ext uri="{FF2B5EF4-FFF2-40B4-BE49-F238E27FC236}">
                <a16:creationId xmlns:a16="http://schemas.microsoft.com/office/drawing/2014/main" id="{80F6B0BF-507A-7813-26D4-C03D588EA01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2827424"/>
            <a:ext cx="4279623" cy="28735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4937E3-21AB-F6FE-9981-31F024EC4C30}"/>
              </a:ext>
            </a:extLst>
          </p:cNvPr>
          <p:cNvCxnSpPr>
            <a:cxnSpLocks/>
          </p:cNvCxnSpPr>
          <p:nvPr/>
        </p:nvCxnSpPr>
        <p:spPr>
          <a:xfrm flipV="1">
            <a:off x="2455483" y="3052268"/>
            <a:ext cx="0" cy="23058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65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The Gini Index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These Gini Index is computed at each node for ALL possible splits</a:t>
            </a:r>
          </a:p>
          <a:p>
            <a:pPr lvl="1" indent="-457200">
              <a:spcBef>
                <a:spcPts val="0"/>
              </a:spcBef>
              <a:buSzPts val="2800"/>
              <a:buFont typeface="Wingdings" pitchFamily="2" charset="2"/>
              <a:buChar char="§"/>
            </a:pPr>
            <a:endParaRPr lang="en-US" dirty="0"/>
          </a:p>
        </p:txBody>
      </p:sp>
      <p:pic>
        <p:nvPicPr>
          <p:cNvPr id="11" name="Google Shape;167;p22">
            <a:extLst>
              <a:ext uri="{FF2B5EF4-FFF2-40B4-BE49-F238E27FC236}">
                <a16:creationId xmlns:a16="http://schemas.microsoft.com/office/drawing/2014/main" id="{80F6B0BF-507A-7813-26D4-C03D588EA01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2827424"/>
            <a:ext cx="4279623" cy="28735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4937E3-21AB-F6FE-9981-31F024EC4C30}"/>
              </a:ext>
            </a:extLst>
          </p:cNvPr>
          <p:cNvCxnSpPr>
            <a:cxnSpLocks/>
          </p:cNvCxnSpPr>
          <p:nvPr/>
        </p:nvCxnSpPr>
        <p:spPr>
          <a:xfrm flipV="1">
            <a:off x="2765449" y="3036769"/>
            <a:ext cx="0" cy="23058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728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The Gini Index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These Gini Index is computed at each node for ALL possible splits</a:t>
            </a:r>
          </a:p>
          <a:p>
            <a:pPr lvl="1" indent="-457200">
              <a:spcBef>
                <a:spcPts val="0"/>
              </a:spcBef>
              <a:buSzPts val="2800"/>
              <a:buFont typeface="Wingdings" pitchFamily="2" charset="2"/>
              <a:buChar char="§"/>
            </a:pPr>
            <a:endParaRPr lang="en-US" dirty="0"/>
          </a:p>
        </p:txBody>
      </p:sp>
      <p:pic>
        <p:nvPicPr>
          <p:cNvPr id="11" name="Google Shape;167;p22">
            <a:extLst>
              <a:ext uri="{FF2B5EF4-FFF2-40B4-BE49-F238E27FC236}">
                <a16:creationId xmlns:a16="http://schemas.microsoft.com/office/drawing/2014/main" id="{80F6B0BF-507A-7813-26D4-C03D588EA01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2827424"/>
            <a:ext cx="4279623" cy="28735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4937E3-21AB-F6FE-9981-31F024EC4C30}"/>
              </a:ext>
            </a:extLst>
          </p:cNvPr>
          <p:cNvCxnSpPr>
            <a:cxnSpLocks/>
          </p:cNvCxnSpPr>
          <p:nvPr/>
        </p:nvCxnSpPr>
        <p:spPr>
          <a:xfrm flipV="1">
            <a:off x="3013422" y="3052267"/>
            <a:ext cx="0" cy="23058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668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9"/>
          <p:cNvSpPr txBox="1">
            <a:spLocks noGrp="1"/>
          </p:cNvSpPr>
          <p:nvPr>
            <p:ph type="ctrTitle"/>
          </p:nvPr>
        </p:nvSpPr>
        <p:spPr>
          <a:xfrm>
            <a:off x="878651" y="2452388"/>
            <a:ext cx="10721165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</a:pPr>
            <a:r>
              <a:rPr lang="en-US" dirty="0"/>
              <a:t>Recursive Partitioning and Impurity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AD0701-C912-45D5-A0DE-5D70751B2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772" y="4250951"/>
            <a:ext cx="2789119" cy="227193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The Gini Index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These Gini Index is computed at each node for ALL possible splits</a:t>
            </a:r>
          </a:p>
          <a:p>
            <a:pPr lvl="1" indent="-457200">
              <a:spcBef>
                <a:spcPts val="0"/>
              </a:spcBef>
              <a:buSzPts val="2800"/>
              <a:buFont typeface="Wingdings" pitchFamily="2" charset="2"/>
              <a:buChar char="§"/>
            </a:pPr>
            <a:endParaRPr lang="en-US" dirty="0"/>
          </a:p>
        </p:txBody>
      </p:sp>
      <p:pic>
        <p:nvPicPr>
          <p:cNvPr id="11" name="Google Shape;167;p22">
            <a:extLst>
              <a:ext uri="{FF2B5EF4-FFF2-40B4-BE49-F238E27FC236}">
                <a16:creationId xmlns:a16="http://schemas.microsoft.com/office/drawing/2014/main" id="{80F6B0BF-507A-7813-26D4-C03D588EA01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2827424"/>
            <a:ext cx="4279623" cy="28735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4937E3-21AB-F6FE-9981-31F024EC4C30}"/>
              </a:ext>
            </a:extLst>
          </p:cNvPr>
          <p:cNvCxnSpPr>
            <a:cxnSpLocks/>
          </p:cNvCxnSpPr>
          <p:nvPr/>
        </p:nvCxnSpPr>
        <p:spPr>
          <a:xfrm flipV="1">
            <a:off x="3199401" y="3052267"/>
            <a:ext cx="0" cy="23058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361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The Gini Index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These Gini Index is computed at each node for ALL possible splits</a:t>
            </a:r>
          </a:p>
          <a:p>
            <a:pPr lvl="1" indent="-457200">
              <a:spcBef>
                <a:spcPts val="0"/>
              </a:spcBef>
              <a:buSzPts val="2800"/>
              <a:buFont typeface="Wingdings" pitchFamily="2" charset="2"/>
              <a:buChar char="§"/>
            </a:pPr>
            <a:endParaRPr lang="en-US" dirty="0"/>
          </a:p>
        </p:txBody>
      </p:sp>
      <p:pic>
        <p:nvPicPr>
          <p:cNvPr id="11" name="Google Shape;167;p22">
            <a:extLst>
              <a:ext uri="{FF2B5EF4-FFF2-40B4-BE49-F238E27FC236}">
                <a16:creationId xmlns:a16="http://schemas.microsoft.com/office/drawing/2014/main" id="{80F6B0BF-507A-7813-26D4-C03D588EA01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2827424"/>
            <a:ext cx="4279623" cy="28735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4937E3-21AB-F6FE-9981-31F024EC4C30}"/>
              </a:ext>
            </a:extLst>
          </p:cNvPr>
          <p:cNvCxnSpPr>
            <a:cxnSpLocks/>
          </p:cNvCxnSpPr>
          <p:nvPr/>
        </p:nvCxnSpPr>
        <p:spPr>
          <a:xfrm flipV="1">
            <a:off x="3540363" y="3036769"/>
            <a:ext cx="0" cy="23058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51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The Gini Index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These Gini Index is computed at each node for ALL possible splits</a:t>
            </a:r>
          </a:p>
          <a:p>
            <a:pPr lvl="1" indent="-457200">
              <a:spcBef>
                <a:spcPts val="0"/>
              </a:spcBef>
              <a:buSzPts val="2800"/>
              <a:buFont typeface="Wingdings" pitchFamily="2" charset="2"/>
              <a:buChar char="§"/>
            </a:pPr>
            <a:endParaRPr lang="en-US" dirty="0"/>
          </a:p>
        </p:txBody>
      </p:sp>
      <p:pic>
        <p:nvPicPr>
          <p:cNvPr id="11" name="Google Shape;167;p22">
            <a:extLst>
              <a:ext uri="{FF2B5EF4-FFF2-40B4-BE49-F238E27FC236}">
                <a16:creationId xmlns:a16="http://schemas.microsoft.com/office/drawing/2014/main" id="{80F6B0BF-507A-7813-26D4-C03D588EA01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2827424"/>
            <a:ext cx="4279623" cy="28735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4937E3-21AB-F6FE-9981-31F024EC4C30}"/>
              </a:ext>
            </a:extLst>
          </p:cNvPr>
          <p:cNvCxnSpPr>
            <a:cxnSpLocks/>
          </p:cNvCxnSpPr>
          <p:nvPr/>
        </p:nvCxnSpPr>
        <p:spPr>
          <a:xfrm flipV="1">
            <a:off x="3679847" y="3036769"/>
            <a:ext cx="0" cy="23058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362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The Gini Index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These Gini Index is computed at each node for ALL possible splits</a:t>
            </a:r>
          </a:p>
          <a:p>
            <a:pPr lvl="1" indent="-457200">
              <a:spcBef>
                <a:spcPts val="0"/>
              </a:spcBef>
              <a:buSzPts val="2800"/>
              <a:buFont typeface="Wingdings" pitchFamily="2" charset="2"/>
              <a:buChar char="§"/>
            </a:pPr>
            <a:endParaRPr lang="en-US" dirty="0"/>
          </a:p>
        </p:txBody>
      </p:sp>
      <p:pic>
        <p:nvPicPr>
          <p:cNvPr id="5" name="Google Shape;167;p22">
            <a:extLst>
              <a:ext uri="{FF2B5EF4-FFF2-40B4-BE49-F238E27FC236}">
                <a16:creationId xmlns:a16="http://schemas.microsoft.com/office/drawing/2014/main" id="{8389063F-7E92-2928-37CA-B0295282FEA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411" y="2889418"/>
            <a:ext cx="4279623" cy="28735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AA2A00-787F-FCB1-783F-49D72675F24A}"/>
              </a:ext>
            </a:extLst>
          </p:cNvPr>
          <p:cNvCxnSpPr>
            <a:cxnSpLocks/>
          </p:cNvCxnSpPr>
          <p:nvPr/>
        </p:nvCxnSpPr>
        <p:spPr>
          <a:xfrm>
            <a:off x="1390155" y="5124758"/>
            <a:ext cx="367085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3886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The Gini Index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These Gini Index is computed at each node for ALL possible splits</a:t>
            </a:r>
          </a:p>
          <a:p>
            <a:pPr lvl="1" indent="-457200">
              <a:spcBef>
                <a:spcPts val="0"/>
              </a:spcBef>
              <a:buSzPts val="2800"/>
              <a:buFont typeface="Wingdings" pitchFamily="2" charset="2"/>
              <a:buChar char="§"/>
            </a:pPr>
            <a:endParaRPr lang="en-US" dirty="0"/>
          </a:p>
        </p:txBody>
      </p:sp>
      <p:pic>
        <p:nvPicPr>
          <p:cNvPr id="5" name="Google Shape;167;p22">
            <a:extLst>
              <a:ext uri="{FF2B5EF4-FFF2-40B4-BE49-F238E27FC236}">
                <a16:creationId xmlns:a16="http://schemas.microsoft.com/office/drawing/2014/main" id="{8389063F-7E92-2928-37CA-B0295282FEA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411" y="2889418"/>
            <a:ext cx="4279623" cy="28735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AA2A00-787F-FCB1-783F-49D72675F24A}"/>
              </a:ext>
            </a:extLst>
          </p:cNvPr>
          <p:cNvCxnSpPr>
            <a:cxnSpLocks/>
          </p:cNvCxnSpPr>
          <p:nvPr/>
        </p:nvCxnSpPr>
        <p:spPr>
          <a:xfrm>
            <a:off x="1390155" y="4923280"/>
            <a:ext cx="367085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24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The Gini Index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These Gini Index is computed at each node for ALL possible splits</a:t>
            </a:r>
          </a:p>
          <a:p>
            <a:pPr lvl="1" indent="-457200">
              <a:spcBef>
                <a:spcPts val="0"/>
              </a:spcBef>
              <a:buSzPts val="2800"/>
              <a:buFont typeface="Wingdings" pitchFamily="2" charset="2"/>
              <a:buChar char="§"/>
            </a:pPr>
            <a:endParaRPr lang="en-US" dirty="0"/>
          </a:p>
        </p:txBody>
      </p:sp>
      <p:pic>
        <p:nvPicPr>
          <p:cNvPr id="5" name="Google Shape;167;p22">
            <a:extLst>
              <a:ext uri="{FF2B5EF4-FFF2-40B4-BE49-F238E27FC236}">
                <a16:creationId xmlns:a16="http://schemas.microsoft.com/office/drawing/2014/main" id="{8389063F-7E92-2928-37CA-B0295282FEA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411" y="2889418"/>
            <a:ext cx="4279623" cy="28735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AA2A00-787F-FCB1-783F-49D72675F24A}"/>
              </a:ext>
            </a:extLst>
          </p:cNvPr>
          <p:cNvCxnSpPr>
            <a:cxnSpLocks/>
          </p:cNvCxnSpPr>
          <p:nvPr/>
        </p:nvCxnSpPr>
        <p:spPr>
          <a:xfrm>
            <a:off x="1390155" y="4752798"/>
            <a:ext cx="367085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9602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The Gini Index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These Gini Index is computed at each node for ALL possible splits</a:t>
            </a:r>
          </a:p>
          <a:p>
            <a:pPr lvl="1" indent="-457200">
              <a:spcBef>
                <a:spcPts val="0"/>
              </a:spcBef>
              <a:buSzPts val="2800"/>
              <a:buFont typeface="Wingdings" pitchFamily="2" charset="2"/>
              <a:buChar char="§"/>
            </a:pPr>
            <a:endParaRPr lang="en-US" dirty="0"/>
          </a:p>
        </p:txBody>
      </p:sp>
      <p:pic>
        <p:nvPicPr>
          <p:cNvPr id="5" name="Google Shape;167;p22">
            <a:extLst>
              <a:ext uri="{FF2B5EF4-FFF2-40B4-BE49-F238E27FC236}">
                <a16:creationId xmlns:a16="http://schemas.microsoft.com/office/drawing/2014/main" id="{8389063F-7E92-2928-37CA-B0295282FEA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411" y="2889418"/>
            <a:ext cx="4279623" cy="28735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AA2A00-787F-FCB1-783F-49D72675F24A}"/>
              </a:ext>
            </a:extLst>
          </p:cNvPr>
          <p:cNvCxnSpPr>
            <a:cxnSpLocks/>
          </p:cNvCxnSpPr>
          <p:nvPr/>
        </p:nvCxnSpPr>
        <p:spPr>
          <a:xfrm>
            <a:off x="1390155" y="4597815"/>
            <a:ext cx="367085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7336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The Gini Index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These Gini Index is computed at each node for ALL possible splits</a:t>
            </a:r>
          </a:p>
          <a:p>
            <a:pPr lvl="1" indent="-457200">
              <a:spcBef>
                <a:spcPts val="0"/>
              </a:spcBef>
              <a:buSzPts val="2800"/>
              <a:buFont typeface="Wingdings" pitchFamily="2" charset="2"/>
              <a:buChar char="§"/>
            </a:pPr>
            <a:endParaRPr lang="en-US" dirty="0"/>
          </a:p>
        </p:txBody>
      </p:sp>
      <p:pic>
        <p:nvPicPr>
          <p:cNvPr id="5" name="Google Shape;167;p22">
            <a:extLst>
              <a:ext uri="{FF2B5EF4-FFF2-40B4-BE49-F238E27FC236}">
                <a16:creationId xmlns:a16="http://schemas.microsoft.com/office/drawing/2014/main" id="{8389063F-7E92-2928-37CA-B0295282FEA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411" y="2889418"/>
            <a:ext cx="4279623" cy="28735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AA2A00-787F-FCB1-783F-49D72675F24A}"/>
              </a:ext>
            </a:extLst>
          </p:cNvPr>
          <p:cNvCxnSpPr>
            <a:cxnSpLocks/>
          </p:cNvCxnSpPr>
          <p:nvPr/>
        </p:nvCxnSpPr>
        <p:spPr>
          <a:xfrm>
            <a:off x="1374657" y="4442832"/>
            <a:ext cx="367085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3864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The Gini Index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These Gini Index is computed at each node for ALL possible splits</a:t>
            </a:r>
          </a:p>
          <a:p>
            <a:pPr lvl="1" indent="-457200">
              <a:spcBef>
                <a:spcPts val="0"/>
              </a:spcBef>
              <a:buSzPts val="2800"/>
              <a:buFont typeface="Wingdings" pitchFamily="2" charset="2"/>
              <a:buChar char="§"/>
            </a:pPr>
            <a:endParaRPr lang="en-US" dirty="0"/>
          </a:p>
        </p:txBody>
      </p:sp>
      <p:pic>
        <p:nvPicPr>
          <p:cNvPr id="5" name="Google Shape;167;p22">
            <a:extLst>
              <a:ext uri="{FF2B5EF4-FFF2-40B4-BE49-F238E27FC236}">
                <a16:creationId xmlns:a16="http://schemas.microsoft.com/office/drawing/2014/main" id="{8389063F-7E92-2928-37CA-B0295282FEA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411" y="2889418"/>
            <a:ext cx="4279623" cy="28735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AA2A00-787F-FCB1-783F-49D72675F24A}"/>
              </a:ext>
            </a:extLst>
          </p:cNvPr>
          <p:cNvCxnSpPr>
            <a:cxnSpLocks/>
          </p:cNvCxnSpPr>
          <p:nvPr/>
        </p:nvCxnSpPr>
        <p:spPr>
          <a:xfrm>
            <a:off x="1374657" y="4241354"/>
            <a:ext cx="367085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5341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The Gini Index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These Gini Index is computed at each node for ALL possible splits</a:t>
            </a:r>
          </a:p>
          <a:p>
            <a:pPr lvl="1" indent="-457200">
              <a:spcBef>
                <a:spcPts val="0"/>
              </a:spcBef>
              <a:buSzPts val="2800"/>
              <a:buFont typeface="Wingdings" pitchFamily="2" charset="2"/>
              <a:buChar char="§"/>
            </a:pPr>
            <a:endParaRPr lang="en-US" dirty="0"/>
          </a:p>
        </p:txBody>
      </p:sp>
      <p:pic>
        <p:nvPicPr>
          <p:cNvPr id="5" name="Google Shape;167;p22">
            <a:extLst>
              <a:ext uri="{FF2B5EF4-FFF2-40B4-BE49-F238E27FC236}">
                <a16:creationId xmlns:a16="http://schemas.microsoft.com/office/drawing/2014/main" id="{8389063F-7E92-2928-37CA-B0295282FEA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411" y="2889418"/>
            <a:ext cx="4279623" cy="28735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AA2A00-787F-FCB1-783F-49D72675F24A}"/>
              </a:ext>
            </a:extLst>
          </p:cNvPr>
          <p:cNvCxnSpPr>
            <a:cxnSpLocks/>
          </p:cNvCxnSpPr>
          <p:nvPr/>
        </p:nvCxnSpPr>
        <p:spPr>
          <a:xfrm>
            <a:off x="1374657" y="4055374"/>
            <a:ext cx="367085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171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Trees are Rules-Based Algorithms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b="1" u="sng" dirty="0"/>
              <a:t>Goal</a:t>
            </a:r>
            <a:r>
              <a:rPr lang="en-US" dirty="0"/>
              <a:t>: Classify or predict an outcome based on a set of predictors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Example of Rule for Tree Below: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  <a:sym typeface="Arial"/>
              </a:rPr>
              <a:t>1) IF (X1 &lt; 5) AND (X2 &lt; 3) THEN Class = “Group 1”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800"/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  <a:sym typeface="Arial"/>
              </a:rPr>
              <a:t>2) IF (X1 &lt; 5) AND (X2 &gt;= 3) THEN Class = “Group 2”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800"/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  <a:sym typeface="Arial"/>
              </a:rPr>
              <a:t>3) IF (X1 &gt;= 5) THEN Class = “Group 2”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C51A98-273A-4AC2-AD10-C5EDD9A74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931" y="3691939"/>
            <a:ext cx="3438549" cy="280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7447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The Gini Index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These Gini Index is computed at each node for ALL possible splits</a:t>
            </a:r>
          </a:p>
          <a:p>
            <a:pPr lvl="1" indent="-457200">
              <a:spcBef>
                <a:spcPts val="0"/>
              </a:spcBef>
              <a:buSzPts val="2800"/>
              <a:buFont typeface="Wingdings" pitchFamily="2" charset="2"/>
              <a:buChar char="§"/>
            </a:pPr>
            <a:endParaRPr lang="en-US" dirty="0"/>
          </a:p>
        </p:txBody>
      </p:sp>
      <p:pic>
        <p:nvPicPr>
          <p:cNvPr id="5" name="Google Shape;167;p22">
            <a:extLst>
              <a:ext uri="{FF2B5EF4-FFF2-40B4-BE49-F238E27FC236}">
                <a16:creationId xmlns:a16="http://schemas.microsoft.com/office/drawing/2014/main" id="{8389063F-7E92-2928-37CA-B0295282FEA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411" y="2889418"/>
            <a:ext cx="4279623" cy="28735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AA2A00-787F-FCB1-783F-49D72675F24A}"/>
              </a:ext>
            </a:extLst>
          </p:cNvPr>
          <p:cNvCxnSpPr>
            <a:cxnSpLocks/>
          </p:cNvCxnSpPr>
          <p:nvPr/>
        </p:nvCxnSpPr>
        <p:spPr>
          <a:xfrm>
            <a:off x="1374657" y="3884893"/>
            <a:ext cx="367085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8957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The Gini Index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These Gini Index is computed at each node for ALL possible splits</a:t>
            </a:r>
          </a:p>
          <a:p>
            <a:pPr lvl="1" indent="-457200">
              <a:spcBef>
                <a:spcPts val="0"/>
              </a:spcBef>
              <a:buSzPts val="2800"/>
              <a:buFont typeface="Wingdings" pitchFamily="2" charset="2"/>
              <a:buChar char="§"/>
            </a:pPr>
            <a:endParaRPr lang="en-US" dirty="0"/>
          </a:p>
        </p:txBody>
      </p:sp>
      <p:pic>
        <p:nvPicPr>
          <p:cNvPr id="5" name="Google Shape;167;p22">
            <a:extLst>
              <a:ext uri="{FF2B5EF4-FFF2-40B4-BE49-F238E27FC236}">
                <a16:creationId xmlns:a16="http://schemas.microsoft.com/office/drawing/2014/main" id="{8389063F-7E92-2928-37CA-B0295282FEA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411" y="2889418"/>
            <a:ext cx="4279623" cy="28735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AA2A00-787F-FCB1-783F-49D72675F24A}"/>
              </a:ext>
            </a:extLst>
          </p:cNvPr>
          <p:cNvCxnSpPr>
            <a:cxnSpLocks/>
          </p:cNvCxnSpPr>
          <p:nvPr/>
        </p:nvCxnSpPr>
        <p:spPr>
          <a:xfrm>
            <a:off x="1390155" y="3714411"/>
            <a:ext cx="367085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8289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The Gini Index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These Gini Index is computed at each node for ALL possible splits</a:t>
            </a:r>
          </a:p>
          <a:p>
            <a:pPr lvl="1" indent="-457200">
              <a:spcBef>
                <a:spcPts val="0"/>
              </a:spcBef>
              <a:buSzPts val="2800"/>
              <a:buFont typeface="Wingdings" pitchFamily="2" charset="2"/>
              <a:buChar char="§"/>
            </a:pPr>
            <a:endParaRPr lang="en-US" dirty="0"/>
          </a:p>
        </p:txBody>
      </p:sp>
      <p:pic>
        <p:nvPicPr>
          <p:cNvPr id="3" name="Google Shape;188;p25">
            <a:extLst>
              <a:ext uri="{FF2B5EF4-FFF2-40B4-BE49-F238E27FC236}">
                <a16:creationId xmlns:a16="http://schemas.microsoft.com/office/drawing/2014/main" id="{9EED75FC-00DF-141C-B3EB-361BAFFDF47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763" y="2717800"/>
            <a:ext cx="5684520" cy="3196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60C161C-71A5-2D78-FFE6-591FD2C7E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4931" y="2986640"/>
            <a:ext cx="3612262" cy="26590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D84702-4A8B-F306-1435-DF8B62CAE955}"/>
                  </a:ext>
                </a:extLst>
              </p:cNvPr>
              <p:cNvSpPr txBox="1"/>
              <p:nvPr/>
            </p:nvSpPr>
            <p:spPr>
              <a:xfrm>
                <a:off x="1666240" y="5956951"/>
                <a:ext cx="60960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Gini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Index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Improvement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0.141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D84702-4A8B-F306-1435-DF8B62CAE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240" y="5956951"/>
                <a:ext cx="6096000" cy="400110"/>
              </a:xfrm>
              <a:prstGeom prst="rect">
                <a:avLst/>
              </a:prstGeom>
              <a:blipFill>
                <a:blip r:embed="rId5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60253E41-EF4D-5623-4145-55EE31BE8BF0}"/>
              </a:ext>
            </a:extLst>
          </p:cNvPr>
          <p:cNvSpPr/>
          <p:nvPr/>
        </p:nvSpPr>
        <p:spPr>
          <a:xfrm>
            <a:off x="1177871" y="2986640"/>
            <a:ext cx="1952787" cy="2499760"/>
          </a:xfrm>
          <a:prstGeom prst="rect">
            <a:avLst/>
          </a:prstGeom>
          <a:solidFill>
            <a:srgbClr val="FFC000">
              <a:alpha val="24897"/>
            </a:srgb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DF2C93-AD80-D649-9445-8DBE8BFB8906}"/>
              </a:ext>
            </a:extLst>
          </p:cNvPr>
          <p:cNvSpPr/>
          <p:nvPr/>
        </p:nvSpPr>
        <p:spPr>
          <a:xfrm>
            <a:off x="3142546" y="2961926"/>
            <a:ext cx="2978168" cy="2499760"/>
          </a:xfrm>
          <a:prstGeom prst="rect">
            <a:avLst/>
          </a:prstGeom>
          <a:solidFill>
            <a:srgbClr val="00B0F0">
              <a:alpha val="24897"/>
            </a:srgb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640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1"/>
          <p:cNvSpPr txBox="1">
            <a:spLocks noGrp="1"/>
          </p:cNvSpPr>
          <p:nvPr>
            <p:ph type="ctrTitle"/>
          </p:nvPr>
        </p:nvSpPr>
        <p:spPr>
          <a:xfrm>
            <a:off x="1524000" y="2971059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Roboto Slab"/>
              <a:buNone/>
            </a:pPr>
            <a:r>
              <a:rPr lang="en-US" dirty="0"/>
              <a:t>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73651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The Entropy (Classification)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calculated as: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func>
                  </m:oMath>
                </a14:m>
                <a:endParaRPr lang="en-US" dirty="0"/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are the proportions of each class of the the target variable</a:t>
                </a: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Also called binary cross-entropy and information gain</a:t>
                </a:r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dirty="0"/>
              </a:p>
              <a:p>
                <a:pPr lvl="1" indent="-457200">
                  <a:spcBef>
                    <a:spcPts val="0"/>
                  </a:spcBef>
                  <a:buSzPts val="2800"/>
                  <a:buFont typeface="Wingdings" pitchFamily="2" charset="2"/>
                  <a:buChar char="§"/>
                </a:pPr>
                <a:endParaRPr lang="en-US" dirty="0"/>
              </a:p>
            </p:txBody>
          </p:sp>
        </mc:Choice>
        <mc:Fallback xmlns=""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3"/>
                <a:stretch>
                  <a:fillRect l="-936" t="-25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8FE9650A-11BF-B23F-EB27-93C9762FA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11" y="3429000"/>
            <a:ext cx="4013200" cy="289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2E8DDD90-5A6B-5AC9-2785-6C5CBAD1B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0" y="3293671"/>
            <a:ext cx="4235450" cy="319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F3BC081-2AEF-D19A-3292-A726769E5EE4}"/>
                  </a:ext>
                </a:extLst>
              </p14:cNvPr>
              <p14:cNvContentPartPr/>
              <p14:nvPr/>
            </p14:nvContentPartPr>
            <p14:xfrm>
              <a:off x="3902167" y="2122348"/>
              <a:ext cx="20880" cy="15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F3BC081-2AEF-D19A-3292-A726769E5EE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93527" y="2113348"/>
                <a:ext cx="3852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9CC1242-C084-2A52-C2B4-EE53484ADD7C}"/>
                  </a:ext>
                </a:extLst>
              </p14:cNvPr>
              <p14:cNvContentPartPr/>
              <p14:nvPr/>
            </p14:nvContentPartPr>
            <p14:xfrm>
              <a:off x="1972207" y="2054308"/>
              <a:ext cx="35640" cy="14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9CC1242-C084-2A52-C2B4-EE53484ADD7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63567" y="2045668"/>
                <a:ext cx="5328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A959613-F980-384E-76F0-019F230FD6A6}"/>
                  </a:ext>
                </a:extLst>
              </p14:cNvPr>
              <p14:cNvContentPartPr/>
              <p14:nvPr/>
            </p14:nvContentPartPr>
            <p14:xfrm>
              <a:off x="1978687" y="2117668"/>
              <a:ext cx="15120" cy="14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A959613-F980-384E-76F0-019F230FD6A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70047" y="2109028"/>
                <a:ext cx="32760" cy="3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87527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The Entropy (Root Node)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Calculation of Entropy at Root Node</a:t>
                </a: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24</m:t>
                            </m:r>
                          </m:den>
                        </m:f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  <m:func>
                          <m:func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num>
                              <m:den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den>
                            </m:f>
                          </m:e>
                        </m:func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24</m:t>
                            </m:r>
                          </m:den>
                        </m:f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  <m:func>
                          <m:func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num>
                              <m:den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den>
                            </m:f>
                          </m:e>
                        </m:func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 indent="-457200">
                  <a:spcBef>
                    <a:spcPts val="0"/>
                  </a:spcBef>
                  <a:buSzPts val="2800"/>
                  <a:buFont typeface="Wingdings" pitchFamily="2" charset="2"/>
                  <a:buChar char="§"/>
                </a:pPr>
                <a:endParaRPr lang="en-US" dirty="0"/>
              </a:p>
            </p:txBody>
          </p:sp>
        </mc:Choice>
        <mc:Fallback xmlns=""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3"/>
                <a:stretch>
                  <a:fillRect l="-915" t="-29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4">
            <a:extLst>
              <a:ext uri="{FF2B5EF4-FFF2-40B4-BE49-F238E27FC236}">
                <a16:creationId xmlns:a16="http://schemas.microsoft.com/office/drawing/2014/main" id="{022C9A42-4874-6AEA-E714-EF83D2987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" y="3293671"/>
            <a:ext cx="4235450" cy="319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D863F645-69A5-E1F9-1A71-654959307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771" y="3446654"/>
            <a:ext cx="4013200" cy="289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5410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The Entropy (at Right Node)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Calculation of Entropy at Root Node</a:t>
                </a: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  <m:func>
                          <m:func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func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  <m:func>
                          <m:func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func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3"/>
                <a:stretch>
                  <a:fillRect l="-915" t="-29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4">
            <a:extLst>
              <a:ext uri="{FF2B5EF4-FFF2-40B4-BE49-F238E27FC236}">
                <a16:creationId xmlns:a16="http://schemas.microsoft.com/office/drawing/2014/main" id="{022C9A42-4874-6AEA-E714-EF83D2987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" y="3293671"/>
            <a:ext cx="4235450" cy="319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D863F645-69A5-E1F9-1A71-654959307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771" y="3446654"/>
            <a:ext cx="4013200" cy="289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27041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The Entropy (at Left Node)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Calculation of Entropy at Root Node</a:t>
                </a: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19</m:t>
                            </m:r>
                          </m:den>
                        </m:f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  <m:func>
                          <m:func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</m:den>
                            </m:f>
                          </m:e>
                        </m:func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19</m:t>
                            </m:r>
                          </m:den>
                        </m:f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  <m:func>
                          <m:func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</m:den>
                            </m:f>
                          </m:e>
                        </m:func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/>
                      <m:t>0.949452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3"/>
                <a:stretch>
                  <a:fillRect l="-915" t="-29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4">
            <a:extLst>
              <a:ext uri="{FF2B5EF4-FFF2-40B4-BE49-F238E27FC236}">
                <a16:creationId xmlns:a16="http://schemas.microsoft.com/office/drawing/2014/main" id="{022C9A42-4874-6AEA-E714-EF83D2987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" y="3293671"/>
            <a:ext cx="4235450" cy="319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D863F645-69A5-E1F9-1A71-654959307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771" y="3446654"/>
            <a:ext cx="4013200" cy="289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5980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The Entropy (Combined Split)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What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m:rPr>
                        <m:nor/>
                      </m:rPr>
                      <a:rPr lang="en-US" dirty="0" smtClean="0"/>
                      <m:t>was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m:rPr>
                        <m:nor/>
                      </m:rPr>
                      <a:rPr lang="en-US" dirty="0" smtClean="0"/>
                      <m:t>the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m:rPr>
                        <m:nor/>
                      </m:rPr>
                      <a:rPr lang="en-US" dirty="0" smtClean="0"/>
                      <m:t>combined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m:rPr>
                        <m:nor/>
                      </m:rPr>
                      <a:rPr lang="en-US" dirty="0" smtClean="0"/>
                      <m:t>impurity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m:rPr>
                        <m:nor/>
                      </m:rPr>
                      <a:rPr lang="en-US" dirty="0" smtClean="0"/>
                      <m:t>decrease</m:t>
                    </m:r>
                    <m:r>
                      <m:rPr>
                        <m:nor/>
                      </m:rPr>
                      <a:rPr lang="en-US" dirty="0" smtClean="0"/>
                      <m:t>?</m:t>
                    </m:r>
                  </m:oMath>
                </a14:m>
                <a:endParaRPr lang="en-US" dirty="0"/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The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Gini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of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the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combined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split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is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24</m:t>
                            </m:r>
                          </m:den>
                        </m:f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nor/>
                          </m:rPr>
                          <a:rPr lang="en-US"/>
                          <m:t>0.949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24</m:t>
                            </m:r>
                          </m:den>
                        </m:f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∗0</m:t>
                        </m:r>
                      </m:e>
                    </m:d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/>
                      <m:t>0.75</m:t>
                    </m:r>
                    <m:r>
                      <m:rPr>
                        <m:nor/>
                      </m:rPr>
                      <a:rPr lang="en-US" b="0" i="0" smtClean="0"/>
                      <m:t>2 </m:t>
                    </m:r>
                  </m:oMath>
                </a14:m>
                <a:endParaRPr lang="en-US" b="0" i="0" dirty="0"/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The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Decrease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from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the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split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is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752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/>
                      <m:t>0.248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3"/>
                <a:stretch>
                  <a:fillRect l="-915" t="-20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4">
            <a:extLst>
              <a:ext uri="{FF2B5EF4-FFF2-40B4-BE49-F238E27FC236}">
                <a16:creationId xmlns:a16="http://schemas.microsoft.com/office/drawing/2014/main" id="{022C9A42-4874-6AEA-E714-EF83D2987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04" y="3293670"/>
            <a:ext cx="4235450" cy="319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D863F645-69A5-E1F9-1A71-654959307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771" y="3446654"/>
            <a:ext cx="4013200" cy="289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14668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The Entropy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Entropy is computed at each node for ALL possible splits</a:t>
            </a:r>
          </a:p>
          <a:p>
            <a:pPr lvl="1" indent="-457200">
              <a:spcBef>
                <a:spcPts val="0"/>
              </a:spcBef>
              <a:buSzPts val="2800"/>
              <a:buFont typeface="Wingdings" pitchFamily="2" charset="2"/>
              <a:buChar char="§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D84702-4A8B-F306-1435-DF8B62CAE955}"/>
                  </a:ext>
                </a:extLst>
              </p:cNvPr>
              <p:cNvSpPr txBox="1"/>
              <p:nvPr/>
            </p:nvSpPr>
            <p:spPr>
              <a:xfrm>
                <a:off x="1666240" y="5956951"/>
                <a:ext cx="60960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Entropy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Improvement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0.248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D84702-4A8B-F306-1435-DF8B62CAE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240" y="5956951"/>
                <a:ext cx="6096000" cy="400110"/>
              </a:xfrm>
              <a:prstGeom prst="rect">
                <a:avLst/>
              </a:prstGeom>
              <a:blipFill>
                <a:blip r:embed="rId3"/>
                <a:stretch>
                  <a:fillRect l="-416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>
            <a:extLst>
              <a:ext uri="{FF2B5EF4-FFF2-40B4-BE49-F238E27FC236}">
                <a16:creationId xmlns:a16="http://schemas.microsoft.com/office/drawing/2014/main" id="{F76E623E-46DC-8DBF-D1B3-24E649CAB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931" y="2700257"/>
            <a:ext cx="4235450" cy="319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oogle Shape;167;p22">
            <a:extLst>
              <a:ext uri="{FF2B5EF4-FFF2-40B4-BE49-F238E27FC236}">
                <a16:creationId xmlns:a16="http://schemas.microsoft.com/office/drawing/2014/main" id="{D498DD9B-9540-FE4B-0A76-04B47EE6B48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8200" y="2863067"/>
            <a:ext cx="5257800" cy="28735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0C1283-39B2-4245-E934-1EC8D9A3CD76}"/>
              </a:ext>
            </a:extLst>
          </p:cNvPr>
          <p:cNvCxnSpPr>
            <a:cxnSpLocks/>
          </p:cNvCxnSpPr>
          <p:nvPr/>
        </p:nvCxnSpPr>
        <p:spPr>
          <a:xfrm flipV="1">
            <a:off x="4316846" y="3067592"/>
            <a:ext cx="0" cy="23058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923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Decision Trees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Also called CART, Decision Trees, or just Trees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Rules are </a:t>
            </a:r>
            <a:r>
              <a:rPr lang="en-US" b="1" dirty="0"/>
              <a:t>represented</a:t>
            </a:r>
            <a:r>
              <a:rPr lang="en-US" dirty="0"/>
              <a:t> by tree diagrams, but internally coded as rules 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IF … THEN … ELSE</a:t>
            </a:r>
            <a:r>
              <a:rPr lang="en-US" dirty="0"/>
              <a:t>)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Predictions are the most common class in the node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800"/>
              <a:buFont typeface="Arial"/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C51A98-273A-4AC2-AD10-C5EDD9A74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651" y="3443659"/>
            <a:ext cx="3743349" cy="304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7607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1"/>
          <p:cNvSpPr txBox="1">
            <a:spLocks noGrp="1"/>
          </p:cNvSpPr>
          <p:nvPr>
            <p:ph type="ctrTitle"/>
          </p:nvPr>
        </p:nvSpPr>
        <p:spPr>
          <a:xfrm>
            <a:off x="1524000" y="2971059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Roboto Slab"/>
              <a:buNone/>
            </a:pPr>
            <a:r>
              <a:rPr lang="en-US" dirty="0"/>
              <a:t>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6006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Regression Trees 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The impurity metrics can be:</a:t>
                </a:r>
              </a:p>
              <a:p>
                <a:pPr lvl="1" indent="-457200">
                  <a:spcBef>
                    <a:spcPts val="0"/>
                  </a:spcBef>
                  <a:buSzPts val="2800"/>
                  <a:buFont typeface="Wingdings" pitchFamily="2" charset="2"/>
                  <a:buChar char="§"/>
                </a:pPr>
                <a:r>
                  <a:rPr lang="en-US" dirty="0"/>
                  <a:t>Squared error (MSE)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∑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 indent="-457200">
                  <a:spcBef>
                    <a:spcPts val="0"/>
                  </a:spcBef>
                  <a:buSzPts val="2800"/>
                  <a:buFont typeface="Wingdings" pitchFamily="2" charset="2"/>
                  <a:buChar char="§"/>
                </a:pPr>
                <a:r>
                  <a:rPr lang="en-US" dirty="0"/>
                  <a:t>Friedman MSE</a:t>
                </a:r>
              </a:p>
              <a:p>
                <a:pPr lvl="1" indent="-457200">
                  <a:spcBef>
                    <a:spcPts val="0"/>
                  </a:spcBef>
                  <a:buSzPts val="2800"/>
                  <a:buFont typeface="Wingdings" pitchFamily="2" charset="2"/>
                  <a:buChar char="§"/>
                </a:pPr>
                <a:r>
                  <a:rPr lang="en-US" dirty="0"/>
                  <a:t>Absolute error (MAE)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∑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endParaRPr lang="en-US" dirty="0"/>
              </a:p>
              <a:p>
                <a:pPr lvl="1"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Clr>
                    <a:srgbClr val="000000"/>
                  </a:buClr>
                  <a:buSzPts val="2800"/>
                  <a:buFont typeface="Arial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3"/>
                <a:stretch>
                  <a:fillRect l="-915" t="-29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SciELO - Brasil - Application of bayesian additive regression trees in the  development of credit scoring models in Brazil Application of bayesian  additive regression trees in the development of credit scoring models">
            <a:extLst>
              <a:ext uri="{FF2B5EF4-FFF2-40B4-BE49-F238E27FC236}">
                <a16:creationId xmlns:a16="http://schemas.microsoft.com/office/drawing/2014/main" id="{E12B5A35-C009-D3BC-B228-B843452BFC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47" b="14318"/>
          <a:stretch/>
        </p:blipFill>
        <p:spPr bwMode="auto">
          <a:xfrm>
            <a:off x="883870" y="3576320"/>
            <a:ext cx="5228273" cy="309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A435F78-A03F-4D4F-1DFA-BA8463A6C67F}"/>
              </a:ext>
            </a:extLst>
          </p:cNvPr>
          <p:cNvSpPr txBox="1"/>
          <p:nvPr/>
        </p:nvSpPr>
        <p:spPr>
          <a:xfrm>
            <a:off x="5567680" y="4573508"/>
            <a:ext cx="6096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800"/>
              <a:buFont typeface="Arial"/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  <a:sym typeface="Arial"/>
              </a:rPr>
              <a:t>1) IF (X1 </a:t>
            </a:r>
            <a:r>
              <a:rPr lang="en-US" dirty="0"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  <a:sym typeface="Arial"/>
              </a:rPr>
              <a:t> 1) AND </a:t>
            </a:r>
            <a:r>
              <a:rPr lang="en-US" dirty="0">
                <a:latin typeface="Courier New" panose="02070309020205020404" pitchFamily="49" charset="0"/>
              </a:rPr>
              <a:t>X2 &lt;= 20 THEN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  <a:sym typeface="Arial"/>
              </a:rPr>
              <a:t>prediction = 0.33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800"/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  <a:sym typeface="Arial"/>
              </a:rPr>
              <a:t>2) IF (X2 </a:t>
            </a:r>
            <a:r>
              <a:rPr lang="en-US" dirty="0"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  <a:sym typeface="Arial"/>
              </a:rPr>
              <a:t> 1) AND (X2 &gt; 20) THEN prediction = 0.55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800"/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  <a:sym typeface="Arial"/>
              </a:rPr>
              <a:t>3) IF (X2 = 2) THEN prediction = 0.82</a:t>
            </a:r>
          </a:p>
        </p:txBody>
      </p:sp>
    </p:spTree>
    <p:extLst>
      <p:ext uri="{BB962C8B-B14F-4D97-AF65-F5344CB8AC3E}">
        <p14:creationId xmlns:p14="http://schemas.microsoft.com/office/powerpoint/2010/main" val="39146019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1"/>
          <p:cNvSpPr txBox="1">
            <a:spLocks noGrp="1"/>
          </p:cNvSpPr>
          <p:nvPr>
            <p:ph type="ctrTitle"/>
          </p:nvPr>
        </p:nvSpPr>
        <p:spPr>
          <a:xfrm>
            <a:off x="1524000" y="2971059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Roboto Slab"/>
              <a:buNone/>
            </a:pPr>
            <a:r>
              <a:rPr lang="en-US" dirty="0"/>
              <a:t>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443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Regression Trees 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Also called decision tree regressors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Also use rules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Rules are </a:t>
            </a:r>
            <a:r>
              <a:rPr lang="en-US" b="1" dirty="0"/>
              <a:t>represented</a:t>
            </a:r>
            <a:r>
              <a:rPr lang="en-US" dirty="0"/>
              <a:t> by tree diagrams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Predictions are the averages of the node 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800"/>
              <a:buFont typeface="Arial"/>
              <a:buNone/>
            </a:pPr>
            <a:endParaRPr lang="en-US" dirty="0"/>
          </a:p>
        </p:txBody>
      </p:sp>
      <p:pic>
        <p:nvPicPr>
          <p:cNvPr id="1028" name="Picture 4" descr="SciELO - Brasil - Application of bayesian additive regression trees in the  development of credit scoring models in Brazil Application of bayesian  additive regression trees in the development of credit scoring models">
            <a:extLst>
              <a:ext uri="{FF2B5EF4-FFF2-40B4-BE49-F238E27FC236}">
                <a16:creationId xmlns:a16="http://schemas.microsoft.com/office/drawing/2014/main" id="{E12B5A35-C009-D3BC-B228-B843452BFC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47" b="14318"/>
          <a:stretch/>
        </p:blipFill>
        <p:spPr bwMode="auto">
          <a:xfrm>
            <a:off x="609600" y="3413760"/>
            <a:ext cx="5502543" cy="326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A435F78-A03F-4D4F-1DFA-BA8463A6C67F}"/>
              </a:ext>
            </a:extLst>
          </p:cNvPr>
          <p:cNvSpPr txBox="1"/>
          <p:nvPr/>
        </p:nvSpPr>
        <p:spPr>
          <a:xfrm>
            <a:off x="5567680" y="4573508"/>
            <a:ext cx="6096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800"/>
              <a:buFont typeface="Arial"/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  <a:sym typeface="Arial"/>
              </a:rPr>
              <a:t>1) IF (X1 </a:t>
            </a:r>
            <a:r>
              <a:rPr lang="en-US" dirty="0"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  <a:sym typeface="Arial"/>
              </a:rPr>
              <a:t> 1) AND </a:t>
            </a:r>
            <a:r>
              <a:rPr lang="en-US" dirty="0">
                <a:latin typeface="Courier New" panose="02070309020205020404" pitchFamily="49" charset="0"/>
              </a:rPr>
              <a:t>X2 &lt;= 20 THEN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  <a:sym typeface="Arial"/>
              </a:rPr>
              <a:t>prediction = 0.33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800"/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  <a:sym typeface="Arial"/>
              </a:rPr>
              <a:t>2) IF (X2 </a:t>
            </a:r>
            <a:r>
              <a:rPr lang="en-US" dirty="0"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  <a:sym typeface="Arial"/>
              </a:rPr>
              <a:t> 1) AND (X2 &gt; 20) THEN prediction = 0.55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800"/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  <a:sym typeface="Arial"/>
              </a:rPr>
              <a:t>3) IF (X2 = 2) THEN prediction = 0.82</a:t>
            </a:r>
          </a:p>
        </p:txBody>
      </p:sp>
    </p:spTree>
    <p:extLst>
      <p:ext uri="{BB962C8B-B14F-4D97-AF65-F5344CB8AC3E}">
        <p14:creationId xmlns:p14="http://schemas.microsoft.com/office/powerpoint/2010/main" val="3632992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Recursive Partitioning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sz="2800" dirty="0"/>
              <a:t>Repeatedly split the nodes into two parts to decrease impurity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Stop when no more impurity or stopping rule triggered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F2F7EF6-6651-24D1-D7EA-9D4829401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788" y="2994734"/>
            <a:ext cx="5839852" cy="364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672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Recursive Partitioning</a:t>
            </a:r>
            <a:endParaRPr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75BF8E1-7BD9-3217-73D3-09951450BF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1432" y="1880235"/>
            <a:ext cx="5917847" cy="461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917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How to Measure Impurity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There are some metrics we can use</a:t>
            </a:r>
          </a:p>
          <a:p>
            <a:pPr lvl="1" indent="-457200">
              <a:spcBef>
                <a:spcPts val="0"/>
              </a:spcBef>
              <a:buSzPts val="2800"/>
              <a:buFont typeface="Wingdings" pitchFamily="2" charset="2"/>
              <a:buChar char="§"/>
            </a:pPr>
            <a:r>
              <a:rPr lang="en-US" dirty="0"/>
              <a:t>Gini Index (Classification)</a:t>
            </a:r>
          </a:p>
          <a:p>
            <a:pPr lvl="1" indent="-457200">
              <a:spcBef>
                <a:spcPts val="0"/>
              </a:spcBef>
              <a:buSzPts val="2800"/>
              <a:buFont typeface="Wingdings" pitchFamily="2" charset="2"/>
              <a:buChar char="§"/>
            </a:pPr>
            <a:r>
              <a:rPr lang="en-US" dirty="0"/>
              <a:t>Entropy (Classification)</a:t>
            </a:r>
          </a:p>
          <a:p>
            <a:pPr lvl="1" indent="-457200">
              <a:spcBef>
                <a:spcPts val="0"/>
              </a:spcBef>
              <a:buSzPts val="2800"/>
              <a:buFont typeface="Wingdings" pitchFamily="2" charset="2"/>
              <a:buChar char="§"/>
            </a:pPr>
            <a:r>
              <a:rPr lang="en-US" dirty="0"/>
              <a:t>RMSE (Regression)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These metrics are computed at each node for ALL possible splits</a:t>
            </a:r>
          </a:p>
          <a:p>
            <a:pPr lvl="1" indent="-457200">
              <a:spcBef>
                <a:spcPts val="0"/>
              </a:spcBef>
              <a:buSzPts val="2800"/>
              <a:buFont typeface="Wingdings" pitchFamily="2" charset="2"/>
              <a:buChar char="§"/>
            </a:pPr>
            <a:endParaRPr lang="en-US" dirty="0"/>
          </a:p>
        </p:txBody>
      </p:sp>
      <p:pic>
        <p:nvPicPr>
          <p:cNvPr id="3" name="Google Shape;188;p25">
            <a:extLst>
              <a:ext uri="{FF2B5EF4-FFF2-40B4-BE49-F238E27FC236}">
                <a16:creationId xmlns:a16="http://schemas.microsoft.com/office/drawing/2014/main" id="{9EED75FC-00DF-141C-B3EB-361BAFFDF47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3540760"/>
            <a:ext cx="5684520" cy="31967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7120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How to Measure Impurity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There are some metrics we can use</a:t>
            </a:r>
          </a:p>
          <a:p>
            <a:pPr lvl="1" indent="-457200">
              <a:spcBef>
                <a:spcPts val="0"/>
              </a:spcBef>
              <a:buSzPts val="2800"/>
              <a:buFont typeface="Wingdings" pitchFamily="2" charset="2"/>
              <a:buChar char="§"/>
            </a:pPr>
            <a:r>
              <a:rPr lang="en-US" dirty="0"/>
              <a:t>Gini Index (Classification)</a:t>
            </a:r>
          </a:p>
          <a:p>
            <a:pPr lvl="1" indent="-457200">
              <a:spcBef>
                <a:spcPts val="0"/>
              </a:spcBef>
              <a:buSzPts val="2800"/>
              <a:buFont typeface="Wingdings" pitchFamily="2" charset="2"/>
              <a:buChar char="§"/>
            </a:pPr>
            <a:r>
              <a:rPr lang="en-US" dirty="0"/>
              <a:t>Entropy (Classification)</a:t>
            </a:r>
          </a:p>
          <a:p>
            <a:pPr lvl="1" indent="-457200">
              <a:spcBef>
                <a:spcPts val="0"/>
              </a:spcBef>
              <a:buSzPts val="2800"/>
              <a:buFont typeface="Wingdings" pitchFamily="2" charset="2"/>
              <a:buChar char="§"/>
            </a:pPr>
            <a:r>
              <a:rPr lang="en-US" dirty="0"/>
              <a:t>RMSE (Regression)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These metrics are computed at each node for ALL possible splits</a:t>
            </a:r>
          </a:p>
          <a:p>
            <a:pPr lvl="1" indent="-457200">
              <a:spcBef>
                <a:spcPts val="0"/>
              </a:spcBef>
              <a:buSzPts val="2800"/>
              <a:buFont typeface="Wingdings" pitchFamily="2" charset="2"/>
              <a:buChar char="§"/>
            </a:pPr>
            <a:endParaRPr lang="en-US" dirty="0"/>
          </a:p>
        </p:txBody>
      </p:sp>
      <p:pic>
        <p:nvPicPr>
          <p:cNvPr id="3" name="Google Shape;188;p25">
            <a:extLst>
              <a:ext uri="{FF2B5EF4-FFF2-40B4-BE49-F238E27FC236}">
                <a16:creationId xmlns:a16="http://schemas.microsoft.com/office/drawing/2014/main" id="{9EED75FC-00DF-141C-B3EB-361BAFFDF47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3561080"/>
            <a:ext cx="5684520" cy="3196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60C161C-71A5-2D78-FFE6-591FD2C7E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5283" y="3758800"/>
            <a:ext cx="3612262" cy="265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801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C41230"/>
      </a:dk1>
      <a:lt1>
        <a:srgbClr val="FAF9F7"/>
      </a:lt1>
      <a:dk2>
        <a:srgbClr val="C41230"/>
      </a:dk2>
      <a:lt2>
        <a:srgbClr val="FAF9F7"/>
      </a:lt2>
      <a:accent1>
        <a:srgbClr val="ECEDE2"/>
      </a:accent1>
      <a:accent2>
        <a:srgbClr val="941728"/>
      </a:accent2>
      <a:accent3>
        <a:srgbClr val="007B89"/>
      </a:accent3>
      <a:accent4>
        <a:srgbClr val="000000"/>
      </a:accent4>
      <a:accent5>
        <a:srgbClr val="262626"/>
      </a:accent5>
      <a:accent6>
        <a:srgbClr val="FFFFFF"/>
      </a:accent6>
      <a:hlink>
        <a:srgbClr val="007B89"/>
      </a:hlink>
      <a:folHlink>
        <a:srgbClr val="9417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11326</TotalTime>
  <Words>1223</Words>
  <Application>Microsoft Macintosh PowerPoint</Application>
  <PresentationFormat>Widescreen</PresentationFormat>
  <Paragraphs>147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Lato</vt:lpstr>
      <vt:lpstr>Cambria Math</vt:lpstr>
      <vt:lpstr>Wingdings</vt:lpstr>
      <vt:lpstr>Roboto Slab</vt:lpstr>
      <vt:lpstr>Courier New</vt:lpstr>
      <vt:lpstr>Lato Light</vt:lpstr>
      <vt:lpstr>Arial</vt:lpstr>
      <vt:lpstr>Office Theme</vt:lpstr>
      <vt:lpstr>Module 5</vt:lpstr>
      <vt:lpstr>Recursive Partitioning and Impurity</vt:lpstr>
      <vt:lpstr>Trees are Rules-Based Algorithms</vt:lpstr>
      <vt:lpstr>Decision Trees</vt:lpstr>
      <vt:lpstr>Regression Trees </vt:lpstr>
      <vt:lpstr>Recursive Partitioning</vt:lpstr>
      <vt:lpstr>Recursive Partitioning</vt:lpstr>
      <vt:lpstr>How to Measure Impurity</vt:lpstr>
      <vt:lpstr>How to Measure Impurity</vt:lpstr>
      <vt:lpstr>The Gini Index (Classification)</vt:lpstr>
      <vt:lpstr>The Gini Index (Root Node)</vt:lpstr>
      <vt:lpstr>The Gini Index (Right Node)</vt:lpstr>
      <vt:lpstr>The Gini Index (Left Node)</vt:lpstr>
      <vt:lpstr>The Gini Index (Combined Split)</vt:lpstr>
      <vt:lpstr>The Gini Index</vt:lpstr>
      <vt:lpstr>The Gini Index</vt:lpstr>
      <vt:lpstr>The Gini Index</vt:lpstr>
      <vt:lpstr>The Gini Index</vt:lpstr>
      <vt:lpstr>The Gini Index</vt:lpstr>
      <vt:lpstr>The Gini Index</vt:lpstr>
      <vt:lpstr>The Gini Index</vt:lpstr>
      <vt:lpstr>The Gini Index</vt:lpstr>
      <vt:lpstr>The Gini Index</vt:lpstr>
      <vt:lpstr>The Gini Index</vt:lpstr>
      <vt:lpstr>The Gini Index</vt:lpstr>
      <vt:lpstr>The Gini Index</vt:lpstr>
      <vt:lpstr>The Gini Index</vt:lpstr>
      <vt:lpstr>The Gini Index</vt:lpstr>
      <vt:lpstr>The Gini Index</vt:lpstr>
      <vt:lpstr>The Gini Index</vt:lpstr>
      <vt:lpstr>The Gini Index</vt:lpstr>
      <vt:lpstr>The Gini Index</vt:lpstr>
      <vt:lpstr>Python</vt:lpstr>
      <vt:lpstr>The Entropy (Classification)</vt:lpstr>
      <vt:lpstr>The Entropy (Root Node)</vt:lpstr>
      <vt:lpstr>The Entropy (at Right Node)</vt:lpstr>
      <vt:lpstr>The Entropy (at Left Node)</vt:lpstr>
      <vt:lpstr>The Entropy (Combined Split)</vt:lpstr>
      <vt:lpstr>The Entropy</vt:lpstr>
      <vt:lpstr>Python</vt:lpstr>
      <vt:lpstr>Regression Trees </vt:lpstr>
      <vt:lpstr>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</dc:title>
  <dc:creator>Orians, A.J.</dc:creator>
  <cp:lastModifiedBy>Martinez, Waldyn Gerardo Dr.</cp:lastModifiedBy>
  <cp:revision>157</cp:revision>
  <dcterms:modified xsi:type="dcterms:W3CDTF">2023-08-04T15:14:31Z</dcterms:modified>
</cp:coreProperties>
</file>