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301" r:id="rId2"/>
    <p:sldId id="265" r:id="rId3"/>
    <p:sldId id="417" r:id="rId4"/>
    <p:sldId id="436" r:id="rId5"/>
    <p:sldId id="407" r:id="rId6"/>
    <p:sldId id="437" r:id="rId7"/>
    <p:sldId id="438" r:id="rId8"/>
    <p:sldId id="439" r:id="rId9"/>
    <p:sldId id="440" r:id="rId10"/>
  </p:sldIdLst>
  <p:sldSz cx="12192000" cy="6858000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Light" panose="020F0302020204030204" pitchFamily="34" charset="0"/>
      <p:regular r:id="rId16"/>
      <p:bold r:id="rId17"/>
      <p:italic r:id="rId18"/>
      <p:boldItalic r:id="rId19"/>
    </p:embeddedFont>
    <p:embeddedFont>
      <p:font typeface="Roboto Slab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5"/>
    <p:restoredTop sz="94677"/>
  </p:normalViewPr>
  <p:slideViewPr>
    <p:cSldViewPr snapToGrid="0">
      <p:cViewPr varScale="1">
        <p:scale>
          <a:sx n="147" d="100"/>
          <a:sy n="147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130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3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577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6809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197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506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9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softschools.com%2Fmath%2Fprobability_and_statistics%2Ffrequency_table_categorical_data%2F&amp;psig=AOvVaw1BI1yv3pLwosZSp1RtLtNF&amp;ust=1690424503855000&amp;source=images&amp;cd=vfe&amp;opi=89978449&amp;ved=0CBAQjRxqGAoTCNj-r5Koq4ADFQAAAAAdAAAAABDEA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softschools.com%2Fmath%2Fprobability_and_statistics%2Ffrequency_table_categorical_data%2F&amp;psig=AOvVaw1BI1yv3pLwosZSp1RtLtNF&amp;ust=1690424503855000&amp;source=images&amp;cd=vfe&amp;opi=89978449&amp;ved=0CBAQjRxqGAoTCNj-r5Koq4ADFQAAAAAdAAAAABDEA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softschools.com%2Fmath%2Fprobability_and_statistics%2Ffrequency_table_categorical_data%2F&amp;psig=AOvVaw1BI1yv3pLwosZSp1RtLtNF&amp;ust=1690424503855000&amp;source=images&amp;cd=vfe&amp;opi=89978449&amp;ved=0CBAQjRxqGAoTCNj-r5Koq4ADFQAAAAAdAAAAABDEA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3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Dimension Reduction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2" y="2452388"/>
            <a:ext cx="10224778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Reducing Dimensionality </a:t>
            </a:r>
            <a:r>
              <a:rPr lang="en-US"/>
              <a:t>for Categorical </a:t>
            </a:r>
            <a:r>
              <a:rPr lang="en-US" dirty="0"/>
              <a:t>Variables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5BD4F-166C-F898-D052-42AD86479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412" y="4325431"/>
            <a:ext cx="2613415" cy="22862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Reducing the Number of Levels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Reducing the number of distinct levels of a categorical variable.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>
                <a:sym typeface="Libre Franklin"/>
              </a:rPr>
              <a:t>Keeping only the most common levels (levels with highest fractions)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>
                <a:sym typeface="Libre Franklin"/>
              </a:rPr>
              <a:t>Combine similar levels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>
                <a:sym typeface="Libre Franklin"/>
              </a:rPr>
              <a:t>Use model to determine most important levels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146" name="Picture 2" descr="Download Free JIGSAW PUZZLE PNG transparent background and clipart">
            <a:extLst>
              <a:ext uri="{FF2B5EF4-FFF2-40B4-BE49-F238E27FC236}">
                <a16:creationId xmlns:a16="http://schemas.microsoft.com/office/drawing/2014/main" id="{7AF780E0-79F2-F091-83DC-63FDE4734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576549"/>
            <a:ext cx="3471817" cy="291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Keeping the most common levels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55618" y="1901463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Keep the categories that have the largest proportions of obs.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7170" name="Picture 2" descr="Frequency Table - Categorical Data">
            <a:hlinkClick r:id="rId3"/>
            <a:extLst>
              <a:ext uri="{FF2B5EF4-FFF2-40B4-BE49-F238E27FC236}">
                <a16:creationId xmlns:a16="http://schemas.microsoft.com/office/drawing/2014/main" id="{45EEBF5D-85BD-E2AB-8991-5A9C373C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58" y="2683011"/>
            <a:ext cx="5416846" cy="302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27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21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Combine Similar Levels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55618" y="1901463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Combine because they may have similar characteristics.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2" descr="Frequency Table - Categorical Data">
            <a:hlinkClick r:id="rId3"/>
            <a:extLst>
              <a:ext uri="{FF2B5EF4-FFF2-40B4-BE49-F238E27FC236}">
                <a16:creationId xmlns:a16="http://schemas.microsoft.com/office/drawing/2014/main" id="{479C2A62-47F1-BCFB-8043-0DC6EEC1A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58" y="2683011"/>
            <a:ext cx="5416846" cy="302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80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8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Use Model to Determine Levels to Keep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55618" y="1901463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Keep the levels with most predictive power.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2" descr="Frequency Table - Categorical Data">
            <a:hlinkClick r:id="rId3"/>
            <a:extLst>
              <a:ext uri="{FF2B5EF4-FFF2-40B4-BE49-F238E27FC236}">
                <a16:creationId xmlns:a16="http://schemas.microsoft.com/office/drawing/2014/main" id="{479C2A62-47F1-BCFB-8043-0DC6EEC1A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58" y="2683011"/>
            <a:ext cx="5416846" cy="302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60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80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6922</TotalTime>
  <Words>404</Words>
  <Application>Microsoft Macintosh PowerPoint</Application>
  <PresentationFormat>Widescreen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Lato</vt:lpstr>
      <vt:lpstr>Wingdings</vt:lpstr>
      <vt:lpstr>Roboto Slab</vt:lpstr>
      <vt:lpstr>Lato Light</vt:lpstr>
      <vt:lpstr>Office Theme</vt:lpstr>
      <vt:lpstr>Module 3</vt:lpstr>
      <vt:lpstr>Reducing Dimensionality for Categorical Variables</vt:lpstr>
      <vt:lpstr>Reducing the Number of Levels</vt:lpstr>
      <vt:lpstr>Keeping the most common levels</vt:lpstr>
      <vt:lpstr>Python</vt:lpstr>
      <vt:lpstr>Combine Similar Levels</vt:lpstr>
      <vt:lpstr>Python</vt:lpstr>
      <vt:lpstr>Use Model to Determine Levels to Keep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125</cp:revision>
  <dcterms:modified xsi:type="dcterms:W3CDTF">2023-07-27T16:24:46Z</dcterms:modified>
</cp:coreProperties>
</file>