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265" r:id="rId3"/>
    <p:sldId id="417" r:id="rId4"/>
    <p:sldId id="441" r:id="rId5"/>
    <p:sldId id="442" r:id="rId6"/>
    <p:sldId id="443" r:id="rId7"/>
    <p:sldId id="444" r:id="rId8"/>
    <p:sldId id="446" r:id="rId9"/>
    <p:sldId id="445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07" r:id="rId18"/>
    <p:sldId id="454" r:id="rId19"/>
    <p:sldId id="456" r:id="rId20"/>
    <p:sldId id="457" r:id="rId21"/>
    <p:sldId id="455" r:id="rId22"/>
    <p:sldId id="458" r:id="rId23"/>
  </p:sldIdLst>
  <p:sldSz cx="12192000" cy="6858000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ato Light" panose="020F03020202040302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Slab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8"/>
    <p:restoredTop sz="94665"/>
  </p:normalViewPr>
  <p:slideViewPr>
    <p:cSldViewPr snapToGrid="0">
      <p:cViewPr varScale="1">
        <p:scale>
          <a:sx n="147" d="100"/>
          <a:sy n="147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73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894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02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590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457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90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793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089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728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298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866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44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53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59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5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60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75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27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3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Dimension Reduction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 new variables (PCs) that keep high variance (information)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PCs are linear combinations of variables (keep info about all)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PCs must have covariances equal to zero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2" descr="Interpretation of Covariance, Covariance Matrix and Eigenvalues | Towards  Data Science">
            <a:extLst>
              <a:ext uri="{FF2B5EF4-FFF2-40B4-BE49-F238E27FC236}">
                <a16:creationId xmlns:a16="http://schemas.microsoft.com/office/drawing/2014/main" id="{75A71AC9-4521-BE94-5CB6-D1E9B197E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8" t="24884" r="7206" b="33166"/>
          <a:stretch/>
        </p:blipFill>
        <p:spPr bwMode="auto">
          <a:xfrm>
            <a:off x="1398814" y="3368040"/>
            <a:ext cx="5390606" cy="182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2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 new variables (PCs) that keep high variance (information)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 descr="DAY 10 :Dimensionality Reduction with PCA and t-SNE in R | by SaiGayatri  Vadali | Medium">
            <a:extLst>
              <a:ext uri="{FF2B5EF4-FFF2-40B4-BE49-F238E27FC236}">
                <a16:creationId xmlns:a16="http://schemas.microsoft.com/office/drawing/2014/main" id="{4A6745C9-9473-0F58-B413-CBF8BF01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31" y="2533197"/>
            <a:ext cx="6876358" cy="30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6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PCs are linear combinations of variables (keep info about all)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2" descr="DAY 10 :Dimensionality Reduction with PCA and t-SNE in R | by SaiGayatri  Vadali | Medium">
            <a:extLst>
              <a:ext uri="{FF2B5EF4-FFF2-40B4-BE49-F238E27FC236}">
                <a16:creationId xmlns:a16="http://schemas.microsoft.com/office/drawing/2014/main" id="{4A6745C9-9473-0F58-B413-CBF8BF01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88" y="2463528"/>
            <a:ext cx="6205798" cy="275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389FFE-80CE-4D5E-B6B0-5563FD85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88" y="5616971"/>
            <a:ext cx="4248271" cy="108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7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Cereals data example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A83C6-48B8-457F-293B-88E759C0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2458752"/>
            <a:ext cx="10098016" cy="25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6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Cereals data example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A83C6-48B8-457F-293B-88E759C0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2458752"/>
            <a:ext cx="10098016" cy="2505134"/>
          </a:xfrm>
          <a:prstGeom prst="rect">
            <a:avLst/>
          </a:prstGeom>
        </p:spPr>
      </p:pic>
      <p:pic>
        <p:nvPicPr>
          <p:cNvPr id="2" name="Google Shape;222;p28">
            <a:extLst>
              <a:ext uri="{FF2B5EF4-FFF2-40B4-BE49-F238E27FC236}">
                <a16:creationId xmlns:a16="http://schemas.microsoft.com/office/drawing/2014/main" id="{CDF4B9B6-D3B1-63C6-3B3E-BF15AE82E57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 bwMode="auto">
          <a:xfrm>
            <a:off x="1301931" y="5424490"/>
            <a:ext cx="2407920" cy="59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87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Total variance (“information”) is sum of individual variances</a:t>
            </a:r>
            <a:endParaRPr lang="en-US" dirty="0"/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Calories accounts for 379.63/577 = 66% of information</a:t>
            </a:r>
            <a:endParaRPr lang="en-US" dirty="0"/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34% of the variation information is contributed by Ratings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Google Shape;222;p28">
            <a:extLst>
              <a:ext uri="{FF2B5EF4-FFF2-40B4-BE49-F238E27FC236}">
                <a16:creationId xmlns:a16="http://schemas.microsoft.com/office/drawing/2014/main" id="{CDF4B9B6-D3B1-63C6-3B3E-BF15AE82E57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 bwMode="auto">
          <a:xfrm>
            <a:off x="940411" y="3768634"/>
            <a:ext cx="5029202" cy="113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51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Z</a:t>
            </a:r>
            <a:r>
              <a:rPr lang="en-US" baseline="-25000" dirty="0">
                <a:sym typeface="Libre Franklin"/>
              </a:rPr>
              <a:t>1</a:t>
            </a:r>
            <a:r>
              <a:rPr lang="en-US" dirty="0">
                <a:sym typeface="Libre Franklin"/>
              </a:rPr>
              <a:t> and Z</a:t>
            </a:r>
            <a:r>
              <a:rPr lang="en-US" baseline="-25000" dirty="0">
                <a:sym typeface="Libre Franklin"/>
              </a:rPr>
              <a:t>2</a:t>
            </a:r>
            <a:r>
              <a:rPr lang="en-US" dirty="0">
                <a:sym typeface="Libre Franklin"/>
              </a:rPr>
              <a:t> are two linear combinations.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Z</a:t>
            </a:r>
            <a:r>
              <a:rPr lang="en-US" baseline="-25000" dirty="0">
                <a:sym typeface="Libre Franklin"/>
              </a:rPr>
              <a:t>1</a:t>
            </a:r>
            <a:r>
              <a:rPr lang="en-US" dirty="0">
                <a:sym typeface="Libre Franklin"/>
              </a:rPr>
              <a:t> has the highest variation (spread of values)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Z</a:t>
            </a:r>
            <a:r>
              <a:rPr lang="en-US" baseline="-25000" dirty="0">
                <a:sym typeface="Libre Franklin"/>
              </a:rPr>
              <a:t>2</a:t>
            </a:r>
            <a:r>
              <a:rPr lang="en-US" dirty="0">
                <a:sym typeface="Libre Franklin"/>
              </a:rPr>
              <a:t> has the lowest variation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Google Shape;230;p29">
            <a:extLst>
              <a:ext uri="{FF2B5EF4-FFF2-40B4-BE49-F238E27FC236}">
                <a16:creationId xmlns:a16="http://schemas.microsoft.com/office/drawing/2014/main" id="{C8D74855-656F-103D-FCAE-2225F291DB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343" y="3268375"/>
            <a:ext cx="4218011" cy="31498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48;p31">
            <a:extLst>
              <a:ext uri="{FF2B5EF4-FFF2-40B4-BE49-F238E27FC236}">
                <a16:creationId xmlns:a16="http://schemas.microsoft.com/office/drawing/2014/main" id="{3ABD941C-1B1F-7C3F-FBF2-C529E2A66F0A}"/>
              </a:ext>
            </a:extLst>
          </p:cNvPr>
          <p:cNvSpPr/>
          <p:nvPr/>
        </p:nvSpPr>
        <p:spPr>
          <a:xfrm>
            <a:off x="5416732" y="3306203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PC1        PC2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[1,]   44.921528     2.1971833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[2,]  -15.725265    -0.3824165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[3,]   40.149935    -5.4072123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[4,]   75.310772    12.9991256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[5,]   -7.041508    -5.3576857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7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the Number of PCs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You can predetermine the percent of variation to keep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Say you wish to keep the number of PCs that account for &gt;90%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52EC0-1AE7-C62C-07FB-2A962E2AD782}"/>
              </a:ext>
            </a:extLst>
          </p:cNvPr>
          <p:cNvSpPr txBox="1"/>
          <p:nvPr/>
        </p:nvSpPr>
        <p:spPr>
          <a:xfrm>
            <a:off x="940411" y="3429000"/>
            <a:ext cx="95010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PC1      PC2      PC3      PC4      PC5      PC6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Standard deviation      83.7641   70.9143  22.6437  19.1815  8.4232  2.0917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Proportion of variance   0.5395    0.3867   0.0394   0.0283  0.0055  0.0003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Cumulative proportion    0.5395    0.9262   0.9656   0.9939  0.9993  0.9997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PC7     PC8     PC9     PC10   PC11    PC12   PC13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Standard deviation      1.6994  0.7796  0.6578  0.3704  0.1864  0.063   0.0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Proportion of variance  0.0002  0.0000  0.0000  0.0000  0.0000  0.000   0.0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Cumulative proportion   0.9999  1.0000  1.0000  1.0000  1.0000  1.000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Google Shape;256;p32">
            <a:extLst>
              <a:ext uri="{FF2B5EF4-FFF2-40B4-BE49-F238E27FC236}">
                <a16:creationId xmlns:a16="http://schemas.microsoft.com/office/drawing/2014/main" id="{D1166154-6BE5-E88D-7653-E4BA0E474863}"/>
              </a:ext>
            </a:extLst>
          </p:cNvPr>
          <p:cNvSpPr/>
          <p:nvPr/>
        </p:nvSpPr>
        <p:spPr>
          <a:xfrm>
            <a:off x="4665244" y="4070113"/>
            <a:ext cx="812959" cy="300054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58;p32">
            <a:extLst>
              <a:ext uri="{FF2B5EF4-FFF2-40B4-BE49-F238E27FC236}">
                <a16:creationId xmlns:a16="http://schemas.microsoft.com/office/drawing/2014/main" id="{838422F3-B0DA-0470-0F30-8B2380A635A7}"/>
              </a:ext>
            </a:extLst>
          </p:cNvPr>
          <p:cNvSpPr txBox="1"/>
          <p:nvPr/>
        </p:nvSpPr>
        <p:spPr>
          <a:xfrm>
            <a:off x="3928835" y="5596700"/>
            <a:ext cx="5009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two components account for 93% of the total variance, so using 2-3 components in further modeling would probably be sufficient</a:t>
            </a:r>
            <a:endParaRPr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4541FD-5E58-5350-DA54-5E64CE602E66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H="1" flipV="1">
            <a:off x="5071724" y="4370167"/>
            <a:ext cx="1361661" cy="12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6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07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2" y="2452388"/>
            <a:ext cx="10224778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Reducing Dimensionality for Numeric Variables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BD4F-166C-F898-D052-42AD8647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12" y="4325431"/>
            <a:ext cx="2613415" cy="22862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4EBC3E-B1FA-1E09-BC25-2947F5A5FBDA}"/>
              </a:ext>
            </a:extLst>
          </p:cNvPr>
          <p:cNvSpPr txBox="1"/>
          <p:nvPr/>
        </p:nvSpPr>
        <p:spPr>
          <a:xfrm>
            <a:off x="1001487" y="2857217"/>
            <a:ext cx="84037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100"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	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PC1    PC2    PC3    PC4    PC5    PC6 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Standard deviation     1.9192 1.7864 1.3912 1.0166 1.0015 0.8555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Proportion of variance 0.2795 0.2422 0.1469 0.0784 0.0761 0.0555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Cumulative proportion  0.2795 0.5217 0.6685 0.7470 0.8231 0.8786</a:t>
            </a:r>
          </a:p>
          <a:p>
            <a:pPr>
              <a:buSzPts val="1100"/>
            </a:pPr>
            <a:endParaRPr lang="en-US" dirty="0">
              <a:solidFill>
                <a:srgbClr val="FF0000"/>
              </a:solidFill>
              <a:latin typeface="Courier New"/>
              <a:cs typeface="Courier New"/>
              <a:sym typeface="Courier New"/>
            </a:endParaRP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                       PC7    PC8    PC9    PC10    PC11   PC12    PC13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Standard deviation     0.8251 0.6496 0.5658 0.3051 0.2537 0.1399   0.0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Proportion of variance 0.0517 0.0320 0.0243 0.0071 0.0049 0.0015   0.0</a:t>
            </a:r>
          </a:p>
          <a:p>
            <a:pPr>
              <a:buSzPts val="1100"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Cumulative proportion  0.9303 0.9623 0.9866 0.9936 0.9985 1.0000   1.0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the Number of PCs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We must normalize the data prior to PCA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Normalizing avoids high-variance variables to dominate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6" name="Google Shape;256;p32">
            <a:extLst>
              <a:ext uri="{FF2B5EF4-FFF2-40B4-BE49-F238E27FC236}">
                <a16:creationId xmlns:a16="http://schemas.microsoft.com/office/drawing/2014/main" id="{D1166154-6BE5-E88D-7653-E4BA0E474863}"/>
              </a:ext>
            </a:extLst>
          </p:cNvPr>
          <p:cNvSpPr/>
          <p:nvPr/>
        </p:nvSpPr>
        <p:spPr>
          <a:xfrm>
            <a:off x="3463461" y="4588488"/>
            <a:ext cx="812959" cy="300054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45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the Number of PCs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You can use a scree plot to determine the contribution of PCs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933882-0AA0-2F17-9509-9C497E3D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814667"/>
            <a:ext cx="5251383" cy="378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3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16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Reducing Redundancy in Numeric Vars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Continuous variables cost 1 model degree of freedom each.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/>
              <a:t>only consider reducing redundant continuous variables.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8" name="Picture 4" descr="Custom Correlogram with Seaborn">
            <a:extLst>
              <a:ext uri="{FF2B5EF4-FFF2-40B4-BE49-F238E27FC236}">
                <a16:creationId xmlns:a16="http://schemas.microsoft.com/office/drawing/2014/main" id="{FA7E0E31-4222-9962-B0A4-F6E729BA9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" b="4210"/>
          <a:stretch/>
        </p:blipFill>
        <p:spPr bwMode="auto">
          <a:xfrm>
            <a:off x="1045028" y="2827564"/>
            <a:ext cx="3500846" cy="3514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9049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Reducing Redundancy in Numeric Vars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852632-261B-6274-C97F-B7B8393D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1" y="1450425"/>
            <a:ext cx="5647189" cy="518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99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to remove redundancy (high collinearity) of predictors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Based on covariance and variance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2" descr="Principal Component Analysis (PCA) Explained Visually with Zero Math | by  Casey Cheng | Towards Data Science">
            <a:extLst>
              <a:ext uri="{FF2B5EF4-FFF2-40B4-BE49-F238E27FC236}">
                <a16:creationId xmlns:a16="http://schemas.microsoft.com/office/drawing/2014/main" id="{DE8E73F1-48F5-A2C7-5590-FA04FFD4A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7" y="2737339"/>
            <a:ext cx="5029886" cy="37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0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Variance is an estimate of variability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More variability implies more information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146" name="Picture 2" descr="Interpretation of Covariance, Covariance Matrix and Eigenvalues | Towards  Data Science">
            <a:extLst>
              <a:ext uri="{FF2B5EF4-FFF2-40B4-BE49-F238E27FC236}">
                <a16:creationId xmlns:a16="http://schemas.microsoft.com/office/drawing/2014/main" id="{548D850D-C323-5A0B-19B5-815BDEEF7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1" t="35697" r="3215" b="25192"/>
          <a:stretch/>
        </p:blipFill>
        <p:spPr bwMode="auto">
          <a:xfrm>
            <a:off x="940411" y="2969624"/>
            <a:ext cx="4437724" cy="144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2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Covariance is an estimate of joint variability of </a:t>
            </a:r>
            <a:r>
              <a:rPr lang="en-US" b="1" u="sng" dirty="0"/>
              <a:t>two</a:t>
            </a:r>
            <a:r>
              <a:rPr lang="en-US" dirty="0"/>
              <a:t> variables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Higher covariance implies a higher relationship between vars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82D04-B86E-BE24-0A53-9043F90F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87" y="3052898"/>
            <a:ext cx="4737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2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correlation coefficient is related to the covariance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10F44-E85C-8B40-9CB6-508405CD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4" y="2679303"/>
            <a:ext cx="3344802" cy="14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covariance matrix allows us to see both variances and covariances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9218" name="Picture 2" descr="Interpretation of Covariance, Covariance Matrix and Eigenvalues | Towards  Data Science">
            <a:extLst>
              <a:ext uri="{FF2B5EF4-FFF2-40B4-BE49-F238E27FC236}">
                <a16:creationId xmlns:a16="http://schemas.microsoft.com/office/drawing/2014/main" id="{18ABFB3C-82C5-1004-89D8-8EC7085E7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27473" r="58857" b="35889"/>
          <a:stretch/>
        </p:blipFill>
        <p:spPr bwMode="auto">
          <a:xfrm>
            <a:off x="838200" y="2804160"/>
            <a:ext cx="4380411" cy="16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nterpretation of Covariance, Covariance Matrix and Eigenvalues | Towards  Data Science">
            <a:extLst>
              <a:ext uri="{FF2B5EF4-FFF2-40B4-BE49-F238E27FC236}">
                <a16:creationId xmlns:a16="http://schemas.microsoft.com/office/drawing/2014/main" id="{75A71AC9-4521-BE94-5CB6-D1E9B197E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9" t="18116" r="7206" b="33166"/>
          <a:stretch/>
        </p:blipFill>
        <p:spPr bwMode="auto">
          <a:xfrm>
            <a:off x="5612870" y="2910183"/>
            <a:ext cx="6008914" cy="21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0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830</Words>
  <Application>Microsoft Macintosh PowerPoint</Application>
  <PresentationFormat>Widescreen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Lato</vt:lpstr>
      <vt:lpstr>Roboto</vt:lpstr>
      <vt:lpstr>Wingdings</vt:lpstr>
      <vt:lpstr>Courier New</vt:lpstr>
      <vt:lpstr>Roboto Slab</vt:lpstr>
      <vt:lpstr>Lato Light</vt:lpstr>
      <vt:lpstr>Office Theme</vt:lpstr>
      <vt:lpstr>Module 3</vt:lpstr>
      <vt:lpstr>Reducing Dimensionality for Numeric Variables</vt:lpstr>
      <vt:lpstr>Reducing Redundancy in Numeric Vars</vt:lpstr>
      <vt:lpstr>Reducing Redundancy in Numeric Vars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Python</vt:lpstr>
      <vt:lpstr>Selecting the Number of PCs</vt:lpstr>
      <vt:lpstr>Python</vt:lpstr>
      <vt:lpstr>Selecting the Number of PCs</vt:lpstr>
      <vt:lpstr>Selecting the Number of PCs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128</cp:revision>
  <dcterms:modified xsi:type="dcterms:W3CDTF">2023-07-27T18:18:03Z</dcterms:modified>
</cp:coreProperties>
</file>