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4"/>
  </p:notesMasterIdLst>
  <p:sldIdLst>
    <p:sldId id="301" r:id="rId2"/>
    <p:sldId id="265" r:id="rId3"/>
    <p:sldId id="417" r:id="rId4"/>
    <p:sldId id="442" r:id="rId5"/>
    <p:sldId id="444" r:id="rId6"/>
    <p:sldId id="445" r:id="rId7"/>
    <p:sldId id="443" r:id="rId8"/>
    <p:sldId id="428" r:id="rId9"/>
    <p:sldId id="448" r:id="rId10"/>
    <p:sldId id="447" r:id="rId11"/>
    <p:sldId id="446" r:id="rId12"/>
    <p:sldId id="449" r:id="rId13"/>
  </p:sldIdLst>
  <p:sldSz cx="12192000" cy="6858000"/>
  <p:notesSz cx="6858000" cy="9144000"/>
  <p:embeddedFontLst>
    <p:embeddedFont>
      <p:font typeface="Lato" panose="020F0502020204030203" pitchFamily="34" charset="0"/>
      <p:regular r:id="rId15"/>
      <p:bold r:id="rId16"/>
      <p:italic r:id="rId17"/>
      <p:boldItalic r:id="rId18"/>
    </p:embeddedFont>
    <p:embeddedFont>
      <p:font typeface="Lato Light" panose="020F0302020204030203" pitchFamily="34" charset="0"/>
      <p:regular r:id="rId19"/>
      <p:bold r:id="rId20"/>
      <p:italic r:id="rId21"/>
      <p:boldItalic r:id="rId22"/>
    </p:embeddedFont>
    <p:embeddedFont>
      <p:font typeface="Roboto Slab" pitchFamily="2" charset="0"/>
      <p:regular r:id="rId23"/>
      <p:bold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1" roundtripDataSignature="AMtx7mh8+V1nZDCJuCgwzr3Qy4UygyySm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47C074C-A82D-4799-AD4D-ECD6B58B4DEF}">
  <a:tblStyle styleId="{947C074C-A82D-4799-AD4D-ECD6B58B4DEF}" styleName="Table_0">
    <a:wholeTbl>
      <a:tcTxStyle b="off" i="off">
        <a:font>
          <a:latin typeface="Lato Light"/>
          <a:ea typeface="Lato Light"/>
          <a:cs typeface="Lato Light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5E6E7"/>
          </a:solidFill>
        </a:fill>
      </a:tcStyle>
    </a:wholeTbl>
    <a:band1H>
      <a:tcTxStyle/>
      <a:tcStyle>
        <a:tcBdr/>
        <a:fill>
          <a:solidFill>
            <a:srgbClr val="EACACC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ACACC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dk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dk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61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6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4" name="Google Shape;404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Guidelines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Use section headers to chunk content in your presentation. 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Use the same style of section header throughout your presentation.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Keep your title to no more than 2 lines.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04075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568688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348350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4" name="Google Shape;31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Guidelines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Use a title slide at the beginning of your presentation. There are 9 variations of title slides to choose from. 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If you will have a series of slideshows, we recommend using the same style of title slide for each presentation.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Keep your title to no more than 2 lines.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Do not change the font style or font size of the title or subtitle.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488882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2" name="Google Shape;30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Guidelines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Use a title slide at the beginning of your presentation. There are 9 variations of title slides to choose from. 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If you will have a series of slideshows, we recommend using the same style of title slide for each presentation.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Keep your title to no more than 2 lines.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Do not change the font style or font size of the title or subtitle.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022947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792692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09905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77650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48985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4" name="Google Shape;31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Guidelines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Use a title slide at the beginning of your presentation. There are 9 variations of title slides to choose from. 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If you will have a series of slideshows, we recommend using the same style of title slide for each presentation.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Keep your title to no more than 2 lines.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Do not change the font style or font size of the title or subtitle.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273327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8500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3_Title and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6"/>
          <p:cNvSpPr/>
          <p:nvPr/>
        </p:nvSpPr>
        <p:spPr>
          <a:xfrm>
            <a:off x="156308" y="164123"/>
            <a:ext cx="11871569" cy="6557352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3" name="Google Shape;13;p4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4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" name="Google Shape;15;p4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Title Slide_White">
  <p:cSld name="6_Title Slide_Whit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5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54"/>
          <p:cNvSpPr txBox="1">
            <a:spLocks noGrp="1"/>
          </p:cNvSpPr>
          <p:nvPr>
            <p:ph type="ctrTitle"/>
          </p:nvPr>
        </p:nvSpPr>
        <p:spPr>
          <a:xfrm>
            <a:off x="1524000" y="2618133"/>
            <a:ext cx="9144000" cy="150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oboto Slab"/>
              <a:buNone/>
              <a:defRPr sz="4800" b="0"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54"/>
          <p:cNvSpPr txBox="1">
            <a:spLocks noGrp="1"/>
          </p:cNvSpPr>
          <p:nvPr>
            <p:ph type="subTitle" idx="1"/>
          </p:nvPr>
        </p:nvSpPr>
        <p:spPr>
          <a:xfrm>
            <a:off x="1524000" y="4235057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0" name="Google Shape;60;p54"/>
          <p:cNvSpPr/>
          <p:nvPr/>
        </p:nvSpPr>
        <p:spPr>
          <a:xfrm>
            <a:off x="156308" y="164123"/>
            <a:ext cx="11871569" cy="6557352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61" name="Google Shape;61;p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84092" y="1369995"/>
            <a:ext cx="1016000" cy="11091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Section Header_Red">
  <p:cSld name="2_Section Header_Red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44" name="Google Shape;144;p6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Font typeface="Roboto Slab"/>
              <a:buNone/>
              <a:defRPr sz="60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6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2000"/>
              <a:buNone/>
              <a:defRPr sz="2000">
                <a:solidFill>
                  <a:srgbClr val="D5888C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800"/>
              <a:buNone/>
              <a:defRPr sz="1800">
                <a:solidFill>
                  <a:srgbClr val="D5888C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9pPr>
          </a:lstStyle>
          <a:p>
            <a:endParaRPr/>
          </a:p>
        </p:txBody>
      </p:sp>
      <p:sp>
        <p:nvSpPr>
          <p:cNvPr id="146" name="Google Shape;146;p6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7" name="Google Shape;147;p68"/>
          <p:cNvSpPr/>
          <p:nvPr/>
        </p:nvSpPr>
        <p:spPr>
          <a:xfrm>
            <a:off x="156308" y="164123"/>
            <a:ext cx="11871569" cy="6557352"/>
          </a:xfrm>
          <a:prstGeom prst="rect">
            <a:avLst/>
          </a:prstGeom>
          <a:noFill/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Title Slide_Red">
  <p:cSld name="8_Title Slide_Red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5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70" name="Google Shape;70;p56"/>
          <p:cNvSpPr txBox="1">
            <a:spLocks noGrp="1"/>
          </p:cNvSpPr>
          <p:nvPr>
            <p:ph type="ctrTitle"/>
          </p:nvPr>
        </p:nvSpPr>
        <p:spPr>
          <a:xfrm>
            <a:off x="1524000" y="2618133"/>
            <a:ext cx="9144000" cy="150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Roboto Slab"/>
              <a:buNone/>
              <a:defRPr sz="4800" b="0">
                <a:solidFill>
                  <a:schemeClr val="accent6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56"/>
          <p:cNvSpPr txBox="1">
            <a:spLocks noGrp="1"/>
          </p:cNvSpPr>
          <p:nvPr>
            <p:ph type="subTitle" idx="1"/>
          </p:nvPr>
        </p:nvSpPr>
        <p:spPr>
          <a:xfrm>
            <a:off x="1524000" y="4235057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72" name="Google Shape;72;p56"/>
          <p:cNvSpPr/>
          <p:nvPr/>
        </p:nvSpPr>
        <p:spPr>
          <a:xfrm>
            <a:off x="156308" y="164123"/>
            <a:ext cx="11871569" cy="6557352"/>
          </a:xfrm>
          <a:prstGeom prst="rect">
            <a:avLst/>
          </a:prstGeom>
          <a:noFill/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73" name="Google Shape;73;p5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716953" y="1421961"/>
            <a:ext cx="750278" cy="10572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53380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CE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  <a:defRPr sz="44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4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8" name="Google Shape;8;p4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9" name="Google Shape;9;p4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10" name="Google Shape;10;p4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71" r:id="rId3"/>
    <p:sldLayoutId id="2147483672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2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Font typeface="Roboto Slab"/>
              <a:buNone/>
            </a:pPr>
            <a:r>
              <a:rPr lang="en-US" dirty="0"/>
              <a:t>Module 2</a:t>
            </a:r>
            <a:endParaRPr dirty="0"/>
          </a:p>
        </p:txBody>
      </p:sp>
      <p:sp>
        <p:nvSpPr>
          <p:cNvPr id="407" name="Google Shape;407;p2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</a:pPr>
            <a:r>
              <a:rPr lang="en-US" dirty="0"/>
              <a:t>Exploratory Data Analysis (EDA)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FD9405-87A7-F83C-5789-BC0A8AB58E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850" y="998306"/>
            <a:ext cx="17145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592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Unusual Values</a:t>
            </a:r>
            <a:endParaRPr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106560A8-FA19-4A0E-9F12-315FDDD920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278" y="1690688"/>
            <a:ext cx="6294268" cy="4886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83980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Transformations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66537" y="1892754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A way to make the data work better in your model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Particularly helpful in logistic regression and neural networks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</p:txBody>
      </p:sp>
      <p:pic>
        <p:nvPicPr>
          <p:cNvPr id="4098" name="Picture 2" descr="Transformation—ArcGIS Pro | Documentation">
            <a:extLst>
              <a:ext uri="{FF2B5EF4-FFF2-40B4-BE49-F238E27FC236}">
                <a16:creationId xmlns:a16="http://schemas.microsoft.com/office/drawing/2014/main" id="{EFC8D77C-2B3E-4D1A-B3D0-7FB14DE585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257" y="3092242"/>
            <a:ext cx="4504307" cy="340894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27420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1"/>
          <p:cNvSpPr txBox="1">
            <a:spLocks noGrp="1"/>
          </p:cNvSpPr>
          <p:nvPr>
            <p:ph type="ctrTitle"/>
          </p:nvPr>
        </p:nvSpPr>
        <p:spPr>
          <a:xfrm>
            <a:off x="1524000" y="2971059"/>
            <a:ext cx="9144000" cy="150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Roboto Slab"/>
              <a:buNone/>
            </a:pPr>
            <a:r>
              <a:rPr lang="en-US" dirty="0"/>
              <a:t>Python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84388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9"/>
          <p:cNvSpPr txBox="1">
            <a:spLocks noGrp="1"/>
          </p:cNvSpPr>
          <p:nvPr>
            <p:ph type="ctrTitle"/>
          </p:nvPr>
        </p:nvSpPr>
        <p:spPr>
          <a:xfrm>
            <a:off x="176462" y="2571755"/>
            <a:ext cx="11839074" cy="150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oboto Slab"/>
              <a:buNone/>
            </a:pPr>
            <a:r>
              <a:rPr lang="en-US" dirty="0"/>
              <a:t>EDA – Missing Values, Transformations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E2038B-BB8E-4AF4-8ACC-AE26C61146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1120" y="4447078"/>
            <a:ext cx="4869759" cy="229165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Missing Values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66537" y="1892754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Missing values can be problematic with any model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Models generally assume no missing values in any variable</a:t>
            </a:r>
          </a:p>
        </p:txBody>
      </p:sp>
      <p:pic>
        <p:nvPicPr>
          <p:cNvPr id="5" name="Picture 2" descr="Methods for handling missing values | Azure AI Gallery">
            <a:extLst>
              <a:ext uri="{FF2B5EF4-FFF2-40B4-BE49-F238E27FC236}">
                <a16:creationId xmlns:a16="http://schemas.microsoft.com/office/drawing/2014/main" id="{985A7FC3-ACA4-4DB9-8812-23B6AFA9FF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536" y="2951920"/>
            <a:ext cx="6472567" cy="3494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9744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Checking for Missing Values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66537" y="1892754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It is important to get a summary of missing values per variable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A89AAE1-71D8-4CED-8714-F38D07A747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293" y="2350256"/>
            <a:ext cx="2158264" cy="43513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A66760D-4E37-4F9D-AF0C-E810F3F2320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-1" b="701"/>
          <a:stretch/>
        </p:blipFill>
        <p:spPr>
          <a:xfrm>
            <a:off x="3315126" y="2318721"/>
            <a:ext cx="3038657" cy="41009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C5B4969-3C5F-48C0-93E7-76633EDA36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4353" y="2350256"/>
            <a:ext cx="4414701" cy="2882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188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Imputation of Numeric Variables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838200" y="169068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Imputing means replacing missing value with an estimate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Common numeric estimates are the mean and median</a:t>
            </a:r>
          </a:p>
        </p:txBody>
      </p:sp>
      <p:pic>
        <p:nvPicPr>
          <p:cNvPr id="2050" name="Picture 2" descr="Feature Engineering Part-1 Mean/ Median Imputation. | by Arun Amballa |  Analytics Vidhya | Medium">
            <a:extLst>
              <a:ext uri="{FF2B5EF4-FFF2-40B4-BE49-F238E27FC236}">
                <a16:creationId xmlns:a16="http://schemas.microsoft.com/office/drawing/2014/main" id="{8CBDC6B2-D028-4488-A283-738F655396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78" t="17029" r="23044"/>
          <a:stretch/>
        </p:blipFill>
        <p:spPr bwMode="auto">
          <a:xfrm>
            <a:off x="838200" y="2709390"/>
            <a:ext cx="4689160" cy="3783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44B7DF1-AF44-4DD6-A223-6E1C57079886}"/>
              </a:ext>
            </a:extLst>
          </p:cNvPr>
          <p:cNvSpPr txBox="1"/>
          <p:nvPr/>
        </p:nvSpPr>
        <p:spPr>
          <a:xfrm>
            <a:off x="6096000" y="2736502"/>
            <a:ext cx="60960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dk1"/>
                </a:solidFill>
                <a:latin typeface="Lato Light"/>
                <a:sym typeface="Lato Light"/>
              </a:rPr>
              <a:t>Mean Imputation</a:t>
            </a:r>
          </a:p>
          <a:p>
            <a:r>
              <a:rPr lang="en-US" sz="2800" dirty="0">
                <a:solidFill>
                  <a:schemeClr val="dk1"/>
                </a:solidFill>
                <a:latin typeface="Lato Light"/>
                <a:sym typeface="Lato Light"/>
              </a:rPr>
              <a:t>Median Imputation</a:t>
            </a:r>
          </a:p>
          <a:p>
            <a:r>
              <a:rPr lang="en-US" sz="2800" dirty="0">
                <a:solidFill>
                  <a:schemeClr val="dk1"/>
                </a:solidFill>
                <a:latin typeface="Lato Light"/>
                <a:sym typeface="Lato Light"/>
              </a:rPr>
              <a:t>Model-Based Imputation</a:t>
            </a:r>
          </a:p>
        </p:txBody>
      </p:sp>
    </p:spTree>
    <p:extLst>
      <p:ext uri="{BB962C8B-B14F-4D97-AF65-F5344CB8AC3E}">
        <p14:creationId xmlns:p14="http://schemas.microsoft.com/office/powerpoint/2010/main" val="516872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Imputation of Categorical Variables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838200" y="169068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Categorical variables can be imputed with the mode or new level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4B7DF1-AF44-4DD6-A223-6E1C57079886}"/>
              </a:ext>
            </a:extLst>
          </p:cNvPr>
          <p:cNvSpPr txBox="1"/>
          <p:nvPr/>
        </p:nvSpPr>
        <p:spPr>
          <a:xfrm>
            <a:off x="6096000" y="2736502"/>
            <a:ext cx="6096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dk1"/>
                </a:solidFill>
                <a:latin typeface="Lato Light"/>
                <a:sym typeface="Lato Light"/>
              </a:rPr>
              <a:t>Mode Imputation</a:t>
            </a:r>
          </a:p>
          <a:p>
            <a:r>
              <a:rPr lang="en-US" sz="2800" dirty="0">
                <a:solidFill>
                  <a:schemeClr val="dk1"/>
                </a:solidFill>
                <a:latin typeface="Lato Light"/>
                <a:sym typeface="Lato Light"/>
              </a:rPr>
              <a:t>Imputing with new level “missing”</a:t>
            </a:r>
          </a:p>
        </p:txBody>
      </p:sp>
      <p:pic>
        <p:nvPicPr>
          <p:cNvPr id="3074" name="Picture 2" descr="Frequent Category Imputation (Missing Data Imputation Technique) | by Kunal  Makwana | Geek Culture | Medium">
            <a:extLst>
              <a:ext uri="{FF2B5EF4-FFF2-40B4-BE49-F238E27FC236}">
                <a16:creationId xmlns:a16="http://schemas.microsoft.com/office/drawing/2014/main" id="{B712146A-87D8-47B0-B4F6-03AEC23DB4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277" y="2590729"/>
            <a:ext cx="5495331" cy="4121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800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Missing Value Indicator Variables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66537" y="1892754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It is a dummy variable {0,1} that shows when missing imputed</a:t>
            </a:r>
          </a:p>
        </p:txBody>
      </p:sp>
      <p:pic>
        <p:nvPicPr>
          <p:cNvPr id="7" name="Picture 2" descr="Feature Engineering Part-1 Mean/ Median Imputation. | by Arun Amballa |  Analytics Vidhya | Medium">
            <a:extLst>
              <a:ext uri="{FF2B5EF4-FFF2-40B4-BE49-F238E27FC236}">
                <a16:creationId xmlns:a16="http://schemas.microsoft.com/office/drawing/2014/main" id="{B8F7D6D8-089C-4F2D-8721-4A793A1AA1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78" t="28233" r="23044"/>
          <a:stretch/>
        </p:blipFill>
        <p:spPr bwMode="auto">
          <a:xfrm>
            <a:off x="902369" y="2897572"/>
            <a:ext cx="4689160" cy="3272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ECC08C2-F093-4EAD-869A-225C11186B81}"/>
              </a:ext>
            </a:extLst>
          </p:cNvPr>
          <p:cNvSpPr txBox="1"/>
          <p:nvPr/>
        </p:nvSpPr>
        <p:spPr>
          <a:xfrm>
            <a:off x="5551772" y="2897572"/>
            <a:ext cx="6096000" cy="33932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950" dirty="0"/>
              <a:t>0</a:t>
            </a:r>
          </a:p>
          <a:p>
            <a:r>
              <a:rPr lang="en-US" sz="1950" dirty="0"/>
              <a:t>0</a:t>
            </a:r>
          </a:p>
          <a:p>
            <a:r>
              <a:rPr lang="en-US" sz="1950" dirty="0"/>
              <a:t>0</a:t>
            </a:r>
          </a:p>
          <a:p>
            <a:r>
              <a:rPr lang="en-US" sz="1950" dirty="0"/>
              <a:t>0</a:t>
            </a:r>
          </a:p>
          <a:p>
            <a:r>
              <a:rPr lang="en-US" sz="1950" dirty="0"/>
              <a:t>0</a:t>
            </a:r>
          </a:p>
          <a:p>
            <a:r>
              <a:rPr lang="en-US" sz="1950" dirty="0"/>
              <a:t>0</a:t>
            </a:r>
          </a:p>
          <a:p>
            <a:r>
              <a:rPr lang="en-US" sz="1950" dirty="0"/>
              <a:t>1</a:t>
            </a:r>
          </a:p>
          <a:p>
            <a:r>
              <a:rPr lang="en-US" sz="1950" dirty="0"/>
              <a:t>0</a:t>
            </a:r>
          </a:p>
          <a:p>
            <a:r>
              <a:rPr lang="en-US" sz="1950" dirty="0"/>
              <a:t>0</a:t>
            </a:r>
          </a:p>
          <a:p>
            <a:r>
              <a:rPr lang="en-US" sz="1950" dirty="0"/>
              <a:t>1</a:t>
            </a:r>
          </a:p>
          <a:p>
            <a:r>
              <a:rPr lang="en-US" sz="195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648801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1"/>
          <p:cNvSpPr txBox="1">
            <a:spLocks noGrp="1"/>
          </p:cNvSpPr>
          <p:nvPr>
            <p:ph type="ctrTitle"/>
          </p:nvPr>
        </p:nvSpPr>
        <p:spPr>
          <a:xfrm>
            <a:off x="1524000" y="2971059"/>
            <a:ext cx="9144000" cy="150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Roboto Slab"/>
              <a:buNone/>
            </a:pPr>
            <a:r>
              <a:rPr lang="en-US" dirty="0"/>
              <a:t>Python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30969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Unusual Values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66537" y="1892754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Unusual values and outliers affect model performance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We should check for these in EDA</a:t>
            </a:r>
          </a:p>
        </p:txBody>
      </p:sp>
      <p:pic>
        <p:nvPicPr>
          <p:cNvPr id="7170" name="Picture 2" descr="Too much outside the box - Outliers and Boxplots – Paul Julian II, PhD –  Ecologist, Wetland Biogeochemist, Data-scientist, lover of Rstats.">
            <a:extLst>
              <a:ext uri="{FF2B5EF4-FFF2-40B4-BE49-F238E27FC236}">
                <a16:creationId xmlns:a16="http://schemas.microsoft.com/office/drawing/2014/main" id="{B55EDD00-F839-4297-99FE-80D76B632E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988445"/>
            <a:ext cx="6042867" cy="3323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9514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C41230"/>
      </a:dk1>
      <a:lt1>
        <a:srgbClr val="FAF9F7"/>
      </a:lt1>
      <a:dk2>
        <a:srgbClr val="C41230"/>
      </a:dk2>
      <a:lt2>
        <a:srgbClr val="FAF9F7"/>
      </a:lt2>
      <a:accent1>
        <a:srgbClr val="ECEDE2"/>
      </a:accent1>
      <a:accent2>
        <a:srgbClr val="941728"/>
      </a:accent2>
      <a:accent3>
        <a:srgbClr val="007B89"/>
      </a:accent3>
      <a:accent4>
        <a:srgbClr val="000000"/>
      </a:accent4>
      <a:accent5>
        <a:srgbClr val="262626"/>
      </a:accent5>
      <a:accent6>
        <a:srgbClr val="FFFFFF"/>
      </a:accent6>
      <a:hlink>
        <a:srgbClr val="007B89"/>
      </a:hlink>
      <a:folHlink>
        <a:srgbClr val="94172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8149</TotalTime>
  <Words>409</Words>
  <Application>Microsoft Office PowerPoint</Application>
  <PresentationFormat>Widescreen</PresentationFormat>
  <Paragraphs>59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Lato Light</vt:lpstr>
      <vt:lpstr>Arial</vt:lpstr>
      <vt:lpstr>Roboto Slab</vt:lpstr>
      <vt:lpstr>Lato</vt:lpstr>
      <vt:lpstr>Wingdings</vt:lpstr>
      <vt:lpstr>Office Theme</vt:lpstr>
      <vt:lpstr>Module 2</vt:lpstr>
      <vt:lpstr>EDA – Missing Values, Transformations</vt:lpstr>
      <vt:lpstr>Missing Values</vt:lpstr>
      <vt:lpstr>Checking for Missing Values</vt:lpstr>
      <vt:lpstr>Imputation of Numeric Variables</vt:lpstr>
      <vt:lpstr>Imputation of Categorical Variables</vt:lpstr>
      <vt:lpstr>Missing Value Indicator Variables</vt:lpstr>
      <vt:lpstr>Python</vt:lpstr>
      <vt:lpstr>Unusual Values</vt:lpstr>
      <vt:lpstr>Unusual Values</vt:lpstr>
      <vt:lpstr>Transformations</vt:lpstr>
      <vt:lpstr>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0</dc:title>
  <dc:creator>Orians, A.J.</dc:creator>
  <cp:lastModifiedBy>Martinez, Waldyn Gerardo Dr.</cp:lastModifiedBy>
  <cp:revision>130</cp:revision>
  <dcterms:modified xsi:type="dcterms:W3CDTF">2023-07-25T19:10:25Z</dcterms:modified>
</cp:coreProperties>
</file>