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301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57" r:id="rId10"/>
    <p:sldId id="592" r:id="rId11"/>
    <p:sldId id="593" r:id="rId12"/>
    <p:sldId id="594" r:id="rId13"/>
    <p:sldId id="595" r:id="rId14"/>
    <p:sldId id="596" r:id="rId15"/>
    <p:sldId id="566" r:id="rId16"/>
    <p:sldId id="599" r:id="rId17"/>
    <p:sldId id="597" r:id="rId18"/>
    <p:sldId id="598" r:id="rId19"/>
    <p:sldId id="567" r:id="rId20"/>
    <p:sldId id="571" r:id="rId21"/>
    <p:sldId id="600" r:id="rId22"/>
    <p:sldId id="568" r:id="rId23"/>
    <p:sldId id="569" r:id="rId24"/>
    <p:sldId id="570" r:id="rId25"/>
    <p:sldId id="602" r:id="rId26"/>
    <p:sldId id="601" r:id="rId27"/>
    <p:sldId id="574" r:id="rId28"/>
    <p:sldId id="575" r:id="rId29"/>
    <p:sldId id="576" r:id="rId30"/>
    <p:sldId id="577" r:id="rId31"/>
    <p:sldId id="581" r:id="rId32"/>
    <p:sldId id="578" r:id="rId33"/>
    <p:sldId id="582" r:id="rId34"/>
    <p:sldId id="583" r:id="rId35"/>
    <p:sldId id="584" r:id="rId36"/>
  </p:sldIdLst>
  <p:sldSz cx="12192000" cy="6858000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Lato Light" panose="020F0302020204030204" pitchFamily="34" charset="0"/>
      <p:regular r:id="rId43"/>
      <p:bold r:id="rId44"/>
      <p:italic r:id="rId45"/>
      <p:boldItalic r:id="rId46"/>
    </p:embeddedFont>
    <p:embeddedFont>
      <p:font typeface="Roboto Slab" pitchFamily="2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6327"/>
  </p:normalViewPr>
  <p:slideViewPr>
    <p:cSldViewPr snapToGrid="0">
      <p:cViewPr varScale="1">
        <p:scale>
          <a:sx n="123" d="100"/>
          <a:sy n="123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72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24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047F3411-140E-FE55-2EC6-F93A6010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2EEC97B9-229F-7703-2241-8BE629BB6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B3451A3E-165F-3106-5182-99B386203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4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18EF91C8-7728-C87A-D05B-37E9116E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6D420DE9-27B6-6C6B-1EF6-C67EF14EA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816EB4FE-5101-71FC-456C-75BDECAD9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69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43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FE924802-D79D-D769-01A0-005FF8AC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777326D6-64E5-8886-B276-4BFBE59D1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8547B801-DCB0-46E6-2541-58D95A6E6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691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2AE0602E-6FD3-76A9-A8C4-5B228A839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58EC6D0C-B438-9DFF-68C6-62E5F23178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C886E440-2454-1A47-B595-EA4B25BEA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74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0DA67DEC-5AEF-277D-E347-106AD597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4128A43-B1C6-B8CE-283B-C0B8BF6BE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E117D4F3-C086-EBF5-724A-208EFDAEF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26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3565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2562E357-B68B-73D9-67ED-6D44C269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4AD420BA-D5CA-AC54-79AA-042831C72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FD7B64DB-1690-F072-9280-92BC5A19A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3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692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2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36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008A7766-B799-8F77-91CB-ED72D751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19A8CB73-1E44-3694-5410-AB6DF6B92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B0D64268-4A84-D7EA-F6CD-3FEBC040FE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3661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6BF9F308-0927-7B45-F0EA-BA436465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8E3469E5-7E74-CB19-1B0C-36C9020D2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C65EEDD8-AF7A-B0A8-E952-BEE40AAD7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36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811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073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634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6909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48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340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70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B61A35D-234B-874F-BD3C-C8F56DF65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BD84383D-7C2B-5433-F59E-514AB7246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84988DAF-5E8D-EF7A-EB5B-9AC77498AD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20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73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4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80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0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5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6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7459210" y="3008743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9E0C7332-FC24-1DBB-2B26-F94B0593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91" y="4164420"/>
            <a:ext cx="1998235" cy="10361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126149-9415-97AE-8ED4-BD1AD7D9C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11" y="2901559"/>
            <a:ext cx="3789367" cy="3591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2015FE-9F70-7091-7E58-DCF5ECE597AA}"/>
              </a:ext>
            </a:extLst>
          </p:cNvPr>
          <p:cNvCxnSpPr>
            <a:cxnSpLocks/>
          </p:cNvCxnSpPr>
          <p:nvPr/>
        </p:nvCxnSpPr>
        <p:spPr>
          <a:xfrm flipV="1">
            <a:off x="1950720" y="2901559"/>
            <a:ext cx="2113280" cy="3591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C8180-D9A3-1D45-379F-0FABF46E647A}"/>
              </a:ext>
            </a:extLst>
          </p:cNvPr>
          <p:cNvSpPr txBox="1"/>
          <p:nvPr/>
        </p:nvSpPr>
        <p:spPr>
          <a:xfrm>
            <a:off x="5393689" y="3953042"/>
            <a:ext cx="895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03478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7459210" y="3008743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126149-9415-97AE-8ED4-BD1AD7D9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2901559"/>
            <a:ext cx="3789367" cy="3591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2015FE-9F70-7091-7E58-DCF5ECE597AA}"/>
              </a:ext>
            </a:extLst>
          </p:cNvPr>
          <p:cNvCxnSpPr>
            <a:cxnSpLocks/>
          </p:cNvCxnSpPr>
          <p:nvPr/>
        </p:nvCxnSpPr>
        <p:spPr>
          <a:xfrm flipV="1">
            <a:off x="1950720" y="2901559"/>
            <a:ext cx="2113280" cy="3591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C8180-D9A3-1D45-379F-0FABF46E647A}"/>
              </a:ext>
            </a:extLst>
          </p:cNvPr>
          <p:cNvSpPr txBox="1"/>
          <p:nvPr/>
        </p:nvSpPr>
        <p:spPr>
          <a:xfrm>
            <a:off x="5393689" y="3953042"/>
            <a:ext cx="895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A5A9C-2057-1504-A927-8A19A0A08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050" y="4260819"/>
            <a:ext cx="3792379" cy="6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are made in the form of propensities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439187"/>
            <a:ext cx="5511760" cy="37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8" y="2369654"/>
            <a:ext cx="3721100" cy="1981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3D5817-0203-4C87-D231-610E470CD8D8}"/>
                  </a:ext>
                </a:extLst>
              </p:cNvPr>
              <p:cNvSpPr txBox="1"/>
              <p:nvPr/>
            </p:nvSpPr>
            <p:spPr>
              <a:xfrm>
                <a:off x="6875908" y="4465834"/>
                <a:ext cx="4262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3D5817-0203-4C87-D231-610E470CD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8" y="4465834"/>
                <a:ext cx="4262834" cy="369332"/>
              </a:xfrm>
              <a:prstGeom prst="rect">
                <a:avLst/>
              </a:prstGeom>
              <a:blipFill>
                <a:blip r:embed="rId5"/>
                <a:stretch>
                  <a:fillRect l="-893" t="-13333" r="-119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0C761D4-F836-D43F-0CD5-4496B87A5717}"/>
              </a:ext>
            </a:extLst>
          </p:cNvPr>
          <p:cNvSpPr/>
          <p:nvPr/>
        </p:nvSpPr>
        <p:spPr>
          <a:xfrm rot="16200000">
            <a:off x="9227209" y="3276885"/>
            <a:ext cx="353291" cy="34697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th equation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5A45175-903C-D4F7-02BF-86739D362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608" y="5204092"/>
            <a:ext cx="1826491" cy="11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1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8112119A-C9FC-538F-FE0F-4F3AE157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6398418C-838E-E592-9EB1-1920655495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29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0F5CA8EA-2CAE-4E92-EE50-22D60D0D9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3A49F9B5-5071-A3FE-C3E2-D4D117998E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Log(odds)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0D82B-8F37-A911-D290-98FA5835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log(odds) of default for a balance of $1,500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18" y="3097328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80" y="3097328"/>
            <a:ext cx="2881018" cy="15339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AA3188-7F12-3CCF-FA6F-146AA6F8A73D}"/>
                  </a:ext>
                </a:extLst>
              </p:cNvPr>
              <p:cNvSpPr txBox="1"/>
              <p:nvPr/>
            </p:nvSpPr>
            <p:spPr>
              <a:xfrm>
                <a:off x="4707955" y="5461955"/>
                <a:ext cx="673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AA3188-7F12-3CCF-FA6F-146AA6F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5" y="5461955"/>
                <a:ext cx="6737998" cy="369332"/>
              </a:xfrm>
              <a:prstGeom prst="rect">
                <a:avLst/>
              </a:prstGeom>
              <a:blipFill>
                <a:blip r:embed="rId5"/>
                <a:stretch>
                  <a:fillRect l="-940" t="-6667" r="-564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B3E7DB-E423-07D1-E627-538FD8D139C2}"/>
              </a:ext>
            </a:extLst>
          </p:cNvPr>
          <p:cNvCxnSpPr>
            <a:cxnSpLocks/>
          </p:cNvCxnSpPr>
          <p:nvPr/>
        </p:nvCxnSpPr>
        <p:spPr>
          <a:xfrm flipV="1">
            <a:off x="2722418" y="2298886"/>
            <a:ext cx="1590964" cy="35408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14BDA-8FC1-D397-A882-6DFC0ABF57EE}"/>
              </a:ext>
            </a:extLst>
          </p:cNvPr>
          <p:cNvCxnSpPr>
            <a:cxnSpLocks/>
          </p:cNvCxnSpPr>
          <p:nvPr/>
        </p:nvCxnSpPr>
        <p:spPr>
          <a:xfrm flipH="1" flipV="1">
            <a:off x="3034748" y="5133439"/>
            <a:ext cx="1702236" cy="52551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6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934AA459-FD53-1EDB-874F-BAD8DB47A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087AB284-9529-8BF8-2859-2DC7A95C8F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22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9C1BC95A-BA8D-24B7-48D2-9B33977E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9E2D1DCD-8404-33B6-949C-5EA8357CCB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Probability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91F98-A106-7EC2-4C79-8757606E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C927F93-4DFD-A7DC-CA76-60C7EA863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2F4386A0-5228-8F43-14A4-75EEAB0D8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Probabilities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69F70ED2-F6AE-DA82-D48C-674D78602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 the probability of default for a balance of $1,500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75FC4-DDE6-BFD0-65FE-1F1EB5D8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A23C79-D18B-1944-9069-4E2D2E8A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3E21C-B6A9-FC65-F723-58C9A5E8F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4613357" y="4738207"/>
            <a:ext cx="2524946" cy="1138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A8072B-F0B6-514A-01EA-C3A69CF40199}"/>
                  </a:ext>
                </a:extLst>
              </p:cNvPr>
              <p:cNvSpPr txBox="1"/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A8072B-F0B6-514A-01EA-C3A69CF40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blipFill>
                <a:blip r:embed="rId6"/>
                <a:stretch>
                  <a:fillRect l="-940" t="-6667" r="-56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A82332-BBA8-A6C8-FF74-D8AF56C18E08}"/>
              </a:ext>
            </a:extLst>
          </p:cNvPr>
          <p:cNvCxnSpPr>
            <a:cxnSpLocks/>
          </p:cNvCxnSpPr>
          <p:nvPr/>
        </p:nvCxnSpPr>
        <p:spPr>
          <a:xfrm flipH="1" flipV="1">
            <a:off x="3074504" y="4359965"/>
            <a:ext cx="1683026" cy="70236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14948-6655-AB32-70DD-FDE9A18CBAAE}"/>
              </a:ext>
            </a:extLst>
          </p:cNvPr>
          <p:cNvCxnSpPr>
            <a:cxnSpLocks/>
          </p:cNvCxnSpPr>
          <p:nvPr/>
        </p:nvCxnSpPr>
        <p:spPr>
          <a:xfrm flipV="1">
            <a:off x="3095119" y="4359965"/>
            <a:ext cx="0" cy="14995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3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Probabilities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 the probability of default for a balance of $2,000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4506475" y="4889759"/>
            <a:ext cx="2524946" cy="1138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4EB7B-A713-F25E-9FC9-507CCC4DD81D}"/>
                  </a:ext>
                </a:extLst>
              </p:cNvPr>
              <p:cNvSpPr txBox="1"/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4EB7B-A713-F25E-9FC9-507CCC4D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blipFill>
                <a:blip r:embed="rId6"/>
                <a:stretch>
                  <a:fillRect l="-940" t="-6667" r="-56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079B08-A091-F18F-660F-21CCCC0C32AD}"/>
              </a:ext>
            </a:extLst>
          </p:cNvPr>
          <p:cNvCxnSpPr>
            <a:cxnSpLocks/>
          </p:cNvCxnSpPr>
          <p:nvPr/>
        </p:nvCxnSpPr>
        <p:spPr>
          <a:xfrm flipH="1" flipV="1">
            <a:off x="3611954" y="3429000"/>
            <a:ext cx="894521" cy="189570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0F24B-5E90-60C8-AA57-C5CC5ECB590C}"/>
              </a:ext>
            </a:extLst>
          </p:cNvPr>
          <p:cNvCxnSpPr>
            <a:cxnSpLocks/>
          </p:cNvCxnSpPr>
          <p:nvPr/>
        </p:nvCxnSpPr>
        <p:spPr>
          <a:xfrm flipV="1">
            <a:off x="3611954" y="3429000"/>
            <a:ext cx="0" cy="1005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Logistic Regression </a:t>
            </a:r>
            <a:br>
              <a:rPr lang="en-US" dirty="0"/>
            </a:br>
            <a:r>
              <a:rPr lang="en-US" sz="3200" dirty="0"/>
              <a:t>Probability, Odds, Log(odds)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45E2-555E-E3B2-191A-2CF86744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59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C17AE8C2-B31A-FCD3-8878-AAE134B9A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697F6BB1-D1AA-EDDD-9EB3-72CC9C51A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Odds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DD891-712F-78CB-E39A-02591C39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 of Default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of an event happening is calculating as: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4000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are &gt; 1 if the probability it happens is greater than the probability that it does not happen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are &lt; 1 if the probability it happens is less than the probability that it does not happen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= 1 if the probability it happens is 50%</a:t>
                </a:r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7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odds of default for a balance of $2,000?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5856900" y="4521559"/>
            <a:ext cx="1819064" cy="82008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4429AC-00FC-4A12-1994-8617C0E2DF9F}"/>
              </a:ext>
            </a:extLst>
          </p:cNvPr>
          <p:cNvCxnSpPr>
            <a:cxnSpLocks/>
          </p:cNvCxnSpPr>
          <p:nvPr/>
        </p:nvCxnSpPr>
        <p:spPr>
          <a:xfrm flipH="1" flipV="1">
            <a:off x="3611954" y="3429000"/>
            <a:ext cx="1574514" cy="1381539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C7E51-267A-8514-4B12-B5497B62DE97}"/>
              </a:ext>
            </a:extLst>
          </p:cNvPr>
          <p:cNvCxnSpPr>
            <a:cxnSpLocks/>
          </p:cNvCxnSpPr>
          <p:nvPr/>
        </p:nvCxnSpPr>
        <p:spPr>
          <a:xfrm flipV="1">
            <a:off x="3611954" y="3429000"/>
            <a:ext cx="0" cy="1005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809AA-6DA6-2BDD-A880-8CFD346B6B08}"/>
                  </a:ext>
                </a:extLst>
              </p:cNvPr>
              <p:cNvSpPr txBox="1"/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809AA-6DA6-2BDD-A880-8CFD346B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AB9FB1-512E-3CB3-8BFA-5A55A6F1BC9E}"/>
                  </a:ext>
                </a:extLst>
              </p:cNvPr>
              <p:cNvSpPr txBox="1"/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AB9FB1-512E-3CB3-8BFA-5A55A6F1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9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odds of default for a balance of $1,937?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4FDE9A-3BD2-57EA-338D-8E5FED97E0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5856900" y="4521559"/>
            <a:ext cx="1819064" cy="820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00548-8D9D-21F1-1FE7-9B52C72D58E2}"/>
                  </a:ext>
                </a:extLst>
              </p:cNvPr>
              <p:cNvSpPr txBox="1"/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00548-8D9D-21F1-1FE7-9B52C72D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5D3690-8771-1DDF-E622-7C7D55F8A43C}"/>
                  </a:ext>
                </a:extLst>
              </p:cNvPr>
              <p:cNvSpPr txBox="1"/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5D3690-8771-1DDF-E622-7C7D55F8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7481B-C681-0BBA-C757-BCD1403F2044}"/>
              </a:ext>
            </a:extLst>
          </p:cNvPr>
          <p:cNvCxnSpPr>
            <a:cxnSpLocks/>
          </p:cNvCxnSpPr>
          <p:nvPr/>
        </p:nvCxnSpPr>
        <p:spPr>
          <a:xfrm flipV="1">
            <a:off x="3585450" y="3429000"/>
            <a:ext cx="0" cy="1005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A984-E102-3A64-30A0-E70E864B77D5}"/>
              </a:ext>
            </a:extLst>
          </p:cNvPr>
          <p:cNvCxnSpPr>
            <a:cxnSpLocks/>
          </p:cNvCxnSpPr>
          <p:nvPr/>
        </p:nvCxnSpPr>
        <p:spPr>
          <a:xfrm flipH="1" flipV="1">
            <a:off x="3585450" y="3551583"/>
            <a:ext cx="1601018" cy="125895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07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D3BEFBFF-14FB-B64D-396B-BD7E4D73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ABB74E77-D6EC-6E88-E45E-D1AE4FB131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31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B4E721F1-8CA9-C6EB-455F-E2D1EEB98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3403D55C-DDFF-E835-5EB7-152E7CECDE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Other Relationships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A51D4-34C7-B573-4BF2-4D36C262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Important Odds Relationships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log odds of the event happening is the regression equation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66AA3-E6AC-E436-07F6-909F58EAE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18" y="4203653"/>
            <a:ext cx="3106791" cy="962430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002E986-A211-F0FF-F786-274F1FBB8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987" y="5109761"/>
            <a:ext cx="2438400" cy="584200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02F61AE-BFDF-F6A4-E824-12A5B966E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239" y="5786521"/>
            <a:ext cx="189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106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Goodness of Fit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As with linear regression we first want to evaluate the overall usefulness of the model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overall test for goodness of fit uses the Deviance statistic and is called the LLR test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LLR test is equivalent to the F-statistic p-value of linear regression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D32B-F2D7-7BD1-348B-16EC9F76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59" y="4446213"/>
            <a:ext cx="4060975" cy="11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Logistic regression is a linear model used for binary classification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response is encoded to 0 and 1.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1: assigned to the level of interest, 0: the remaining level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/>
              <p:nvPr/>
            </p:nvSpPr>
            <p:spPr>
              <a:xfrm>
                <a:off x="1031850" y="3429000"/>
                <a:ext cx="1711349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0" y="3429000"/>
                <a:ext cx="1711349" cy="1373068"/>
              </a:xfrm>
              <a:prstGeom prst="rect">
                <a:avLst/>
              </a:prstGeom>
              <a:blipFill>
                <a:blip r:embed="rId3"/>
                <a:stretch>
                  <a:fillRect l="-86765" t="-225688" r="-111029" b="-3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05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Goodness of Fit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null and alternative hypothesis tests for each predictor is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p-value is the probability of observing a statistic as extreme as the one observed given that the null hypothesis is true.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6538F-E151-F4AF-2A9B-68D97DA8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397374"/>
            <a:ext cx="2655544" cy="1337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E7759-D65C-EF93-53A0-7CD09E7F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4790683"/>
            <a:ext cx="1463068" cy="11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0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Convergence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Parameter estimates are typically obtained by maximum likelihood estimation (iterative process)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2050" name="Picture 2" descr="Gradient Descent and Its Variations | by PRAPTI PATIL | Medium">
            <a:extLst>
              <a:ext uri="{FF2B5EF4-FFF2-40B4-BE49-F238E27FC236}">
                <a16:creationId xmlns:a16="http://schemas.microsoft.com/office/drawing/2014/main" id="{D97965AE-7B1D-D7F3-4A5E-CDF5A81C4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14069" r="13896" b="8751"/>
          <a:stretch/>
        </p:blipFill>
        <p:spPr bwMode="auto">
          <a:xfrm>
            <a:off x="940410" y="2651761"/>
            <a:ext cx="6974483" cy="38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3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002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Descriptive LR Model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Goal</a:t>
            </a:r>
            <a:r>
              <a:rPr lang="en-US" dirty="0"/>
              <a:t>: Understand Relationships with Coronary Heart Disease (CHD)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197D-B07D-2B27-B5E0-DF46318EA56F}"/>
              </a:ext>
            </a:extLst>
          </p:cNvPr>
          <p:cNvSpPr txBox="1"/>
          <p:nvPr/>
        </p:nvSpPr>
        <p:spPr>
          <a:xfrm>
            <a:off x="1056640" y="2398554"/>
            <a:ext cx="118383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male</a:t>
            </a:r>
            <a:r>
              <a:rPr lang="en-US" sz="1200" dirty="0">
                <a:latin typeface="Courier New" panose="02070309020205020404" pitchFamily="49" charset="0"/>
              </a:rPr>
              <a:t>: male(0) or female(1);(Nominal)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age</a:t>
            </a:r>
            <a:r>
              <a:rPr lang="en-US" sz="1200" dirty="0">
                <a:latin typeface="Courier New" panose="02070309020205020404" pitchFamily="49" charset="0"/>
              </a:rPr>
              <a:t>: age of the </a:t>
            </a:r>
            <a:r>
              <a:rPr lang="en-US" sz="1200" dirty="0" err="1">
                <a:latin typeface="Courier New" panose="02070309020205020404" pitchFamily="49" charset="0"/>
              </a:rPr>
              <a:t>patienteducation</a:t>
            </a:r>
            <a:endParaRPr lang="en-US" sz="1200" dirty="0">
              <a:latin typeface="Courier New" panose="020703090202050204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currentSmoker</a:t>
            </a:r>
            <a:r>
              <a:rPr lang="en-US" sz="1200" dirty="0">
                <a:latin typeface="Courier New" panose="02070309020205020404" pitchFamily="49" charset="0"/>
              </a:rPr>
              <a:t>: whether or not the patient is a current smoker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cigsPerDay</a:t>
            </a:r>
            <a:r>
              <a:rPr lang="en-US" sz="1200" dirty="0">
                <a:latin typeface="Courier New" panose="02070309020205020404" pitchFamily="49" charset="0"/>
              </a:rPr>
              <a:t>: the number of cigarettes that the person smoked on average in one day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BPMeds</a:t>
            </a:r>
            <a:r>
              <a:rPr lang="en-US" sz="1200" dirty="0">
                <a:latin typeface="Courier New" panose="02070309020205020404" pitchFamily="49" charset="0"/>
              </a:rPr>
              <a:t>: whether or not the patient was on blood pressure medication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prevalentStroke</a:t>
            </a:r>
            <a:r>
              <a:rPr lang="en-US" sz="1200" dirty="0">
                <a:latin typeface="Courier New" panose="02070309020205020404" pitchFamily="49" charset="0"/>
              </a:rPr>
              <a:t>: whether or not the patient had previously had a stroke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prevalentHyp</a:t>
            </a:r>
            <a:r>
              <a:rPr lang="en-US" sz="1200" dirty="0">
                <a:latin typeface="Courier New" panose="02070309020205020404" pitchFamily="49" charset="0"/>
              </a:rPr>
              <a:t>: whether or not the patient was hypertensive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diabetes</a:t>
            </a:r>
            <a:r>
              <a:rPr lang="en-US" sz="1200" dirty="0">
                <a:latin typeface="Courier New" panose="02070309020205020404" pitchFamily="49" charset="0"/>
              </a:rPr>
              <a:t>: whether or not the patient had diabetes (Nominal)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totChol</a:t>
            </a:r>
            <a:r>
              <a:rPr lang="en-US" sz="1200" dirty="0">
                <a:latin typeface="Courier New" panose="02070309020205020404" pitchFamily="49" charset="0"/>
              </a:rPr>
              <a:t>: total cholesterol level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sysBP</a:t>
            </a:r>
            <a:r>
              <a:rPr lang="en-US" sz="1200" dirty="0">
                <a:latin typeface="Courier New" panose="02070309020205020404" pitchFamily="49" charset="0"/>
              </a:rPr>
              <a:t>: systolic blood pressure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diaBP</a:t>
            </a:r>
            <a:r>
              <a:rPr lang="en-US" sz="1200" dirty="0">
                <a:latin typeface="Courier New" panose="02070309020205020404" pitchFamily="49" charset="0"/>
              </a:rPr>
              <a:t>: diastolic blood pressure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BMI</a:t>
            </a:r>
            <a:r>
              <a:rPr lang="en-US" sz="1200" dirty="0">
                <a:latin typeface="Courier New" panose="02070309020205020404" pitchFamily="49" charset="0"/>
              </a:rPr>
              <a:t>: Body Mass Index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 err="1">
                <a:latin typeface="Courier New" panose="02070309020205020404" pitchFamily="49" charset="0"/>
              </a:rPr>
              <a:t>heartRate</a:t>
            </a:r>
            <a:r>
              <a:rPr lang="en-US" sz="1200" dirty="0">
                <a:latin typeface="Courier New" panose="02070309020205020404" pitchFamily="49" charset="0"/>
              </a:rPr>
              <a:t>: heart rate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glucose</a:t>
            </a:r>
            <a:r>
              <a:rPr lang="en-US" sz="1200" dirty="0">
                <a:latin typeface="Courier New" panose="02070309020205020404" pitchFamily="49" charset="0"/>
              </a:rPr>
              <a:t>: glucose level (Continuous)</a:t>
            </a:r>
          </a:p>
          <a:p>
            <a:pPr algn="l">
              <a:buFont typeface="+mj-lt"/>
              <a:buAutoNum type="arabicPeriod"/>
            </a:pPr>
            <a:r>
              <a:rPr lang="en-US" sz="1200" b="1" dirty="0">
                <a:latin typeface="Courier New" panose="02070309020205020404" pitchFamily="49" charset="0"/>
              </a:rPr>
              <a:t>10 year risk of coronary heart disease CHD </a:t>
            </a:r>
            <a:r>
              <a:rPr lang="en-US" sz="1200" dirty="0">
                <a:latin typeface="Courier New" panose="02070309020205020404" pitchFamily="49" charset="0"/>
              </a:rPr>
              <a:t>(binary: “1”, means “Yes”, “0” means “No”) -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26705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085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Descriptive LR Model Example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Goal</a:t>
            </a:r>
            <a:r>
              <a:rPr lang="en-US" dirty="0"/>
              <a:t>: Predict Coronary Heart Disease (CHD)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>
                <a:sym typeface="Arial"/>
              </a:rPr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671EC-D576-FF2F-9AB6-79D55512D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/>
          <a:stretch/>
        </p:blipFill>
        <p:spPr>
          <a:xfrm>
            <a:off x="965199" y="2276891"/>
            <a:ext cx="8085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1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73185CE-8C72-ECA2-7E9D-10C70CA6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9EDF5A3F-760A-422E-BA12-A99B2C8F3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0BE92866-076D-41C7-600D-EA1642727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Examples of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Will a customer buy or not buy a product?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a loan applicant a low or high credit risk?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Will a user engage with a marketing email?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4B8AE-0731-6421-59F5-C0247BC9F0BB}"/>
                  </a:ext>
                </a:extLst>
              </p:cNvPr>
              <p:cNvSpPr txBox="1"/>
              <p:nvPr/>
            </p:nvSpPr>
            <p:spPr>
              <a:xfrm>
                <a:off x="940411" y="3512127"/>
                <a:ext cx="1711349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4B8AE-0731-6421-59F5-C0247BC9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3512127"/>
                <a:ext cx="1711349" cy="1373068"/>
              </a:xfrm>
              <a:prstGeom prst="rect">
                <a:avLst/>
              </a:prstGeom>
              <a:blipFill>
                <a:blip r:embed="rId3"/>
                <a:stretch>
                  <a:fillRect l="-86765" t="-225688" r="-111765" b="-3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5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Generalization of the linear regression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94" y="2506993"/>
            <a:ext cx="4473815" cy="11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 assumptions would not hold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38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0434"/>
            <a:ext cx="3820326" cy="1008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E45FF-5C8E-42D7-8A0F-A42E026DFF37}"/>
              </a:ext>
            </a:extLst>
          </p:cNvPr>
          <p:cNvSpPr txBox="1"/>
          <p:nvPr/>
        </p:nvSpPr>
        <p:spPr>
          <a:xfrm>
            <a:off x="6345283" y="3431693"/>
            <a:ext cx="75499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assumptions regarding 𝜖 are:</a:t>
            </a:r>
          </a:p>
          <a:p>
            <a:pPr algn="l"/>
            <a:endParaRPr lang="en-US" sz="20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mean of 𝜖 is zero or 𝐸(𝜖)=0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variance of 𝜖 is constant 𝜎2 or 𝑣𝑎𝑟(𝜖)= 𝜎2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 𝜖 is normally distributed or 𝜖 𝑁(0, 𝜎2)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 𝜖s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272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 assumptions would not hold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38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0434"/>
            <a:ext cx="3820326" cy="1008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38F78-A3C4-0686-2D0B-D081E372C7FB}"/>
              </a:ext>
            </a:extLst>
          </p:cNvPr>
          <p:cNvSpPr txBox="1"/>
          <p:nvPr/>
        </p:nvSpPr>
        <p:spPr>
          <a:xfrm>
            <a:off x="6345283" y="4401578"/>
            <a:ext cx="51432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error terms are non-normal.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variance of 𝜖 is not constant across different values of the response.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equation above has no constraints on the value of y that it will predict, 𝑦̂ 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A73F1-4FFA-9A5B-E151-9F1C113F4989}"/>
                  </a:ext>
                </a:extLst>
              </p:cNvPr>
              <p:cNvSpPr txBox="1"/>
              <p:nvPr/>
            </p:nvSpPr>
            <p:spPr>
              <a:xfrm>
                <a:off x="6434885" y="3608123"/>
                <a:ext cx="8227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</a:rPr>
                        <m:t>𝑦</m:t>
                      </m:r>
                      <m:r>
                        <a:rPr 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  <a:latin typeface="Lato Light"/>
                  <a:cs typeface="Lato Ligh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A73F1-4FFA-9A5B-E151-9F1C113F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85" y="3608123"/>
                <a:ext cx="822789" cy="686535"/>
              </a:xfrm>
              <a:prstGeom prst="rect">
                <a:avLst/>
              </a:prstGeom>
              <a:blipFill>
                <a:blip r:embed="rId5"/>
                <a:stretch>
                  <a:fillRect l="-93939" t="-227273" r="-118182" b="-3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2545BA-3489-B79A-562D-2F0C64648339}"/>
              </a:ext>
            </a:extLst>
          </p:cNvPr>
          <p:cNvCxnSpPr>
            <a:cxnSpLocks/>
          </p:cNvCxnSpPr>
          <p:nvPr/>
        </p:nvCxnSpPr>
        <p:spPr>
          <a:xfrm flipV="1">
            <a:off x="2125683" y="2298080"/>
            <a:ext cx="2778826" cy="41947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1040419" y="2926885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9E0C7332-FC24-1DBB-2B26-F94B0593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09" y="3678382"/>
            <a:ext cx="1998235" cy="1036122"/>
          </a:xfrm>
          <a:prstGeom prst="rect">
            <a:avLst/>
          </a:prstGeom>
        </p:spPr>
      </p:pic>
      <p:pic>
        <p:nvPicPr>
          <p:cNvPr id="6" name="Picture 5" descr="A black and white image of a number and a symbol&#10;&#10;Description automatically generated with medium confidence">
            <a:extLst>
              <a:ext uri="{FF2B5EF4-FFF2-40B4-BE49-F238E27FC236}">
                <a16:creationId xmlns:a16="http://schemas.microsoft.com/office/drawing/2014/main" id="{7C3ED3A7-9440-E780-075F-BF262684A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73" y="3793362"/>
            <a:ext cx="2293455" cy="921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0B393-3BBC-D8A1-B935-2901A5C90671}"/>
              </a:ext>
            </a:extLst>
          </p:cNvPr>
          <p:cNvSpPr txBox="1"/>
          <p:nvPr/>
        </p:nvSpPr>
        <p:spPr>
          <a:xfrm>
            <a:off x="6947199" y="3370605"/>
            <a:ext cx="2896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213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37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12597</TotalTime>
  <Words>1777</Words>
  <Application>Microsoft Macintosh PowerPoint</Application>
  <PresentationFormat>Widescreen</PresentationFormat>
  <Paragraphs>225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Roboto Slab</vt:lpstr>
      <vt:lpstr>Courier New</vt:lpstr>
      <vt:lpstr>Lato Light</vt:lpstr>
      <vt:lpstr>-apple-system</vt:lpstr>
      <vt:lpstr>Arial</vt:lpstr>
      <vt:lpstr>Cambria Math</vt:lpstr>
      <vt:lpstr>Lato</vt:lpstr>
      <vt:lpstr>Wingdings</vt:lpstr>
      <vt:lpstr>Office Theme</vt:lpstr>
      <vt:lpstr>Module 6</vt:lpstr>
      <vt:lpstr>Logistic Regression  Probability, Odds, Log(odds)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Python</vt:lpstr>
      <vt:lpstr>Logistic Regression</vt:lpstr>
      <vt:lpstr>Logistic Regression</vt:lpstr>
      <vt:lpstr>Predictions</vt:lpstr>
      <vt:lpstr>Python</vt:lpstr>
      <vt:lpstr>Log(odds)</vt:lpstr>
      <vt:lpstr>Calculating Predictions</vt:lpstr>
      <vt:lpstr>Python</vt:lpstr>
      <vt:lpstr>Probability</vt:lpstr>
      <vt:lpstr>Calculating Probabilities</vt:lpstr>
      <vt:lpstr>Calculating Probabilities</vt:lpstr>
      <vt:lpstr>Python</vt:lpstr>
      <vt:lpstr>Odds</vt:lpstr>
      <vt:lpstr>Calculating the Odds of Default</vt:lpstr>
      <vt:lpstr>Calculating the Odds</vt:lpstr>
      <vt:lpstr>Calculating the Odds</vt:lpstr>
      <vt:lpstr>Python</vt:lpstr>
      <vt:lpstr>Other Relationships</vt:lpstr>
      <vt:lpstr>Important Odds Relationships</vt:lpstr>
      <vt:lpstr>Python</vt:lpstr>
      <vt:lpstr>Goodness of Fit Metrics</vt:lpstr>
      <vt:lpstr>Goodness of Fit Metrics</vt:lpstr>
      <vt:lpstr>Convergence</vt:lpstr>
      <vt:lpstr>Python</vt:lpstr>
      <vt:lpstr>Descriptive LR Model Example</vt:lpstr>
      <vt:lpstr>Python</vt:lpstr>
      <vt:lpstr>Descriptive LR Model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171</cp:revision>
  <dcterms:modified xsi:type="dcterms:W3CDTF">2024-11-11T19:58:46Z</dcterms:modified>
</cp:coreProperties>
</file>