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301" r:id="rId2"/>
    <p:sldId id="265" r:id="rId3"/>
    <p:sldId id="417" r:id="rId4"/>
    <p:sldId id="561" r:id="rId5"/>
    <p:sldId id="562" r:id="rId6"/>
    <p:sldId id="563" r:id="rId7"/>
    <p:sldId id="564" r:id="rId8"/>
    <p:sldId id="557" r:id="rId9"/>
    <p:sldId id="565" r:id="rId10"/>
    <p:sldId id="566" r:id="rId11"/>
    <p:sldId id="567" r:id="rId12"/>
    <p:sldId id="568" r:id="rId13"/>
    <p:sldId id="569" r:id="rId14"/>
    <p:sldId id="570" r:id="rId15"/>
    <p:sldId id="574" r:id="rId16"/>
    <p:sldId id="571" r:id="rId17"/>
    <p:sldId id="572" r:id="rId18"/>
    <p:sldId id="580" r:id="rId19"/>
    <p:sldId id="575" r:id="rId20"/>
    <p:sldId id="576" r:id="rId21"/>
    <p:sldId id="577" r:id="rId22"/>
    <p:sldId id="581" r:id="rId23"/>
    <p:sldId id="578" r:id="rId24"/>
    <p:sldId id="582" r:id="rId25"/>
    <p:sldId id="583" r:id="rId26"/>
    <p:sldId id="584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ato Light" panose="020F0302020204030203" pitchFamily="34" charset="0"/>
      <p:regular r:id="rId34"/>
      <p:bold r:id="rId35"/>
      <p:italic r:id="rId36"/>
      <p:boldItalic r:id="rId37"/>
    </p:embeddedFont>
    <p:embeddedFont>
      <p:font typeface="Roboto Slab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6405"/>
  </p:normalViewPr>
  <p:slideViewPr>
    <p:cSldViewPr snapToGrid="0">
      <p:cViewPr varScale="1">
        <p:scale>
          <a:sx n="104" d="100"/>
          <a:sy n="10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4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5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69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520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636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4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3565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021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231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81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56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073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634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6909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24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340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70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73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4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80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0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5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24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6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Predictions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 the probability of default for a balance of $1,500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1214847" y="5204279"/>
            <a:ext cx="2524946" cy="11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6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Predictions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 the probability of default for a balance of $2,000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1214847" y="5204279"/>
            <a:ext cx="2524946" cy="11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 of Default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of an event happening is calculating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/ 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are &gt; 1 if the probability it happens is greater than the probability that it does not happen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are &lt; 1 if the probability it happens is less than the probability that it does not happen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= 1 if the probability it happens is 50%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-apple-system"/>
                    <a:cs typeface="Arial"/>
                    <a:sym typeface="Arial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7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are the odds of default for a balance of $2,000?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1214847" y="5204279"/>
            <a:ext cx="2524946" cy="11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9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are the odds of default for a balance of $1,937?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1214847" y="5204279"/>
            <a:ext cx="2524946" cy="11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0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Important Odds Relationships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log odds of the event happening is the regression equation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66AA3-E6AC-E436-07F6-909F58EAE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87" y="5063089"/>
            <a:ext cx="3106791" cy="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59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Interpretation of Estimated Coefficients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8909" y="1805668"/>
                <a:ext cx="11277135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Slope: The odds of the event are estimated to change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Slope: The log odds of the event are estimated to increase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-apple-system"/>
                    <a:cs typeface="Arial"/>
                    <a:sym typeface="Arial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909" y="1805668"/>
                <a:ext cx="11277135" cy="4351338"/>
              </a:xfrm>
              <a:prstGeom prst="rect">
                <a:avLst/>
              </a:prstGeom>
              <a:blipFill>
                <a:blip r:embed="rId3"/>
                <a:stretch>
                  <a:fillRect l="-919" t="-21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0" y="2790894"/>
            <a:ext cx="4035303" cy="27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464" y="2739524"/>
            <a:ext cx="2823526" cy="15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Interpretation of Estimated Coefficients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Intercept: The odds of the event are estimated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the predictor(s) is (are) zero.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-apple-system"/>
                    <a:cs typeface="Arial"/>
                    <a:sym typeface="Arial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36" t="-21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0" y="3060704"/>
            <a:ext cx="4035303" cy="27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464" y="3060704"/>
            <a:ext cx="2823526" cy="15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10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Logistic Regression (Descriptive)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845E2-555E-E3B2-191A-2CF86744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Goodness of Fit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As with linear regression we first want to evaluate the overall usefulness of the model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overall test for goodness of fit uses the Deviance statistic and is called the LLR test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LLR test is equivalent to the F-statistic p-value of linear regression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0D32B-F2D7-7BD1-348B-16EC9F76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59" y="4446213"/>
            <a:ext cx="4060975" cy="11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7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Goodness of Fit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null and alternative hypothesis tests for each predictor is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p-value is the probability of observing a statistic as extreme as the one observed given that the null hypothesis is true.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6538F-E151-F4AF-2A9B-68D97DA8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397374"/>
            <a:ext cx="2655544" cy="1337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E7759-D65C-EF93-53A0-7CD09E7F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4790683"/>
            <a:ext cx="1463068" cy="11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0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Convergence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Parameter estimates are typically obtained by maximum likelihood estimation (iterative process)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pic>
        <p:nvPicPr>
          <p:cNvPr id="2050" name="Picture 2" descr="Gradient Descent and Its Variations | by PRAPTI PATIL | Medium">
            <a:extLst>
              <a:ext uri="{FF2B5EF4-FFF2-40B4-BE49-F238E27FC236}">
                <a16:creationId xmlns:a16="http://schemas.microsoft.com/office/drawing/2014/main" id="{D97965AE-7B1D-D7F3-4A5E-CDF5A81C4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14069" r="13896" b="8751"/>
          <a:stretch/>
        </p:blipFill>
        <p:spPr bwMode="auto">
          <a:xfrm>
            <a:off x="940410" y="2651761"/>
            <a:ext cx="6974483" cy="38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3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00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Descriptive LR Model Example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/>
              <a:t>Goal</a:t>
            </a:r>
            <a:r>
              <a:rPr lang="en-US" dirty="0"/>
              <a:t>: Predict Coronary Heart Disease (CHD)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197D-B07D-2B27-B5E0-DF46318EA56F}"/>
              </a:ext>
            </a:extLst>
          </p:cNvPr>
          <p:cNvSpPr txBox="1"/>
          <p:nvPr/>
        </p:nvSpPr>
        <p:spPr>
          <a:xfrm>
            <a:off x="1056640" y="2398554"/>
            <a:ext cx="118383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male</a:t>
            </a:r>
            <a:r>
              <a:rPr lang="en-US" sz="1200" dirty="0">
                <a:latin typeface="Courier New" panose="02070309020205020404" pitchFamily="49" charset="0"/>
              </a:rPr>
              <a:t>: male(0) or female(1);(Nominal)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age</a:t>
            </a:r>
            <a:r>
              <a:rPr lang="en-US" sz="1200" dirty="0">
                <a:latin typeface="Courier New" panose="02070309020205020404" pitchFamily="49" charset="0"/>
              </a:rPr>
              <a:t>: age of the </a:t>
            </a:r>
            <a:r>
              <a:rPr lang="en-US" sz="1200" dirty="0" err="1">
                <a:latin typeface="Courier New" panose="02070309020205020404" pitchFamily="49" charset="0"/>
              </a:rPr>
              <a:t>patienteducation</a:t>
            </a:r>
            <a:endParaRPr lang="en-US" sz="1200" dirty="0">
              <a:latin typeface="Courier New" panose="020703090202050204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currentSmoker</a:t>
            </a:r>
            <a:r>
              <a:rPr lang="en-US" sz="1200" dirty="0">
                <a:latin typeface="Courier New" panose="02070309020205020404" pitchFamily="49" charset="0"/>
              </a:rPr>
              <a:t>: whether or not the patient is a current smoker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cigsPerDay</a:t>
            </a:r>
            <a:r>
              <a:rPr lang="en-US" sz="1200" dirty="0">
                <a:latin typeface="Courier New" panose="02070309020205020404" pitchFamily="49" charset="0"/>
              </a:rPr>
              <a:t>: the number of cigarettes that the person smoked on average in one day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BPMeds</a:t>
            </a:r>
            <a:r>
              <a:rPr lang="en-US" sz="1200" dirty="0">
                <a:latin typeface="Courier New" panose="02070309020205020404" pitchFamily="49" charset="0"/>
              </a:rPr>
              <a:t>: whether or not the patient was on blood pressure medication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prevalentStroke</a:t>
            </a:r>
            <a:r>
              <a:rPr lang="en-US" sz="1200" dirty="0">
                <a:latin typeface="Courier New" panose="02070309020205020404" pitchFamily="49" charset="0"/>
              </a:rPr>
              <a:t>: whether or not the patient had previously had a stroke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prevalentHyp</a:t>
            </a:r>
            <a:r>
              <a:rPr lang="en-US" sz="1200" dirty="0">
                <a:latin typeface="Courier New" panose="02070309020205020404" pitchFamily="49" charset="0"/>
              </a:rPr>
              <a:t>: whether or not the patient was hypertensive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diabetes</a:t>
            </a:r>
            <a:r>
              <a:rPr lang="en-US" sz="1200" dirty="0">
                <a:latin typeface="Courier New" panose="02070309020205020404" pitchFamily="49" charset="0"/>
              </a:rPr>
              <a:t>: whether or not the patient had diabetes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totChol</a:t>
            </a:r>
            <a:r>
              <a:rPr lang="en-US" sz="1200" dirty="0">
                <a:latin typeface="Courier New" panose="02070309020205020404" pitchFamily="49" charset="0"/>
              </a:rPr>
              <a:t>: total cholesterol level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sysBP</a:t>
            </a:r>
            <a:r>
              <a:rPr lang="en-US" sz="1200" dirty="0">
                <a:latin typeface="Courier New" panose="02070309020205020404" pitchFamily="49" charset="0"/>
              </a:rPr>
              <a:t>: systolic blood pressure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diaBP</a:t>
            </a:r>
            <a:r>
              <a:rPr lang="en-US" sz="1200" dirty="0">
                <a:latin typeface="Courier New" panose="02070309020205020404" pitchFamily="49" charset="0"/>
              </a:rPr>
              <a:t>: diastolic blood pressure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BMI</a:t>
            </a:r>
            <a:r>
              <a:rPr lang="en-US" sz="1200" dirty="0">
                <a:latin typeface="Courier New" panose="02070309020205020404" pitchFamily="49" charset="0"/>
              </a:rPr>
              <a:t>: Body Mass Index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heartRate</a:t>
            </a:r>
            <a:r>
              <a:rPr lang="en-US" sz="1200" dirty="0">
                <a:latin typeface="Courier New" panose="02070309020205020404" pitchFamily="49" charset="0"/>
              </a:rPr>
              <a:t>: heart rate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glucose</a:t>
            </a:r>
            <a:r>
              <a:rPr lang="en-US" sz="1200" dirty="0">
                <a:latin typeface="Courier New" panose="02070309020205020404" pitchFamily="49" charset="0"/>
              </a:rPr>
              <a:t>: glucose level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10 year risk of coronary heart disease CHD </a:t>
            </a:r>
            <a:r>
              <a:rPr lang="en-US" sz="1200" dirty="0">
                <a:latin typeface="Courier New" panose="02070309020205020404" pitchFamily="49" charset="0"/>
              </a:rPr>
              <a:t>(binary: “1”, means “Yes”, “0” means “No”) -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26705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085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Descriptive LR Model Example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/>
              <a:t>Goal</a:t>
            </a:r>
            <a:r>
              <a:rPr lang="en-US" dirty="0"/>
              <a:t>: Predict Coronary Heart Disease (CHD)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671EC-D576-FF2F-9AB6-79D55512D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/>
          <a:stretch/>
        </p:blipFill>
        <p:spPr>
          <a:xfrm>
            <a:off x="965199" y="2276891"/>
            <a:ext cx="80850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1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Logistic regression is a linear model used for classification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mostly for binary classification.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response is encoded to 0 and 1.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C29BF-89AB-0615-36A0-9F7C1DC4A36E}"/>
                  </a:ext>
                </a:extLst>
              </p:cNvPr>
              <p:cNvSpPr txBox="1"/>
              <p:nvPr/>
            </p:nvSpPr>
            <p:spPr>
              <a:xfrm>
                <a:off x="1031850" y="3429000"/>
                <a:ext cx="1711349" cy="1373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C29BF-89AB-0615-36A0-9F7C1DC4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0" y="3429000"/>
                <a:ext cx="1711349" cy="1373068"/>
              </a:xfrm>
              <a:prstGeom prst="rect">
                <a:avLst/>
              </a:prstGeom>
              <a:blipFill>
                <a:blip r:embed="rId3"/>
                <a:stretch>
                  <a:fillRect l="-86765" t="-225688" r="-111029" b="-3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Generalization of the linear regression model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94" y="2506993"/>
            <a:ext cx="4473815" cy="11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2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Linear Regression assumptions would not hold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38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0434"/>
            <a:ext cx="3820326" cy="1008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E45FF-5C8E-42D7-8A0F-A42E026DFF37}"/>
              </a:ext>
            </a:extLst>
          </p:cNvPr>
          <p:cNvSpPr txBox="1"/>
          <p:nvPr/>
        </p:nvSpPr>
        <p:spPr>
          <a:xfrm>
            <a:off x="6345283" y="3431693"/>
            <a:ext cx="75499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assumptions regarding 𝜖 are:</a:t>
            </a:r>
          </a:p>
          <a:p>
            <a:pPr algn="l"/>
            <a:endParaRPr lang="en-US" sz="2000" dirty="0">
              <a:solidFill>
                <a:schemeClr val="dk1"/>
              </a:solidFill>
              <a:latin typeface="Lato Light"/>
              <a:cs typeface="Lato Light"/>
              <a:sym typeface="Lato Light"/>
            </a:endParaRP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mean of 𝜖 is zero or 𝐸(𝜖)=0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variance of 𝜖 is constant 𝜎2 or 𝑣𝑎𝑟(𝜖)= 𝜎2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 𝜖 is normally distributed or 𝜖 𝑁(0, 𝜎2)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 𝜖s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18629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Linear Regression assumptions would not hold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38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0434"/>
            <a:ext cx="3820326" cy="1008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38F78-A3C4-0686-2D0B-D081E372C7FB}"/>
              </a:ext>
            </a:extLst>
          </p:cNvPr>
          <p:cNvSpPr txBox="1"/>
          <p:nvPr/>
        </p:nvSpPr>
        <p:spPr>
          <a:xfrm>
            <a:off x="6345283" y="4401578"/>
            <a:ext cx="51432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error terms are non-normal.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variance of 𝜖 is not constant across different values of the response.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equation above has no constraints on the value of y that it will predict, 𝑦̂ 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A73F1-4FFA-9A5B-E151-9F1C113F4989}"/>
                  </a:ext>
                </a:extLst>
              </p:cNvPr>
              <p:cNvSpPr txBox="1"/>
              <p:nvPr/>
            </p:nvSpPr>
            <p:spPr>
              <a:xfrm>
                <a:off x="6434885" y="3608123"/>
                <a:ext cx="8227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</a:rPr>
                        <m:t>𝑦</m:t>
                      </m:r>
                      <m:r>
                        <a:rPr lang="en-US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dk1"/>
                  </a:solidFill>
                  <a:latin typeface="Lato Light"/>
                  <a:cs typeface="Lato Ligh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A73F1-4FFA-9A5B-E151-9F1C113F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885" y="3608123"/>
                <a:ext cx="822789" cy="686535"/>
              </a:xfrm>
              <a:prstGeom prst="rect">
                <a:avLst/>
              </a:prstGeom>
              <a:blipFill>
                <a:blip r:embed="rId5"/>
                <a:stretch>
                  <a:fillRect l="-93939" t="-227273" r="-118182" b="-3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1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model that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requires that the predicted responses will be between 0 and 1 and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does not have normal distribution and constant variance assumptions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A1D27-848D-AD25-07DA-6E0436E93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86"/>
          <a:stretch/>
        </p:blipFill>
        <p:spPr>
          <a:xfrm>
            <a:off x="4932805" y="3164440"/>
            <a:ext cx="7006297" cy="992196"/>
          </a:xfrm>
          <a:prstGeom prst="rect">
            <a:avLst/>
          </a:prstGeom>
        </p:spPr>
      </p:pic>
      <p:pic>
        <p:nvPicPr>
          <p:cNvPr id="9" name="Picture 2" descr="Logistic Regression: Equation, Assumptions, Types, and Best Practices">
            <a:extLst>
              <a:ext uri="{FF2B5EF4-FFF2-40B4-BE49-F238E27FC236}">
                <a16:creationId xmlns:a16="http://schemas.microsoft.com/office/drawing/2014/main" id="{131F0674-6A3C-E3C6-284C-02D582717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15770" r="20001"/>
          <a:stretch/>
        </p:blipFill>
        <p:spPr bwMode="auto">
          <a:xfrm>
            <a:off x="1040419" y="2926885"/>
            <a:ext cx="3792379" cy="35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1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37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Predictions are made in the form of propensities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439187"/>
            <a:ext cx="5511760" cy="374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08" y="2369654"/>
            <a:ext cx="3721100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6875908" y="4630221"/>
            <a:ext cx="2524946" cy="11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12594</TotalTime>
  <Words>1175</Words>
  <Application>Microsoft Office PowerPoint</Application>
  <PresentationFormat>Widescreen</PresentationFormat>
  <Paragraphs>156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Roboto Slab</vt:lpstr>
      <vt:lpstr>Lato Light</vt:lpstr>
      <vt:lpstr>Wingdings</vt:lpstr>
      <vt:lpstr>Courier New</vt:lpstr>
      <vt:lpstr>Cambria Math</vt:lpstr>
      <vt:lpstr>-apple-system</vt:lpstr>
      <vt:lpstr>Arial</vt:lpstr>
      <vt:lpstr>Lato</vt:lpstr>
      <vt:lpstr>Office Theme</vt:lpstr>
      <vt:lpstr>Module 6</vt:lpstr>
      <vt:lpstr>Logistic Regression (Descriptive)</vt:lpstr>
      <vt:lpstr>Logistic Regression</vt:lpstr>
      <vt:lpstr>Logistic Regression</vt:lpstr>
      <vt:lpstr>Logistic Regression</vt:lpstr>
      <vt:lpstr>Logistic Regression</vt:lpstr>
      <vt:lpstr>Logistic Regression</vt:lpstr>
      <vt:lpstr>Python</vt:lpstr>
      <vt:lpstr>Predictions</vt:lpstr>
      <vt:lpstr>Calculating Predictions</vt:lpstr>
      <vt:lpstr>Calculating Predictions</vt:lpstr>
      <vt:lpstr>Calculating the Odds of Default</vt:lpstr>
      <vt:lpstr>Calculating the Odds</vt:lpstr>
      <vt:lpstr>Calculating the Odds</vt:lpstr>
      <vt:lpstr>Important Odds Relationships</vt:lpstr>
      <vt:lpstr>Python</vt:lpstr>
      <vt:lpstr>Interpretation of Estimated Coefficients</vt:lpstr>
      <vt:lpstr>Interpretation of Estimated Coefficients</vt:lpstr>
      <vt:lpstr>Python</vt:lpstr>
      <vt:lpstr>Goodness of Fit Metrics</vt:lpstr>
      <vt:lpstr>Goodness of Fit Metrics</vt:lpstr>
      <vt:lpstr>Convergence</vt:lpstr>
      <vt:lpstr>Python</vt:lpstr>
      <vt:lpstr>Descriptive LR Model Example</vt:lpstr>
      <vt:lpstr>Python</vt:lpstr>
      <vt:lpstr>Descriptive LR Model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170</cp:revision>
  <dcterms:modified xsi:type="dcterms:W3CDTF">2023-11-08T19:53:23Z</dcterms:modified>
</cp:coreProperties>
</file>