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301" r:id="rId2"/>
    <p:sldId id="265" r:id="rId3"/>
    <p:sldId id="417" r:id="rId4"/>
    <p:sldId id="442" r:id="rId5"/>
    <p:sldId id="478" r:id="rId6"/>
    <p:sldId id="466" r:id="rId7"/>
    <p:sldId id="479" r:id="rId8"/>
    <p:sldId id="480" r:id="rId9"/>
    <p:sldId id="467" r:id="rId10"/>
    <p:sldId id="468" r:id="rId11"/>
    <p:sldId id="469" r:id="rId12"/>
    <p:sldId id="470" r:id="rId13"/>
    <p:sldId id="471" r:id="rId14"/>
    <p:sldId id="481" r:id="rId15"/>
    <p:sldId id="472" r:id="rId16"/>
    <p:sldId id="484" r:id="rId17"/>
    <p:sldId id="486" r:id="rId18"/>
    <p:sldId id="487" r:id="rId19"/>
    <p:sldId id="488" r:id="rId20"/>
    <p:sldId id="485" r:id="rId21"/>
    <p:sldId id="473" r:id="rId22"/>
    <p:sldId id="489" r:id="rId23"/>
    <p:sldId id="474" r:id="rId24"/>
    <p:sldId id="490" r:id="rId25"/>
    <p:sldId id="475" r:id="rId26"/>
    <p:sldId id="476" r:id="rId27"/>
    <p:sldId id="491" r:id="rId28"/>
    <p:sldId id="477" r:id="rId29"/>
    <p:sldId id="483" r:id="rId30"/>
    <p:sldId id="482" r:id="rId31"/>
    <p:sldId id="407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ato Light" panose="020F0302020204030203" pitchFamily="34" charset="0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8"/>
    <p:restoredTop sz="94674"/>
  </p:normalViewPr>
  <p:slideViewPr>
    <p:cSldViewPr snapToGrid="0">
      <p:cViewPr varScale="1">
        <p:scale>
          <a:sx n="47" d="100"/>
          <a:sy n="47" d="100"/>
        </p:scale>
        <p:origin x="5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33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2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161C825-7F68-94E4-5DC8-D3ABD041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409EEDD-9D12-08C0-F43A-7FD63A939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6533211-8D66-F612-5347-D393F6C4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67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6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14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A78F87E6-7E71-B892-4D16-10480BBF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B7A1B0C-EEC7-F2A8-2844-D0F6F9485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93E72C6-93E5-24C6-6EDA-681E3D747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712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8BBC741-37D0-7BD7-A6BD-2DFC37AD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867CFBEE-478D-C0D2-EBAA-15C066332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215C44AA-2BF9-1049-9666-A6937127E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243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3693195-2A22-AFC1-3622-7588667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9A26B0A1-53AE-8DA5-17FA-05D1D967E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BFB5378B-E829-AF63-2AE2-E153CE552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8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0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B51D5A1-0A33-A38B-B165-F0B3E5E9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5D4428F-6729-8E06-78BA-F18E91090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0B928F8D-8138-2EDB-609D-4E6F8BD65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16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A529028-89D5-3F6F-E68E-46F24DC2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64BB6568-23D7-0FE8-1BA1-055D2348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3A2D546-76A0-87BF-B0D9-4B554707A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96C1C-D4C9-E4BA-5FC2-60F790C4B1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F68BC-7426-9755-582F-5BD7F3A4B7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70BE-8D1D-95AA-F8F5-213F7EEF3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41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0.png"/><Relationship Id="rId5" Type="http://schemas.openxmlformats.org/officeDocument/2006/relationships/tags" Target="../tags/tag6.xml"/><Relationship Id="rId10" Type="http://schemas.openxmlformats.org/officeDocument/2006/relationships/image" Target="../media/image39.svg"/><Relationship Id="rId4" Type="http://schemas.openxmlformats.org/officeDocument/2006/relationships/tags" Target="../tags/tag5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1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40.png"/><Relationship Id="rId5" Type="http://schemas.openxmlformats.org/officeDocument/2006/relationships/tags" Target="../tags/tag13.xml"/><Relationship Id="rId10" Type="http://schemas.openxmlformats.org/officeDocument/2006/relationships/image" Target="../media/image39.svg"/><Relationship Id="rId4" Type="http://schemas.openxmlformats.org/officeDocument/2006/relationships/tags" Target="../tags/tag12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41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0.png"/><Relationship Id="rId5" Type="http://schemas.openxmlformats.org/officeDocument/2006/relationships/tags" Target="../tags/tag20.xml"/><Relationship Id="rId10" Type="http://schemas.openxmlformats.org/officeDocument/2006/relationships/image" Target="../media/image39.svg"/><Relationship Id="rId4" Type="http://schemas.openxmlformats.org/officeDocument/2006/relationships/tags" Target="../tags/tag19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2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41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0.png"/><Relationship Id="rId5" Type="http://schemas.openxmlformats.org/officeDocument/2006/relationships/tags" Target="../tags/tag27.xml"/><Relationship Id="rId10" Type="http://schemas.openxmlformats.org/officeDocument/2006/relationships/image" Target="../media/image39.svg"/><Relationship Id="rId4" Type="http://schemas.openxmlformats.org/officeDocument/2006/relationships/tags" Target="../tags/tag26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5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41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0.png"/><Relationship Id="rId5" Type="http://schemas.openxmlformats.org/officeDocument/2006/relationships/tags" Target="../tags/tag34.xml"/><Relationship Id="rId10" Type="http://schemas.openxmlformats.org/officeDocument/2006/relationships/image" Target="../media/image39.svg"/><Relationship Id="rId4" Type="http://schemas.openxmlformats.org/officeDocument/2006/relationships/tags" Target="../tags/tag33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5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1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0.png"/><Relationship Id="rId5" Type="http://schemas.openxmlformats.org/officeDocument/2006/relationships/tags" Target="../tags/tag41.xml"/><Relationship Id="rId10" Type="http://schemas.openxmlformats.org/officeDocument/2006/relationships/image" Target="../media/image39.svg"/><Relationship Id="rId4" Type="http://schemas.openxmlformats.org/officeDocument/2006/relationships/tags" Target="../tags/tag40.xml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37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1.png"/><Relationship Id="rId5" Type="http://schemas.openxmlformats.org/officeDocument/2006/relationships/image" Target="../media/image491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Threshold optimization can change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0" y="2624328"/>
            <a:ext cx="8268541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Benchmark for 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you had no model what would the best prediction be?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Naïve Model is to predict with the most common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28"/>
          <a:stretch/>
        </p:blipFill>
        <p:spPr>
          <a:xfrm>
            <a:off x="940411" y="2916936"/>
            <a:ext cx="649671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 depend on type of classification: binary, multi-class/label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Must rely on an overall performance over all observations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blipFill>
                <a:blip r:embed="rId3"/>
                <a:stretch>
                  <a:fillRect l="-80612" t="-226316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5F380D-AD97-9E82-3023-400E2561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239279"/>
            <a:ext cx="6955064" cy="22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is a table that summarizes the performance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D102F-F69F-C60E-C45B-8E0140DF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3" y="2958986"/>
            <a:ext cx="6817520" cy="233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19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7CC8391-4B22-EB00-D6B4-3E740F4B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1B4DE2F-5DC7-0F29-6E7A-BFC6D28EF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A38C063-1EF7-951E-AF19-59923BD4E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Confusion Matrix, Precision, and Recall Explained - KDnuggets">
            <a:extLst>
              <a:ext uri="{FF2B5EF4-FFF2-40B4-BE49-F238E27FC236}">
                <a16:creationId xmlns:a16="http://schemas.microsoft.com/office/drawing/2014/main" id="{4736CC09-24A5-32B6-FD1D-51824590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4" r="22621" b="47748"/>
          <a:stretch/>
        </p:blipFill>
        <p:spPr bwMode="auto">
          <a:xfrm>
            <a:off x="1051622" y="2935662"/>
            <a:ext cx="4014648" cy="23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/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blipFill>
                <a:blip r:embed="rId4"/>
                <a:stretch>
                  <a:fillRect l="-31048" t="-224675" r="-2016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3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92D050"/>
                </a:solidFill>
                <a:sym typeface="Libre Franklin"/>
              </a:rPr>
              <a:t>TP+TN</a:t>
            </a:r>
            <a:r>
              <a:rPr lang="en-US" dirty="0">
                <a:sym typeface="Libre Franklin"/>
              </a:rPr>
              <a:t>+</a:t>
            </a:r>
            <a:r>
              <a:rPr lang="en-US" b="1" dirty="0">
                <a:solidFill>
                  <a:srgbClr val="FF0000"/>
                </a:solidFill>
                <a:sym typeface="Libre Franklin"/>
              </a:rPr>
              <a:t>FP+FN </a:t>
            </a:r>
            <a:r>
              <a:rPr lang="en-US" dirty="0">
                <a:sym typeface="Libre Franklin"/>
              </a:rPr>
              <a:t>= number of observations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ADC810-0FCC-A647-A344-BC2AD079D18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4A06F-5B46-A836-CC59-C7648F1EDB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Comparing the true value vs the predicted values, what is the value of the TP?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020838-0010-8FB0-2D51-D590831278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C8EAD7-8EBD-B93C-3B26-4EBFCB49634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BF1661-A8E3-7A97-0E68-56B2743585F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BA0965F-1903-486E-BA44-D8C06F454896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4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69AFBD-D4FC-C04B-4B07-67BD1A668BB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CAFE9-316D-D970-A1C5-169B563EEE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Comparing the true value vs the predicted values, what is the value of FN?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519890-411D-A8AC-DEB0-54587022F1E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F846B3-D78D-9341-7C65-24A97E30F8D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825018-8110-70D2-4D94-D32C1FA983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C0541B-4AAD-4771-BCDA-BDBAB9E9F2ED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3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A9B98-E3FE-1F30-DF1C-20E736B856E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8F239A-DAF6-BC70-87AE-C6375F1138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Comparing the true value vs the predicted values, what is the value of the FP?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16BAF4-FDE4-5407-FC21-D95040093D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981A60-7FE1-6A21-8049-BC7E9104850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945515-541D-3EBB-4C69-16F9786364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0D2BAC-F037-406A-9F43-BD0EB025D68E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2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6AD5B53-BC50-5E78-A985-3F0CF1E7E40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25F65B-8658-B022-14DE-78F76779292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Comparing the true value vs the predicted values, what is the value of TN?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472969-0D78-383D-D427-C62B087D001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9D75DE5-BA60-E5C7-E2B7-E32735F154A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ABF12-6DD4-C5AB-AA8B-FB51CFC410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78332AA-7C55-4A9A-8016-BFEB7ED158F9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6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Classification Problems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78" y="4139765"/>
            <a:ext cx="2443044" cy="24430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4A7B-1A40-D0AA-E042-9201279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12BB-9681-1A81-89B9-4D2435872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16" y="3484929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4040459"/>
            <a:ext cx="3885769" cy="1227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BE01D8-8E06-1BFF-8765-CFDADAACC55B}"/>
              </a:ext>
            </a:extLst>
          </p:cNvPr>
          <p:cNvSpPr txBox="1"/>
          <p:nvPr/>
        </p:nvSpPr>
        <p:spPr>
          <a:xfrm>
            <a:off x="5640859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/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blipFill>
                <a:blip r:embed="rId9"/>
                <a:stretch>
                  <a:fillRect l="-1674" t="-1786" r="-125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5AA1984-2C3C-0B41-FD00-71067B2D062A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9DE1FB-2C31-B2CE-2976-B375DC5394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Let's consider a business scenario where a bank wants to predict whether a customer will default on a loan. Here, y_true represents whether the customer actually defaulted (1) or not (0), and y_pred represents the bank's prediction about the customer defaulting. What is the accuracy of this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ABD83-5A66-F702-05EE-F35B04AC0C8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4710FFB-1843-312B-346D-12D5D12A12B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137EF4-F6CF-D024-4DB9-1AFB26E59B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9D71D62-1A72-897C-5B6D-0C84032F030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4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Misclassification Rate – Error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number of </a:t>
            </a:r>
            <a:r>
              <a:rPr lang="en-US" dirty="0" err="1"/>
              <a:t>obs</a:t>
            </a:r>
            <a:r>
              <a:rPr lang="en-US" dirty="0"/>
              <a:t> predicted incorrectly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285576-AF0B-8589-395C-8CDA857A2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845" y="3953975"/>
            <a:ext cx="3530898" cy="1241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/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𝐞𝐫𝐫𝐨𝐫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blipFill>
                <a:blip r:embed="rId9"/>
                <a:stretch>
                  <a:fillRect l="-1026" r="-205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2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7B3EB21-F9F4-1DBA-5FE6-939F031862A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461925-6A79-142D-EAD2-5E5E2CE2FCB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Let's consider a business scenario where a bank wants to predict whether a customer will default on a loan. Here, y_true represents whether the customer actually defaulted (1) or not (0), and y_pred represents the bank's prediction about the customer defaulting. What is the error of this model?</a:t>
            </a:r>
            <a:endParaRPr lang="en-US" sz="2400" b="1" dirty="0">
              <a:solidFill>
                <a:srgbClr val="5B5B5B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A21387-0810-F9EC-8983-2EC900B8835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242FA61-0B3B-E9A4-D809-55A9241B4F2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EC8FDE-F671-4C80-0701-D50F490B277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5FBF36-02C2-9146-884F-19431B1B20DF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6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sz="4000" dirty="0"/>
              <a:t>Sensitivity – Recall – Detection Rate - TPR</a:t>
            </a:r>
            <a:endParaRPr sz="4000"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693" y="4001316"/>
            <a:ext cx="3799659" cy="1123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blipFill>
                <a:blip r:embed="rId9"/>
                <a:stretch>
                  <a:fillRect l="-2500" r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Specificity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of the 0’s that are classified as 0’s.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DC7D7D-550A-4FCB-D8F8-0915D3AA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67" y="4243251"/>
            <a:ext cx="3559674" cy="1063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𝐬𝐩𝐞𝐜𝐢𝐟𝐢𝐜𝐢𝐭𝐲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blipFill>
                <a:blip r:embed="rId9"/>
                <a:stretch>
                  <a:fillRect l="-1938" r="-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1-Specificity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False Positive Rate (FPR)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5455" r="-181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5357" r="-178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273" r="-363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407" r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/>
              <p:nvPr/>
            </p:nvSpPr>
            <p:spPr>
              <a:xfrm>
                <a:off x="6850932" y="4478740"/>
                <a:ext cx="2321148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𝐅𝐏𝐑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32" y="4478740"/>
                <a:ext cx="2321148" cy="697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73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blipFill>
                <a:blip r:embed="rId8"/>
                <a:stretch>
                  <a:fillRect l="-2041" r="-81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blipFill>
                <a:blip r:embed="rId9"/>
                <a:stretch>
                  <a:fillRect l="-2281" r="-380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E5B21A7-8A94-701C-56D3-1ED09755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A225B2D-8D13-53A0-2A33-F9E747175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Score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8E6C5C07-FC10-498E-FF9E-61074FCCC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Harmonic mean of recall and precision.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A255C317-1D14-B6EB-8DA8-99103079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blipFill>
                <a:blip r:embed="rId8"/>
                <a:stretch>
                  <a:fillRect l="-1413" t="-8197" r="-176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/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blipFill>
                <a:blip r:embed="rId9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used to measure how good a model is.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evaluation metrics and depend on the task: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Regression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Classification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Propensity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8C305-DFC0-D12A-005E-220ED8D0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68" y="3981337"/>
            <a:ext cx="2711269" cy="2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59A86E6-435A-DB19-9661-06064B18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714D6BE4-A487-F66C-0FE5-2C4C178B7D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 Imbalance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24FEB2B7-5C79-7FFD-CA0D-1D056D0AE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When one class significantly outweighs other(s) in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in fraud detection, rare diseases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Models favor majority class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052" name="Picture 4" descr="Solving Data Imbalance with Synthetic Data - Blog - Synthesized">
            <a:extLst>
              <a:ext uri="{FF2B5EF4-FFF2-40B4-BE49-F238E27FC236}">
                <a16:creationId xmlns:a16="http://schemas.microsoft.com/office/drawing/2014/main" id="{167C610D-E284-4FEA-57D8-56DFB2D38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0" b="52234"/>
          <a:stretch/>
        </p:blipFill>
        <p:spPr bwMode="auto">
          <a:xfrm>
            <a:off x="955193" y="3165124"/>
            <a:ext cx="3816940" cy="33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/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𝟕𝟏𝟎𝟓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𝟗𝟗𝟗𝟎𝟏𝟕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blipFill>
                <a:blip r:embed="rId4"/>
                <a:stretch>
                  <a:fillRect l="-1028" t="-3571" r="-77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/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𝟔𝟒𝟐𝟖𝟓𝟕𝟏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blipFill>
                <a:blip r:embed="rId5"/>
                <a:stretch>
                  <a:fillRect l="-1235" r="-1235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24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goal of a classifier is to place an observation into a group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Problems can be binary, multi-class or multi-label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/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blipFill>
                <a:blip r:embed="rId3"/>
                <a:stretch>
                  <a:fillRect l="-36522" t="-223377" r="-1304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6AC523-B488-6BB0-4375-B22C57D04DC7}"/>
              </a:ext>
            </a:extLst>
          </p:cNvPr>
          <p:cNvSpPr txBox="1"/>
          <p:nvPr/>
        </p:nvSpPr>
        <p:spPr>
          <a:xfrm>
            <a:off x="940411" y="3336647"/>
            <a:ext cx="1495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BINARY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09AB8-A47A-80BB-8273-CD5E0265F546}"/>
              </a:ext>
            </a:extLst>
          </p:cNvPr>
          <p:cNvSpPr txBox="1"/>
          <p:nvPr/>
        </p:nvSpPr>
        <p:spPr>
          <a:xfrm>
            <a:off x="4759192" y="3321193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MULTI-CLASS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/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neutral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blipFill>
                <a:blip r:embed="rId4"/>
                <a:stretch>
                  <a:fillRect l="-78191" t="-232110" r="-42021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DBAD8E-BCD0-4A72-059D-D9571AF35F09}"/>
              </a:ext>
            </a:extLst>
          </p:cNvPr>
          <p:cNvSpPr txBox="1"/>
          <p:nvPr/>
        </p:nvSpPr>
        <p:spPr>
          <a:xfrm>
            <a:off x="8573276" y="3336446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MULTI-LABEL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/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comedy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drama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blipFill>
                <a:blip r:embed="rId5"/>
                <a:stretch>
                  <a:fillRect l="-82123" t="-232110" r="-48603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510EE01-8A8C-C89E-AE54-90804A55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853096B-BACF-54D8-5790-4C17BE694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99095D3-D75D-7025-AABD-B1F4C6958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Task of classifying the elements of a set into one of two groups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supervised learning algorithms for binary classification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F6E6FC3B-E84F-953A-0838-0028DF53E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684714" y="4142646"/>
            <a:ext cx="2605249" cy="2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/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1633" t="-227632" r="-110204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/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blipFill>
                <a:blip r:embed="rId5"/>
                <a:stretch>
                  <a:fillRect l="-66387" t="-227632" r="-73950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/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blipFill>
                <a:blip r:embed="rId6"/>
                <a:stretch>
                  <a:fillRect l="-36522" t="-223377" r="-1304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/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blipFill>
                <a:blip r:embed="rId7"/>
                <a:stretch>
                  <a:fillRect l="-44211" t="-223377" r="-6316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/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blipFill>
                <a:blip r:embed="rId8"/>
                <a:stretch>
                  <a:fillRect l="-40686" t="-226316" r="-490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D3EF559-8BBB-CD7D-5073-221C0F7FA599}"/>
              </a:ext>
            </a:extLst>
          </p:cNvPr>
          <p:cNvSpPr txBox="1"/>
          <p:nvPr/>
        </p:nvSpPr>
        <p:spPr>
          <a:xfrm>
            <a:off x="5439057" y="4450831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8821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Predictions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return the predicted class label(s)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predicted class labels are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/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blipFill>
                <a:blip r:embed="rId6"/>
                <a:stretch>
                  <a:fillRect l="-80612" t="-227632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CE9CBF8-2178-F826-6138-2B3646FE4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889" y="4661819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/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2F3A054-22D5-0266-9FC5-CD9729FD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12ECEA00-E2FB-719F-D5D9-EAAB364CD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also return the probability of belonging to a class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propensity (probability) is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0703A176-4C4E-411E-145C-749AE24FE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blipFill>
                <a:blip r:embed="rId6"/>
                <a:stretch>
                  <a:fillRect l="-3817" t="-17647" r="-381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B79262E-4025-D59C-468F-D889288D0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704188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/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0.67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blipFill>
                <a:blip r:embed="rId8"/>
                <a:stretch>
                  <a:fillRect l="-59259" t="-223377" r="-52593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8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8C4835B-7024-5108-886C-1C0A325E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A51F96D-3B1E-0EE1-31B0-7200A4DB9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Decision Function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B3786FDF-155F-9683-2833-58ECD9487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score that can be used to determine the class 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Usually a distance metric from some threshold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FC788CF-D551-4D39-8E5E-59D1B99C2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−∞≤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≤∞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blipFill>
                <a:blip r:embed="rId5"/>
                <a:stretch>
                  <a:fillRect r="-1775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/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5.2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blipFill>
                <a:blip r:embed="rId6"/>
                <a:stretch>
                  <a:fillRect l="-5051" r="-606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DF5EC-C54B-3D41-CD5E-193642237C17}"/>
              </a:ext>
            </a:extLst>
          </p:cNvPr>
          <p:cNvCxnSpPr/>
          <p:nvPr/>
        </p:nvCxnSpPr>
        <p:spPr>
          <a:xfrm flipV="1">
            <a:off x="7495953" y="3593805"/>
            <a:ext cx="839973" cy="83997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2E7354-B39A-7A64-ACEC-CEA9CEFEA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433777"/>
            <a:ext cx="381000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assign a threshold to predict the event of interest “1”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Generally, 0.5 is chosen.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threshold can be optimized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24579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2474" t="-223377" r="-112371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0.97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blipFill>
                <a:blip r:embed="rId5"/>
                <a:stretch>
                  <a:fillRect l="-4348" t="-17143" r="-434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/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blipFill>
                <a:blip r:embed="rId6"/>
                <a:stretch>
                  <a:fillRect l="-6410" t="-17143" r="-64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09374-C968-413A-273E-2C873495C5CB}"/>
              </a:ext>
            </a:extLst>
          </p:cNvPr>
          <p:cNvCxnSpPr>
            <a:endCxn id="2" idx="1"/>
          </p:cNvCxnSpPr>
          <p:nvPr/>
        </p:nvCxnSpPr>
        <p:spPr>
          <a:xfrm>
            <a:off x="5618757" y="478936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/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0.31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blipFill>
                <a:blip r:embed="rId7"/>
                <a:stretch>
                  <a:fillRect l="-4348" t="-14286" r="-434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/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B327C-21F7-0BE2-913E-FB24434BF264}"/>
              </a:ext>
            </a:extLst>
          </p:cNvPr>
          <p:cNvCxnSpPr>
            <a:endCxn id="8" idx="1"/>
          </p:cNvCxnSpPr>
          <p:nvPr/>
        </p:nvCxnSpPr>
        <p:spPr>
          <a:xfrm>
            <a:off x="5618757" y="540340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/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0.50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blipFill>
                <a:blip r:embed="rId9"/>
                <a:stretch>
                  <a:fillRect l="-4348" t="-11111" r="-43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/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  <m:r>
                      <a:rPr lang="en-US" sz="28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or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1 </m:t>
                    </m:r>
                  </m:oMath>
                </a14:m>
                <a:r>
                  <a:rPr lang="en-US" sz="2800" dirty="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randomly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blipFill>
                <a:blip r:embed="rId10"/>
                <a:stretch>
                  <a:fillRect l="-3571" t="-25000" r="-595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377E7C-89AA-2C5F-A3BA-DC547EA3835C}"/>
              </a:ext>
            </a:extLst>
          </p:cNvPr>
          <p:cNvCxnSpPr>
            <a:endCxn id="11" idx="1"/>
          </p:cNvCxnSpPr>
          <p:nvPr/>
        </p:nvCxnSpPr>
        <p:spPr>
          <a:xfrm>
            <a:off x="5618757" y="602188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EDA106-1993-8F2C-403A-18967EEDF9B1}"/>
              </a:ext>
            </a:extLst>
          </p:cNvPr>
          <p:cNvSpPr txBox="1"/>
          <p:nvPr/>
        </p:nvSpPr>
        <p:spPr>
          <a:xfrm>
            <a:off x="4690584" y="3935718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THRESHOLD (0.5)</a:t>
            </a:r>
          </a:p>
        </p:txBody>
      </p:sp>
    </p:spTree>
    <p:extLst>
      <p:ext uri="{BB962C8B-B14F-4D97-AF65-F5344CB8AC3E}">
        <p14:creationId xmlns:p14="http://schemas.microsoft.com/office/powerpoint/2010/main" val="112309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e71f3c01-77d0-4f75-a0a7-4641e9a25248"/>
  <p:tag name="SLIDO_EVENT_UUID" val="a94e3fb1-a5b9-48d0-bd7f-47a5d913194d"/>
  <p:tag name="SLIDO_EVENT_SECTION_UUID" val="adfafda1-2403-454b-8981-4f01aa850f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569c743a-32a1-4d41-afe0-31025df77ade"/>
  <p:tag name="SLIDO_TIMELINE" val="W3sicG9sbFF1ZXN0aW9uVXVpZCI6IjIyODJkMjRmLWYzZDUtNDM5MS05Mjg2LTg4ZGZlZDA3N2VkMSIsInNob3dSZXN1bHRzIjpmYWxzZSwic2hvd0NvcnJlY3RBbnN3ZXJzIjpmYWxzZSwidm90aW5nTG9ja2VkIjpmYWxzZX0seyJwb2xsUXVlc3Rpb25VdWlkIjoiMjI4MmQyNGYtZjNkNS00MzkxLTkyODYtODhkZmVkMDc3ZWQxIiwic2hvd1Jlc3VsdHMiOnRydWUsInNob3dDb3JyZWN0QW5zd2VycyI6ZmFsc2UsInZvdGluZ0xvY2tlZCI6ZmFsc2V9X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76a3bf0b-fc0e-430d-b6f1-f91f618c2de2"/>
  <p:tag name="SLIDO_TIMELINE" val="W3sicG9sbFF1ZXN0aW9uVXVpZCI6IjhjMDY1Njk3LTRlMjAtNDQ5MC05MDc3LWJlOTRjYTJhMTNkNyIsInNob3dSZXN1bHRzIjpmYWxzZSwic2hvd0NvcnJlY3RBbnN3ZXJzIjpmYWxzZSwidm90aW5nTG9ja2VkIjpmYWxzZX0seyJwb2xsUXVlc3Rpb25VdWlkIjoiOGMwNjU2OTctNGUyMC00NDkwLTkwNzctYmU5NGNhMmExM2Q3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c3629f60-b76d-499e-b8c2-bac3e3022954"/>
  <p:tag name="SLIDO_TIMELINE" val="W3sicG9sbFF1ZXN0aW9uVXVpZCI6ImU4NzAyY2Y2LWVjNWUtNDExYi05NzhmLWU5YzY3YzgwMjNhOSIsInNob3dSZXN1bHRzIjpmYWxzZSwic2hvd0NvcnJlY3RBbnN3ZXJzIjpmYWxzZSwidm90aW5nTG9ja2VkIjpmYWxzZX0seyJwb2xsUXVlc3Rpb25VdWlkIjoiZTg3MDJjZjYtZWM1ZS00MTFiLTk3OGYtZTljNjdjODAyM2E5Iiwic2hvd1Jlc3VsdHMiOnRydWUsInNob3dDb3JyZWN0QW5zd2VycyI6ZmFsc2UsInZvdGluZ0xvY2tlZCI6ZmFsc2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94023a9-6e28-4b1c-8be3-b5a77cfc45fe"/>
  <p:tag name="SLIDO_TIMELINE" val="W3sic2hvd1Jlc3VsdHMiOmZhbHNlLCJwb2xsUXVlc3Rpb25VdWlkIjoiZTliODJiYmMtNGZhNS00NDcwLTkwYzItOThiNWMyNzY4YzRmIn0seyJzaG93UmVzdWx0cyI6dHJ1ZSwicG9sbFF1ZXN0aW9uVXVpZCI6ImU5YjgyYmJjLTRmYTUtNDQ3MC05MGMyLTk4YjVjMjc2OGM0ZiJ9XQ=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07463027-5f21-4e73-bff5-c151ca3a04c9"/>
  <p:tag name="SLIDO_TIMELINE" val="W3sicG9sbFF1ZXN0aW9uVXVpZCI6IjkxY2U4OGIyLTFhMGUtNDkxYS1hZDg5LTY1ZDY2MDc0ZWYzNyIsInNob3dSZXN1bHRzIjpmYWxzZX0seyJwb2xsUXVlc3Rpb25VdWlkIjoiOTFjZTg4YjItMWEwZS00OTFhLWFkODktNjVkNjYwNzRlZjM3Iiwic2hvd1Jlc3VsdHMiOnRydWV9X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e2cd8ea4-02de-4abe-bda6-5443419bc01b"/>
  <p:tag name="SLIDO_TIMELINE" val="W3sicG9sbFF1ZXN0aW9uVXVpZCI6ImQwZDBmM2U5LWViNzYtNDQzZi05ZWFiLTRmNmJlNTI4NmQ4NCIsInNob3dSZXN1bHRzIjpmYWxzZSwic2hvd0NvcnJlY3RBbnN3ZXJzIjpmYWxzZSwidm90aW5nTG9ja2VkIjpmYWxzZX0seyJwb2xsUXVlc3Rpb25VdWlkIjoiZDBkMGYzZTktZWI3Ni00NDNmLTllYWItNGY2YmU1Mjg2ZDg0Iiwic2hvd1Jlc3VsdHMiOnRydWUsInNob3dDb3JyZWN0QW5zd2VycyI6ZmFsc2UsInZvdGluZ0xvY2tlZCI6ZmFsc2V9X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1084</Words>
  <Application>Microsoft Office PowerPoint</Application>
  <PresentationFormat>Widescreen</PresentationFormat>
  <Paragraphs>171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Cambria Math</vt:lpstr>
      <vt:lpstr>Wingdings</vt:lpstr>
      <vt:lpstr>Roboto Slab</vt:lpstr>
      <vt:lpstr>Lato</vt:lpstr>
      <vt:lpstr>Arial</vt:lpstr>
      <vt:lpstr>Lato Light</vt:lpstr>
      <vt:lpstr>Office Theme</vt:lpstr>
      <vt:lpstr>Module 4</vt:lpstr>
      <vt:lpstr>Model Performance Evaluation Classification Problems</vt:lpstr>
      <vt:lpstr>Performance Metrics</vt:lpstr>
      <vt:lpstr>Classification</vt:lpstr>
      <vt:lpstr>Binary Classification</vt:lpstr>
      <vt:lpstr>Classification Predictions</vt:lpstr>
      <vt:lpstr>Classification Propensities</vt:lpstr>
      <vt:lpstr>Classification Decision Function</vt:lpstr>
      <vt:lpstr>Propensity Threshold</vt:lpstr>
      <vt:lpstr>Classification Threshold</vt:lpstr>
      <vt:lpstr>Benchmark for Classification</vt:lpstr>
      <vt:lpstr>Classification Metrics</vt:lpstr>
      <vt:lpstr>The Confusion Matrix</vt:lpstr>
      <vt:lpstr>The Confusion Matrix</vt:lpstr>
      <vt:lpstr>The 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PowerPoint Presentation</vt:lpstr>
      <vt:lpstr>Misclassification Rate – Error </vt:lpstr>
      <vt:lpstr>PowerPoint Presentation</vt:lpstr>
      <vt:lpstr>Sensitivity – Recall – Detection Rate - TPR</vt:lpstr>
      <vt:lpstr>Specificity</vt:lpstr>
      <vt:lpstr>1-Specificity</vt:lpstr>
      <vt:lpstr>Precision</vt:lpstr>
      <vt:lpstr>F1 Score</vt:lpstr>
      <vt:lpstr>Class Imbalance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146</cp:revision>
  <dcterms:modified xsi:type="dcterms:W3CDTF">2024-10-15T19:33:53Z</dcterms:modified>
</cp:coreProperties>
</file>