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301" r:id="rId2"/>
    <p:sldId id="265" r:id="rId3"/>
    <p:sldId id="417" r:id="rId4"/>
    <p:sldId id="442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07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Light" panose="020F0302020204030204" pitchFamily="3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/>
    <p:restoredTop sz="94665"/>
  </p:normalViewPr>
  <p:slideViewPr>
    <p:cSldViewPr snapToGrid="0">
      <p:cViewPr varScale="1">
        <p:scale>
          <a:sx n="147" d="100"/>
          <a:sy n="14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1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6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34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0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5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8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33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2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count the number of correct and incorrect classifications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D102F-F69F-C60E-C45B-8E0140DF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3" y="2909559"/>
            <a:ext cx="6817520" cy="233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19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3981337"/>
            <a:ext cx="3885769" cy="12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Misclassification Rate (Error)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number of </a:t>
            </a:r>
            <a:r>
              <a:rPr lang="en-US" dirty="0" err="1"/>
              <a:t>obs</a:t>
            </a:r>
            <a:r>
              <a:rPr lang="en-US" dirty="0"/>
              <a:t> predicted incorrectly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285576-AF0B-8589-395C-8CDA857A2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845" y="3953975"/>
            <a:ext cx="3530898" cy="12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2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Sensitivity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9" y="4182478"/>
            <a:ext cx="3799659" cy="11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Specificity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of the 0’s that are classified as 0’s.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DC7D7D-550A-4FCB-D8F8-0915D3AA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67" y="4243251"/>
            <a:ext cx="3559674" cy="10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</a:t>
            </a:r>
            <a:r>
              <a:rPr lang="en-US"/>
              <a:t>are correct.</a:t>
            </a: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DC7D7D-550A-4FCB-D8F8-0915D3AA1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667" y="4243251"/>
            <a:ext cx="3559674" cy="10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Classification Problems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78" y="4139765"/>
            <a:ext cx="2443044" cy="2443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used to measure how good a model is.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evaluation metrics and depend on the task: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Regression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Classification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Propensity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8C305-DFC0-D12A-005E-220ED8D0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68" y="3981337"/>
            <a:ext cx="2711269" cy="2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goal of a classifier is to place an observation into a group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Problems can be binary, multi-class or multi-label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00195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D5AAD6-2216-F4DE-32FD-A30233AFF640}"/>
                  </a:ext>
                </a:extLst>
              </p:cNvPr>
              <p:cNvSpPr txBox="1"/>
              <p:nvPr/>
            </p:nvSpPr>
            <p:spPr>
              <a:xfrm>
                <a:off x="1091184" y="2917560"/>
                <a:ext cx="221932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chemeClr val="dk1"/>
                              </a:solidFill>
                              <a:latin typeface="Lato Light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C</m:t>
                              </m:r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𝑙𝑎𝑠𝑠</m:t>
                              </m:r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𝐶𝑙𝑎𝑠𝑠</m:t>
                              </m:r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 </m:t>
                              </m:r>
                              <m: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D5AAD6-2216-F4DE-32FD-A30233AF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84" y="2917560"/>
                <a:ext cx="2219325" cy="961161"/>
              </a:xfrm>
              <a:prstGeom prst="rect">
                <a:avLst/>
              </a:prstGeom>
              <a:blipFill>
                <a:blip r:embed="rId4"/>
                <a:stretch>
                  <a:fillRect l="-44318" t="-223377" r="-17614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3755136" y="2917559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chemeClr val="dk1"/>
                              </a:solidFill>
                              <a:latin typeface="Lato Light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136" y="2917559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0612" t="-223377" r="-111224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5599402" y="2917558"/>
                <a:ext cx="149540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chemeClr val="dk1"/>
                              </a:solidFill>
                              <a:latin typeface="Lato Light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+</m:t>
                              </m:r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2" y="2917558"/>
                <a:ext cx="1495409" cy="961161"/>
              </a:xfrm>
              <a:prstGeom prst="rect">
                <a:avLst/>
              </a:prstGeom>
              <a:blipFill>
                <a:blip r:embed="rId6"/>
                <a:stretch>
                  <a:fillRect l="-67797" t="-223377" r="-74576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Predicted Values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Predicted are generally probabilities (propensities)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probabilities estimate 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1) 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“1” is the generally the event of interest</a:t>
                </a:r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24579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blipFill>
                <a:blip r:embed="rId5"/>
                <a:stretch>
                  <a:fillRect l="-82474" t="-223377" r="-112371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3307306" y="3347667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0.97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306" y="3347667"/>
                <a:ext cx="1441613" cy="430887"/>
              </a:xfrm>
              <a:prstGeom prst="rect">
                <a:avLst/>
              </a:prstGeom>
              <a:blipFill>
                <a:blip r:embed="rId6"/>
                <a:stretch>
                  <a:fillRect l="-5263" t="-14286" r="-526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3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assign a threshold to predict the event of interest “1”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Generally, 0.5 is chosen.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threshold can be optimized</a:t>
            </a:r>
          </a:p>
        </p:txBody>
      </p:sp>
      <p:pic>
        <p:nvPicPr>
          <p:cNvPr id="4098" name="Picture 2" descr="Binary Classification with NumPy and TMVA — root_numpy 4.7.3.dev0  documentation">
            <a:extLst>
              <a:ext uri="{FF2B5EF4-FFF2-40B4-BE49-F238E27FC236}">
                <a16:creationId xmlns:a16="http://schemas.microsoft.com/office/drawing/2014/main" id="{CE2AE86C-1440-C694-5E6A-E9158500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9"/>
          <a:stretch/>
        </p:blipFill>
        <p:spPr bwMode="auto">
          <a:xfrm>
            <a:off x="838200" y="4124579"/>
            <a:ext cx="2624982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3082531"/>
                <a:ext cx="1227707" cy="961161"/>
              </a:xfrm>
              <a:prstGeom prst="rect">
                <a:avLst/>
              </a:prstGeom>
              <a:blipFill>
                <a:blip r:embed="rId4"/>
                <a:stretch>
                  <a:fillRect l="-82474" t="-223377" r="-112371" b="-3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/>
              <p:nvPr/>
            </p:nvSpPr>
            <p:spPr>
              <a:xfrm>
                <a:off x="4130323" y="3347666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0.97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4CB75-0E42-DDFA-69F5-07A8F2E7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3" y="3347666"/>
                <a:ext cx="1441613" cy="430887"/>
              </a:xfrm>
              <a:prstGeom prst="rect">
                <a:avLst/>
              </a:prstGeom>
              <a:blipFill>
                <a:blip r:embed="rId5"/>
                <a:stretch>
                  <a:fillRect l="-5263" t="-14286" r="-526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/>
              <p:nvPr/>
            </p:nvSpPr>
            <p:spPr>
              <a:xfrm>
                <a:off x="6635845" y="3347666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A956CC-1AFC-95A9-27DC-395D915F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45" y="3347666"/>
                <a:ext cx="970330" cy="430887"/>
              </a:xfrm>
              <a:prstGeom prst="rect">
                <a:avLst/>
              </a:prstGeom>
              <a:blipFill>
                <a:blip r:embed="rId6"/>
                <a:stretch>
                  <a:fillRect l="-7692" t="-14286" r="-641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09374-C968-413A-273E-2C873495C5CB}"/>
              </a:ext>
            </a:extLst>
          </p:cNvPr>
          <p:cNvCxnSpPr>
            <a:endCxn id="2" idx="1"/>
          </p:cNvCxnSpPr>
          <p:nvPr/>
        </p:nvCxnSpPr>
        <p:spPr>
          <a:xfrm>
            <a:off x="5576677" y="3563110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/>
              <p:nvPr/>
            </p:nvSpPr>
            <p:spPr>
              <a:xfrm>
                <a:off x="4130323" y="3961706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0.31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8EFBE8-932A-6E58-19A3-7D81E629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3" y="3961706"/>
                <a:ext cx="1441613" cy="430887"/>
              </a:xfrm>
              <a:prstGeom prst="rect">
                <a:avLst/>
              </a:prstGeom>
              <a:blipFill>
                <a:blip r:embed="rId7"/>
                <a:stretch>
                  <a:fillRect l="-5263" t="-17143" r="-526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/>
              <p:nvPr/>
            </p:nvSpPr>
            <p:spPr>
              <a:xfrm>
                <a:off x="6635845" y="3961706"/>
                <a:ext cx="970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E305F-A213-E1A4-B2FD-BD301613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45" y="3961706"/>
                <a:ext cx="970330" cy="430887"/>
              </a:xfrm>
              <a:prstGeom prst="rect">
                <a:avLst/>
              </a:prstGeom>
              <a:blipFill>
                <a:blip r:embed="rId8"/>
                <a:stretch>
                  <a:fillRect l="-7692" t="-17143" r="-64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B327C-21F7-0BE2-913E-FB24434BF264}"/>
              </a:ext>
            </a:extLst>
          </p:cNvPr>
          <p:cNvCxnSpPr>
            <a:endCxn id="8" idx="1"/>
          </p:cNvCxnSpPr>
          <p:nvPr/>
        </p:nvCxnSpPr>
        <p:spPr>
          <a:xfrm>
            <a:off x="5576677" y="4177150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/>
              <p:nvPr/>
            </p:nvSpPr>
            <p:spPr>
              <a:xfrm>
                <a:off x="4130323" y="4580186"/>
                <a:ext cx="1441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  <a:sym typeface="Lato Light"/>
                            </a:rPr>
                            <m:t>𝑦</m:t>
                          </m:r>
                        </m:e>
                      </m:acc>
                      <m:r>
                        <a:rPr lang="en-US" sz="280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0.50</m:t>
                      </m:r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E641BD-EFDF-2921-52BC-1FD9CD60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3" y="4580186"/>
                <a:ext cx="1441613" cy="430887"/>
              </a:xfrm>
              <a:prstGeom prst="rect">
                <a:avLst/>
              </a:prstGeom>
              <a:blipFill>
                <a:blip r:embed="rId9"/>
                <a:stretch>
                  <a:fillRect l="-5263" t="-14286" r="-526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/>
              <p:nvPr/>
            </p:nvSpPr>
            <p:spPr>
              <a:xfrm>
                <a:off x="6635845" y="4580186"/>
                <a:ext cx="318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Lato Light"/>
                            <a:sym typeface="Lato Light"/>
                          </a:rPr>
                          <m:t>𝑦</m:t>
                        </m:r>
                      </m:e>
                    </m:acc>
                    <m:r>
                      <a:rPr lang="en-US" sz="28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0 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or</m:t>
                    </m:r>
                    <m:r>
                      <a:rPr lang="en-US" sz="2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ato Light"/>
                        <a:cs typeface="Lato Light"/>
                        <a:sym typeface="Lato Light"/>
                      </a:rPr>
                      <m:t> 1 </m:t>
                    </m:r>
                  </m:oMath>
                </a14:m>
                <a:r>
                  <a:rPr lang="en-US" sz="2800" dirty="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 randomly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DDB04-CF7A-FE32-7E35-2BB5FFD1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45" y="4580186"/>
                <a:ext cx="3187283" cy="430887"/>
              </a:xfrm>
              <a:prstGeom prst="rect">
                <a:avLst/>
              </a:prstGeom>
              <a:blipFill>
                <a:blip r:embed="rId10"/>
                <a:stretch>
                  <a:fillRect l="-3968" t="-28571" r="-5952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377E7C-89AA-2C5F-A3BA-DC547EA3835C}"/>
              </a:ext>
            </a:extLst>
          </p:cNvPr>
          <p:cNvCxnSpPr>
            <a:endCxn id="11" idx="1"/>
          </p:cNvCxnSpPr>
          <p:nvPr/>
        </p:nvCxnSpPr>
        <p:spPr>
          <a:xfrm>
            <a:off x="5576677" y="4795630"/>
            <a:ext cx="105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Threshold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Threshold optimization can change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0" y="2624328"/>
            <a:ext cx="8268541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Benchmark for Classification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you had no model what would the best prediction be?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Naïve Model is to predict with the most common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C6F76-A516-14F8-E162-DEBAA1AA8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28"/>
          <a:stretch/>
        </p:blipFill>
        <p:spPr>
          <a:xfrm>
            <a:off x="940411" y="2916936"/>
            <a:ext cx="6496710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 depend on type of classification: binary, multi-class/label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Must rely on an overall performance over all observations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/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2800" smtClean="0">
                          <a:solidFill>
                            <a:schemeClr val="dk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chemeClr val="dk1"/>
                              </a:solidFill>
                              <a:latin typeface="Lato Light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chemeClr val="dk1"/>
                                  </a:solidFill>
                                  <a:latin typeface="Lato Light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4DE359-85CA-C33B-00C4-CC9B92C4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2948419"/>
                <a:ext cx="1227707" cy="961161"/>
              </a:xfrm>
              <a:prstGeom prst="rect">
                <a:avLst/>
              </a:prstGeom>
              <a:blipFill>
                <a:blip r:embed="rId3"/>
                <a:stretch>
                  <a:fillRect l="-80612" t="-226316" r="-111224" b="-3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5F380D-AD97-9E82-3023-400E25613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4239279"/>
            <a:ext cx="6955064" cy="22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516</Words>
  <Application>Microsoft Macintosh PowerPoint</Application>
  <PresentationFormat>Widescreen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Lato</vt:lpstr>
      <vt:lpstr>Cambria Math</vt:lpstr>
      <vt:lpstr>Wingdings</vt:lpstr>
      <vt:lpstr>Roboto Slab</vt:lpstr>
      <vt:lpstr>Lato Light</vt:lpstr>
      <vt:lpstr>Office Theme</vt:lpstr>
      <vt:lpstr>Module 4</vt:lpstr>
      <vt:lpstr>Model Performance Evaluation Classification Problems</vt:lpstr>
      <vt:lpstr>Performance Metrics</vt:lpstr>
      <vt:lpstr>Classification</vt:lpstr>
      <vt:lpstr>Classification Predicted Values</vt:lpstr>
      <vt:lpstr>Classification Threshold</vt:lpstr>
      <vt:lpstr>Classification Threshold</vt:lpstr>
      <vt:lpstr>Benchmark for Classification</vt:lpstr>
      <vt:lpstr>Classification Metrics</vt:lpstr>
      <vt:lpstr>The Confusion Matrix</vt:lpstr>
      <vt:lpstr>The Confusion Matrix</vt:lpstr>
      <vt:lpstr>Accuracy</vt:lpstr>
      <vt:lpstr>Misclassification Rate (Error)</vt:lpstr>
      <vt:lpstr>Sensitivity</vt:lpstr>
      <vt:lpstr>Specificity</vt:lpstr>
      <vt:lpstr>Precision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136</cp:revision>
  <dcterms:modified xsi:type="dcterms:W3CDTF">2023-07-28T16:41:53Z</dcterms:modified>
</cp:coreProperties>
</file>