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301" r:id="rId2"/>
    <p:sldId id="265" r:id="rId3"/>
    <p:sldId id="417" r:id="rId4"/>
    <p:sldId id="478" r:id="rId5"/>
    <p:sldId id="482" r:id="rId6"/>
    <p:sldId id="479" r:id="rId7"/>
    <p:sldId id="484" r:id="rId8"/>
    <p:sldId id="485" r:id="rId9"/>
    <p:sldId id="483" r:id="rId10"/>
    <p:sldId id="486" r:id="rId11"/>
    <p:sldId id="487" r:id="rId12"/>
    <p:sldId id="481" r:id="rId13"/>
    <p:sldId id="489" r:id="rId14"/>
    <p:sldId id="490" r:id="rId15"/>
    <p:sldId id="491" r:id="rId16"/>
    <p:sldId id="492" r:id="rId17"/>
    <p:sldId id="407" r:id="rId18"/>
    <p:sldId id="493" r:id="rId19"/>
    <p:sldId id="494" r:id="rId20"/>
    <p:sldId id="495" r:id="rId21"/>
    <p:sldId id="496" r:id="rId22"/>
    <p:sldId id="497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  <p:embeddedFont>
      <p:font typeface="Lato" panose="020F0502020204030203" pitchFamily="34" charset="0"/>
      <p:regular r:id="rId30"/>
      <p:bold r:id="rId31"/>
      <p:italic r:id="rId32"/>
      <p:boldItalic r:id="rId33"/>
    </p:embeddedFont>
    <p:embeddedFont>
      <p:font typeface="Lato Light" panose="020F0302020204030204" pitchFamily="34" charset="0"/>
      <p:regular r:id="rId34"/>
      <p:bold r:id="rId35"/>
      <p:italic r:id="rId36"/>
      <p:boldItalic r:id="rId37"/>
    </p:embeddedFont>
    <p:embeddedFont>
      <p:font typeface="Roboto Slab" pitchFamily="2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/>
    <p:restoredTop sz="96405"/>
  </p:normalViewPr>
  <p:slideViewPr>
    <p:cSldViewPr snapToGrid="0">
      <p:cViewPr>
        <p:scale>
          <a:sx n="140" d="100"/>
          <a:sy n="140" d="100"/>
        </p:scale>
        <p:origin x="-96" y="-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8033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4152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878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1113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2972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90416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8906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434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3448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7388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13264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14909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2827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2294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6887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1938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9850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3240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6573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928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_Red">
  <p:cSld name="8_Title Slide_Red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" name="Google Shape;70;p56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  <a:defRPr sz="4800" b="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5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3" name="Google Shape;73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16953" y="1421961"/>
            <a:ext cx="750278" cy="1057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89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4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Evaluating Model Performance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True Positive Rate vs False Positive Rate</a:t>
            </a:r>
            <a:endParaRPr dirty="0"/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073A094E-BDFD-2FDB-5CD8-70B6B4C010A6}"/>
              </a:ext>
            </a:extLst>
          </p:cNvPr>
          <p:cNvGrpSpPr/>
          <p:nvPr/>
        </p:nvGrpSpPr>
        <p:grpSpPr>
          <a:xfrm>
            <a:off x="1047962" y="1539794"/>
            <a:ext cx="8788400" cy="3294376"/>
            <a:chOff x="1029674" y="2893106"/>
            <a:chExt cx="8788400" cy="3294376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49DA288F-349A-50BD-D90B-76BBB83C6E78}"/>
                </a:ext>
              </a:extLst>
            </p:cNvPr>
            <p:cNvGrpSpPr/>
            <p:nvPr/>
          </p:nvGrpSpPr>
          <p:grpSpPr>
            <a:xfrm>
              <a:off x="1029674" y="2893106"/>
              <a:ext cx="8788400" cy="3294376"/>
              <a:chOff x="1029674" y="2893106"/>
              <a:chExt cx="8788400" cy="3294376"/>
            </a:xfrm>
          </p:grpSpPr>
          <p:pic>
            <p:nvPicPr>
              <p:cNvPr id="207" name="Picture 2" descr="Credit card fraud link data set">
                <a:extLst>
                  <a:ext uri="{FF2B5EF4-FFF2-40B4-BE49-F238E27FC236}">
                    <a16:creationId xmlns:a16="http://schemas.microsoft.com/office/drawing/2014/main" id="{1E1F76EA-B513-273A-2394-85A098C2CA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74" y="2893106"/>
                <a:ext cx="8788400" cy="3263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27ABFAD5-F4FA-CA51-09BC-0897B747CE3D}"/>
                  </a:ext>
                </a:extLst>
              </p:cNvPr>
              <p:cNvGrpSpPr/>
              <p:nvPr/>
            </p:nvGrpSpPr>
            <p:grpSpPr>
              <a:xfrm>
                <a:off x="8858036" y="2893106"/>
                <a:ext cx="960038" cy="3263900"/>
                <a:chOff x="10202288" y="2893106"/>
                <a:chExt cx="960038" cy="3263900"/>
              </a:xfrm>
            </p:grpSpPr>
            <p:pic>
              <p:nvPicPr>
                <p:cNvPr id="224" name="Picture 2" descr="Credit card fraud link data set">
                  <a:extLst>
                    <a:ext uri="{FF2B5EF4-FFF2-40B4-BE49-F238E27FC236}">
                      <a16:creationId xmlns:a16="http://schemas.microsoft.com/office/drawing/2014/main" id="{15A156BA-5542-A8BE-0D9B-8904B97DF7E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9076"/>
                <a:stretch/>
              </p:blipFill>
              <p:spPr bwMode="auto">
                <a:xfrm>
                  <a:off x="10202288" y="2893106"/>
                  <a:ext cx="960038" cy="32639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6C36751C-1B54-5EF2-1DA6-AB444C52AE4D}"/>
                    </a:ext>
                  </a:extLst>
                </p:cNvPr>
                <p:cNvSpPr/>
                <p:nvPr/>
              </p:nvSpPr>
              <p:spPr>
                <a:xfrm>
                  <a:off x="10900881" y="3123344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77B313F0-2229-78B5-BAE2-50260ECBF36D}"/>
                    </a:ext>
                  </a:extLst>
                </p:cNvPr>
                <p:cNvSpPr/>
                <p:nvPr/>
              </p:nvSpPr>
              <p:spPr>
                <a:xfrm>
                  <a:off x="10917412" y="3353582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76B2A97C-F429-A978-3501-EE51CC71730D}"/>
                    </a:ext>
                  </a:extLst>
                </p:cNvPr>
                <p:cNvSpPr/>
                <p:nvPr/>
              </p:nvSpPr>
              <p:spPr>
                <a:xfrm>
                  <a:off x="10900881" y="3601078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D5297515-E103-0CB1-9389-80501E21836D}"/>
                    </a:ext>
                  </a:extLst>
                </p:cNvPr>
                <p:cNvSpPr/>
                <p:nvPr/>
              </p:nvSpPr>
              <p:spPr>
                <a:xfrm>
                  <a:off x="10933943" y="3814058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8FEC5305-78DA-2F1F-87EB-3D93227BA0F8}"/>
                    </a:ext>
                  </a:extLst>
                </p:cNvPr>
                <p:cNvSpPr/>
                <p:nvPr/>
              </p:nvSpPr>
              <p:spPr>
                <a:xfrm>
                  <a:off x="10917412" y="4000957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B69847D3-4E48-2693-E233-FEAF67770432}"/>
                    </a:ext>
                  </a:extLst>
                </p:cNvPr>
                <p:cNvSpPr/>
                <p:nvPr/>
              </p:nvSpPr>
              <p:spPr>
                <a:xfrm>
                  <a:off x="10905056" y="4244641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6107D34C-E867-A78C-54C3-1AEF5220DA9C}"/>
                    </a:ext>
                  </a:extLst>
                </p:cNvPr>
                <p:cNvSpPr/>
                <p:nvPr/>
              </p:nvSpPr>
              <p:spPr>
                <a:xfrm>
                  <a:off x="10917412" y="4438136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DDBF04B6-BD23-D413-5939-4F485B397E42}"/>
                    </a:ext>
                  </a:extLst>
                </p:cNvPr>
                <p:cNvSpPr/>
                <p:nvPr/>
              </p:nvSpPr>
              <p:spPr>
                <a:xfrm>
                  <a:off x="10900881" y="4665868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BE425C56-D52B-A6C8-7211-E429C230A229}"/>
                    </a:ext>
                  </a:extLst>
                </p:cNvPr>
                <p:cNvSpPr/>
                <p:nvPr/>
              </p:nvSpPr>
              <p:spPr>
                <a:xfrm>
                  <a:off x="10900881" y="4887114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5A12AD80-02F8-75F3-B304-10C00F0AE5B8}"/>
                    </a:ext>
                  </a:extLst>
                </p:cNvPr>
                <p:cNvSpPr/>
                <p:nvPr/>
              </p:nvSpPr>
              <p:spPr>
                <a:xfrm>
                  <a:off x="10892699" y="5086370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3F365D29-B097-0AB5-9A7E-7C765F277860}"/>
                    </a:ext>
                  </a:extLst>
                </p:cNvPr>
                <p:cNvSpPr/>
                <p:nvPr/>
              </p:nvSpPr>
              <p:spPr>
                <a:xfrm>
                  <a:off x="10917412" y="5297571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6BBA29F3-1719-8552-22A1-E42E9E775485}"/>
                    </a:ext>
                  </a:extLst>
                </p:cNvPr>
                <p:cNvSpPr/>
                <p:nvPr/>
              </p:nvSpPr>
              <p:spPr>
                <a:xfrm>
                  <a:off x="10892699" y="5546846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61604AF6-BFAC-2FB5-DD17-9CB8F63C10CA}"/>
                    </a:ext>
                  </a:extLst>
                </p:cNvPr>
                <p:cNvSpPr/>
                <p:nvPr/>
              </p:nvSpPr>
              <p:spPr>
                <a:xfrm>
                  <a:off x="10905056" y="5747494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4A4D1574-39DC-2BCB-54B8-57E4BF257976}"/>
                    </a:ext>
                  </a:extLst>
                </p:cNvPr>
                <p:cNvSpPr/>
                <p:nvPr/>
              </p:nvSpPr>
              <p:spPr>
                <a:xfrm>
                  <a:off x="10900881" y="5952250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535D594F-A72B-9F4F-8B01-B5354E1B85A9}"/>
                  </a:ext>
                </a:extLst>
              </p:cNvPr>
              <p:cNvSpPr/>
              <p:nvPr/>
            </p:nvSpPr>
            <p:spPr>
              <a:xfrm>
                <a:off x="8858036" y="2907282"/>
                <a:ext cx="960038" cy="19385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Prob</a:t>
                </a: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0017D136-E4D2-C1D5-7E5B-D6ADEF4A66A1}"/>
                  </a:ext>
                </a:extLst>
              </p:cNvPr>
              <p:cNvSpPr txBox="1"/>
              <p:nvPr/>
            </p:nvSpPr>
            <p:spPr>
              <a:xfrm>
                <a:off x="9049298" y="3072229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0.178</a:t>
                </a: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646B33A1-749B-1AC2-2742-8E6A0CDF34E9}"/>
                  </a:ext>
                </a:extLst>
              </p:cNvPr>
              <p:cNvSpPr txBox="1"/>
              <p:nvPr/>
            </p:nvSpPr>
            <p:spPr>
              <a:xfrm>
                <a:off x="9057620" y="3289387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0.156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3F3955BC-3636-0D59-2783-689B0A9A4587}"/>
                  </a:ext>
                </a:extLst>
              </p:cNvPr>
              <p:cNvSpPr txBox="1"/>
              <p:nvPr/>
            </p:nvSpPr>
            <p:spPr>
              <a:xfrm>
                <a:off x="9057620" y="3501850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0.122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FD94BB80-DAE5-739B-12E6-8F42D7B5E106}"/>
                  </a:ext>
                </a:extLst>
              </p:cNvPr>
              <p:cNvSpPr txBox="1"/>
              <p:nvPr/>
            </p:nvSpPr>
            <p:spPr>
              <a:xfrm>
                <a:off x="9061435" y="3712548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0.105</a:t>
                </a:r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FA4DAB99-7F0B-D63A-48B2-8CCEBE804383}"/>
                  </a:ext>
                </a:extLst>
              </p:cNvPr>
              <p:cNvSpPr txBox="1"/>
              <p:nvPr/>
            </p:nvSpPr>
            <p:spPr>
              <a:xfrm>
                <a:off x="9060559" y="3926783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0.074</a:t>
                </a: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620FD2AD-CBEF-157D-082B-6975E932642E}"/>
                  </a:ext>
                </a:extLst>
              </p:cNvPr>
              <p:cNvSpPr txBox="1"/>
              <p:nvPr/>
            </p:nvSpPr>
            <p:spPr>
              <a:xfrm>
                <a:off x="9059827" y="4137984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0.051</a:t>
                </a: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AD0B283E-B2F2-BE6E-9D59-057FEB76B716}"/>
                  </a:ext>
                </a:extLst>
              </p:cNvPr>
              <p:cNvSpPr txBox="1"/>
              <p:nvPr/>
            </p:nvSpPr>
            <p:spPr>
              <a:xfrm>
                <a:off x="9057620" y="4351716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0.035</a:t>
                </a:r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EBB522A8-2DE2-1B59-06AD-163E84C93B21}"/>
                  </a:ext>
                </a:extLst>
              </p:cNvPr>
              <p:cNvSpPr txBox="1"/>
              <p:nvPr/>
            </p:nvSpPr>
            <p:spPr>
              <a:xfrm>
                <a:off x="9051307" y="4564861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0.032</a:t>
                </a: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C890B020-DB95-70BC-9002-62F6925D3D0C}"/>
                  </a:ext>
                </a:extLst>
              </p:cNvPr>
              <p:cNvSpPr txBox="1"/>
              <p:nvPr/>
            </p:nvSpPr>
            <p:spPr>
              <a:xfrm>
                <a:off x="9057620" y="4804715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0.032</a:t>
                </a:r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C01B6688-70E8-8294-B547-00B3534E800B}"/>
                  </a:ext>
                </a:extLst>
              </p:cNvPr>
              <p:cNvSpPr txBox="1"/>
              <p:nvPr/>
            </p:nvSpPr>
            <p:spPr>
              <a:xfrm>
                <a:off x="9060644" y="5024896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0.027</a:t>
                </a: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3424F3A1-580E-E907-AD88-16D83E7512CC}"/>
                  </a:ext>
                </a:extLst>
              </p:cNvPr>
              <p:cNvSpPr txBox="1"/>
              <p:nvPr/>
            </p:nvSpPr>
            <p:spPr>
              <a:xfrm>
                <a:off x="9049298" y="5241463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0.021</a:t>
                </a: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373C798E-15C3-9B22-C25C-32B99E57238B}"/>
                  </a:ext>
                </a:extLst>
              </p:cNvPr>
              <p:cNvSpPr txBox="1"/>
              <p:nvPr/>
            </p:nvSpPr>
            <p:spPr>
              <a:xfrm>
                <a:off x="9050532" y="5439717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0.017</a:t>
                </a: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134DB7A9-661E-E079-496B-6320D768A4D1}"/>
                  </a:ext>
                </a:extLst>
              </p:cNvPr>
              <p:cNvSpPr txBox="1"/>
              <p:nvPr/>
            </p:nvSpPr>
            <p:spPr>
              <a:xfrm>
                <a:off x="9044678" y="5658649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0.015</a:t>
                </a: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2C77826B-BBEF-3045-E982-2D9922C662B4}"/>
                  </a:ext>
                </a:extLst>
              </p:cNvPr>
              <p:cNvSpPr txBox="1"/>
              <p:nvPr/>
            </p:nvSpPr>
            <p:spPr>
              <a:xfrm>
                <a:off x="9043107" y="5879705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0.012</a:t>
                </a:r>
              </a:p>
            </p:txBody>
          </p:sp>
        </p:grpSp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F3BB81C7-CC70-7876-1298-6B724675A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78869" y="3353582"/>
              <a:ext cx="158750" cy="165100"/>
            </a:xfrm>
            <a:prstGeom prst="rect">
              <a:avLst/>
            </a:prstGeom>
          </p:spPr>
        </p:pic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DE44BC67-0439-4364-A83C-8C9173D9F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76962" y="4000957"/>
              <a:ext cx="158750" cy="165100"/>
            </a:xfrm>
            <a:prstGeom prst="rect">
              <a:avLst/>
            </a:prstGeom>
          </p:spPr>
        </p:pic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A5AB6A83-02E6-8059-3210-713ABDE48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86632" y="5499727"/>
              <a:ext cx="152870" cy="165100"/>
            </a:xfrm>
            <a:prstGeom prst="rect">
              <a:avLst/>
            </a:prstGeom>
          </p:spPr>
        </p:pic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7301BF67-6FF1-F0C4-071E-A76419EF7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78788" y="4859796"/>
              <a:ext cx="152870" cy="165100"/>
            </a:xfrm>
            <a:prstGeom prst="rect">
              <a:avLst/>
            </a:prstGeom>
          </p:spPr>
        </p:pic>
      </p:grpSp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73820409-244F-3C9D-EC84-A48970A67B04}"/>
              </a:ext>
            </a:extLst>
          </p:cNvPr>
          <p:cNvGrpSpPr/>
          <p:nvPr/>
        </p:nvGrpSpPr>
        <p:grpSpPr>
          <a:xfrm>
            <a:off x="941832" y="4871053"/>
            <a:ext cx="2841106" cy="1621822"/>
            <a:chOff x="941832" y="4871053"/>
            <a:chExt cx="2841106" cy="1621822"/>
          </a:xfrm>
        </p:grpSpPr>
        <p:grpSp>
          <p:nvGrpSpPr>
            <p:cNvPr id="3079" name="Group 3078">
              <a:extLst>
                <a:ext uri="{FF2B5EF4-FFF2-40B4-BE49-F238E27FC236}">
                  <a16:creationId xmlns:a16="http://schemas.microsoft.com/office/drawing/2014/main" id="{CE3491F0-D8C4-509E-FB86-1FF04BF2BC66}"/>
                </a:ext>
              </a:extLst>
            </p:cNvPr>
            <p:cNvGrpSpPr/>
            <p:nvPr/>
          </p:nvGrpSpPr>
          <p:grpSpPr>
            <a:xfrm>
              <a:off x="941832" y="4871053"/>
              <a:ext cx="2841106" cy="1621822"/>
              <a:chOff x="941832" y="4871053"/>
              <a:chExt cx="2841106" cy="1621822"/>
            </a:xfrm>
          </p:grpSpPr>
          <p:grpSp>
            <p:nvGrpSpPr>
              <p:cNvPr id="3076" name="Group 3075">
                <a:extLst>
                  <a:ext uri="{FF2B5EF4-FFF2-40B4-BE49-F238E27FC236}">
                    <a16:creationId xmlns:a16="http://schemas.microsoft.com/office/drawing/2014/main" id="{0CC23050-EB68-522D-2FE9-522620549CF0}"/>
                  </a:ext>
                </a:extLst>
              </p:cNvPr>
              <p:cNvGrpSpPr/>
              <p:nvPr/>
            </p:nvGrpSpPr>
            <p:grpSpPr>
              <a:xfrm>
                <a:off x="941832" y="4871053"/>
                <a:ext cx="2841106" cy="1621822"/>
                <a:chOff x="941832" y="4871053"/>
                <a:chExt cx="2841106" cy="1621822"/>
              </a:xfrm>
            </p:grpSpPr>
            <p:pic>
              <p:nvPicPr>
                <p:cNvPr id="241" name="Picture 2" descr="Simple guide to confusion matrix terminology">
                  <a:extLst>
                    <a:ext uri="{FF2B5EF4-FFF2-40B4-BE49-F238E27FC236}">
                      <a16:creationId xmlns:a16="http://schemas.microsoft.com/office/drawing/2014/main" id="{2F4C0606-47A4-2FC2-DD5A-CC656EB7D5F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41832" y="4871053"/>
                  <a:ext cx="2841106" cy="16218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3D12E2E8-D51B-E037-016E-88B06C6F0EBB}"/>
                    </a:ext>
                  </a:extLst>
                </p:cNvPr>
                <p:cNvSpPr/>
                <p:nvPr/>
              </p:nvSpPr>
              <p:spPr>
                <a:xfrm>
                  <a:off x="1828800" y="5376672"/>
                  <a:ext cx="533585" cy="287004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AF6D946F-BFA6-271D-5110-124526551688}"/>
                    </a:ext>
                  </a:extLst>
                </p:cNvPr>
                <p:cNvSpPr/>
                <p:nvPr/>
              </p:nvSpPr>
              <p:spPr>
                <a:xfrm>
                  <a:off x="2539076" y="5376672"/>
                  <a:ext cx="533585" cy="287004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255C64C2-5969-C732-DC20-C18224E1778B}"/>
                    </a:ext>
                  </a:extLst>
                </p:cNvPr>
                <p:cNvSpPr/>
                <p:nvPr/>
              </p:nvSpPr>
              <p:spPr>
                <a:xfrm>
                  <a:off x="1840900" y="5731035"/>
                  <a:ext cx="533585" cy="287004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9A87F0CB-13D6-F32F-164B-B489528DB4F9}"/>
                    </a:ext>
                  </a:extLst>
                </p:cNvPr>
                <p:cNvSpPr/>
                <p:nvPr/>
              </p:nvSpPr>
              <p:spPr>
                <a:xfrm>
                  <a:off x="2539076" y="5731035"/>
                  <a:ext cx="533585" cy="287004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EA7642F3-E06F-7F9D-3C85-09D04C85F04C}"/>
                    </a:ext>
                  </a:extLst>
                </p:cNvPr>
                <p:cNvSpPr/>
                <p:nvPr/>
              </p:nvSpPr>
              <p:spPr>
                <a:xfrm>
                  <a:off x="2670382" y="6200922"/>
                  <a:ext cx="270971" cy="14564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69C59462-E600-8870-DED1-94AABC52DA55}"/>
                    </a:ext>
                  </a:extLst>
                </p:cNvPr>
                <p:cNvSpPr/>
                <p:nvPr/>
              </p:nvSpPr>
              <p:spPr>
                <a:xfrm>
                  <a:off x="1972206" y="6200922"/>
                  <a:ext cx="270971" cy="14564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141369EF-A53F-FE1D-E602-B4E056C530F0}"/>
                    </a:ext>
                  </a:extLst>
                </p:cNvPr>
                <p:cNvSpPr/>
                <p:nvPr/>
              </p:nvSpPr>
              <p:spPr>
                <a:xfrm>
                  <a:off x="3273553" y="5858217"/>
                  <a:ext cx="270971" cy="14564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1E6DFCEC-8F6D-D506-7A13-5262EE764980}"/>
                    </a:ext>
                  </a:extLst>
                </p:cNvPr>
                <p:cNvSpPr/>
                <p:nvPr/>
              </p:nvSpPr>
              <p:spPr>
                <a:xfrm>
                  <a:off x="3325875" y="5506738"/>
                  <a:ext cx="270971" cy="14564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7A4EF4B4-E1A5-27D5-5C93-C2960C714477}"/>
                    </a:ext>
                  </a:extLst>
                </p:cNvPr>
                <p:cNvSpPr/>
                <p:nvPr/>
              </p:nvSpPr>
              <p:spPr>
                <a:xfrm>
                  <a:off x="1225296" y="5164317"/>
                  <a:ext cx="323121" cy="14564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FF7E3762-EFB7-2DE2-A823-EADD29DEFFE7}"/>
                    </a:ext>
                  </a:extLst>
                </p:cNvPr>
                <p:cNvSpPr/>
                <p:nvPr/>
              </p:nvSpPr>
              <p:spPr>
                <a:xfrm>
                  <a:off x="1996623" y="5157213"/>
                  <a:ext cx="270971" cy="14564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2" name="Rectangle 3071">
                  <a:extLst>
                    <a:ext uri="{FF2B5EF4-FFF2-40B4-BE49-F238E27FC236}">
                      <a16:creationId xmlns:a16="http://schemas.microsoft.com/office/drawing/2014/main" id="{9A350413-0D41-EFFF-8BA8-DC7C57A2906C}"/>
                    </a:ext>
                  </a:extLst>
                </p:cNvPr>
                <p:cNvSpPr/>
                <p:nvPr/>
              </p:nvSpPr>
              <p:spPr>
                <a:xfrm>
                  <a:off x="2661514" y="5157213"/>
                  <a:ext cx="270971" cy="14564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3" name="Rectangle 3072">
                  <a:extLst>
                    <a:ext uri="{FF2B5EF4-FFF2-40B4-BE49-F238E27FC236}">
                      <a16:creationId xmlns:a16="http://schemas.microsoft.com/office/drawing/2014/main" id="{14FCD370-1BE2-7EA7-7750-25645E5DCA7D}"/>
                    </a:ext>
                  </a:extLst>
                </p:cNvPr>
                <p:cNvSpPr/>
                <p:nvPr/>
              </p:nvSpPr>
              <p:spPr>
                <a:xfrm>
                  <a:off x="1295737" y="5497594"/>
                  <a:ext cx="270971" cy="14564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5" name="Rectangle 3074">
                  <a:extLst>
                    <a:ext uri="{FF2B5EF4-FFF2-40B4-BE49-F238E27FC236}">
                      <a16:creationId xmlns:a16="http://schemas.microsoft.com/office/drawing/2014/main" id="{F9962A77-4A62-312C-09EA-65CEB147BA5A}"/>
                    </a:ext>
                  </a:extLst>
                </p:cNvPr>
                <p:cNvSpPr/>
                <p:nvPr/>
              </p:nvSpPr>
              <p:spPr>
                <a:xfrm>
                  <a:off x="1311158" y="5832717"/>
                  <a:ext cx="270971" cy="14564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C24FCC72-2513-7745-0310-259429843DF3}"/>
                  </a:ext>
                </a:extLst>
              </p:cNvPr>
              <p:cNvSpPr txBox="1"/>
              <p:nvPr/>
            </p:nvSpPr>
            <p:spPr>
              <a:xfrm>
                <a:off x="1739641" y="5131502"/>
                <a:ext cx="73609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Non-Fraud</a:t>
                </a:r>
              </a:p>
            </p:txBody>
          </p:sp>
          <p:sp>
            <p:nvSpPr>
              <p:cNvPr id="3077" name="TextBox 3076">
                <a:extLst>
                  <a:ext uri="{FF2B5EF4-FFF2-40B4-BE49-F238E27FC236}">
                    <a16:creationId xmlns:a16="http://schemas.microsoft.com/office/drawing/2014/main" id="{DC0B921B-D216-EE0B-27BE-49349D1E5A9D}"/>
                  </a:ext>
                </a:extLst>
              </p:cNvPr>
              <p:cNvSpPr txBox="1"/>
              <p:nvPr/>
            </p:nvSpPr>
            <p:spPr>
              <a:xfrm>
                <a:off x="1142554" y="5832714"/>
                <a:ext cx="48603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Fraud</a:t>
                </a:r>
              </a:p>
            </p:txBody>
          </p:sp>
          <p:sp>
            <p:nvSpPr>
              <p:cNvPr id="3078" name="TextBox 3077">
                <a:extLst>
                  <a:ext uri="{FF2B5EF4-FFF2-40B4-BE49-F238E27FC236}">
                    <a16:creationId xmlns:a16="http://schemas.microsoft.com/office/drawing/2014/main" id="{2C0DA3B4-6530-AC47-01ED-C9164616EFE8}"/>
                  </a:ext>
                </a:extLst>
              </p:cNvPr>
              <p:cNvSpPr txBox="1"/>
              <p:nvPr/>
            </p:nvSpPr>
            <p:spPr>
              <a:xfrm>
                <a:off x="1063172" y="5464145"/>
                <a:ext cx="73609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Non-Fraud</a:t>
                </a:r>
              </a:p>
            </p:txBody>
          </p:sp>
        </p:grpSp>
        <p:sp>
          <p:nvSpPr>
            <p:cNvPr id="3080" name="TextBox 3079">
              <a:extLst>
                <a:ext uri="{FF2B5EF4-FFF2-40B4-BE49-F238E27FC236}">
                  <a16:creationId xmlns:a16="http://schemas.microsoft.com/office/drawing/2014/main" id="{EEE9DD70-9A08-2B51-29C6-728E4288EB0A}"/>
                </a:ext>
              </a:extLst>
            </p:cNvPr>
            <p:cNvSpPr txBox="1"/>
            <p:nvPr/>
          </p:nvSpPr>
          <p:spPr>
            <a:xfrm>
              <a:off x="2525528" y="5136901"/>
              <a:ext cx="48603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Fraud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4292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True Positive Rate vs False Positive Rate</a:t>
            </a:r>
            <a:endParaRPr dirty="0"/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073A094E-BDFD-2FDB-5CD8-70B6B4C010A6}"/>
              </a:ext>
            </a:extLst>
          </p:cNvPr>
          <p:cNvGrpSpPr/>
          <p:nvPr/>
        </p:nvGrpSpPr>
        <p:grpSpPr>
          <a:xfrm>
            <a:off x="1047962" y="1539794"/>
            <a:ext cx="8788400" cy="3294376"/>
            <a:chOff x="1029674" y="2893106"/>
            <a:chExt cx="8788400" cy="3294376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49DA288F-349A-50BD-D90B-76BBB83C6E78}"/>
                </a:ext>
              </a:extLst>
            </p:cNvPr>
            <p:cNvGrpSpPr/>
            <p:nvPr/>
          </p:nvGrpSpPr>
          <p:grpSpPr>
            <a:xfrm>
              <a:off x="1029674" y="2893106"/>
              <a:ext cx="8788400" cy="3294376"/>
              <a:chOff x="1029674" y="2893106"/>
              <a:chExt cx="8788400" cy="3294376"/>
            </a:xfrm>
          </p:grpSpPr>
          <p:pic>
            <p:nvPicPr>
              <p:cNvPr id="207" name="Picture 2" descr="Credit card fraud link data set">
                <a:extLst>
                  <a:ext uri="{FF2B5EF4-FFF2-40B4-BE49-F238E27FC236}">
                    <a16:creationId xmlns:a16="http://schemas.microsoft.com/office/drawing/2014/main" id="{1E1F76EA-B513-273A-2394-85A098C2CA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74" y="2893106"/>
                <a:ext cx="8788400" cy="3263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27ABFAD5-F4FA-CA51-09BC-0897B747CE3D}"/>
                  </a:ext>
                </a:extLst>
              </p:cNvPr>
              <p:cNvGrpSpPr/>
              <p:nvPr/>
            </p:nvGrpSpPr>
            <p:grpSpPr>
              <a:xfrm>
                <a:off x="8858036" y="2893106"/>
                <a:ext cx="960038" cy="3263900"/>
                <a:chOff x="10202288" y="2893106"/>
                <a:chExt cx="960038" cy="3263900"/>
              </a:xfrm>
            </p:grpSpPr>
            <p:pic>
              <p:nvPicPr>
                <p:cNvPr id="224" name="Picture 2" descr="Credit card fraud link data set">
                  <a:extLst>
                    <a:ext uri="{FF2B5EF4-FFF2-40B4-BE49-F238E27FC236}">
                      <a16:creationId xmlns:a16="http://schemas.microsoft.com/office/drawing/2014/main" id="{15A156BA-5542-A8BE-0D9B-8904B97DF7E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9076"/>
                <a:stretch/>
              </p:blipFill>
              <p:spPr bwMode="auto">
                <a:xfrm>
                  <a:off x="10202288" y="2893106"/>
                  <a:ext cx="960038" cy="32639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6C36751C-1B54-5EF2-1DA6-AB444C52AE4D}"/>
                    </a:ext>
                  </a:extLst>
                </p:cNvPr>
                <p:cNvSpPr/>
                <p:nvPr/>
              </p:nvSpPr>
              <p:spPr>
                <a:xfrm>
                  <a:off x="10900881" y="3123344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77B313F0-2229-78B5-BAE2-50260ECBF36D}"/>
                    </a:ext>
                  </a:extLst>
                </p:cNvPr>
                <p:cNvSpPr/>
                <p:nvPr/>
              </p:nvSpPr>
              <p:spPr>
                <a:xfrm>
                  <a:off x="10917412" y="3353582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76B2A97C-F429-A978-3501-EE51CC71730D}"/>
                    </a:ext>
                  </a:extLst>
                </p:cNvPr>
                <p:cNvSpPr/>
                <p:nvPr/>
              </p:nvSpPr>
              <p:spPr>
                <a:xfrm>
                  <a:off x="10900881" y="3601078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D5297515-E103-0CB1-9389-80501E21836D}"/>
                    </a:ext>
                  </a:extLst>
                </p:cNvPr>
                <p:cNvSpPr/>
                <p:nvPr/>
              </p:nvSpPr>
              <p:spPr>
                <a:xfrm>
                  <a:off x="10933943" y="3814058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8FEC5305-78DA-2F1F-87EB-3D93227BA0F8}"/>
                    </a:ext>
                  </a:extLst>
                </p:cNvPr>
                <p:cNvSpPr/>
                <p:nvPr/>
              </p:nvSpPr>
              <p:spPr>
                <a:xfrm>
                  <a:off x="10917412" y="4000957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B69847D3-4E48-2693-E233-FEAF67770432}"/>
                    </a:ext>
                  </a:extLst>
                </p:cNvPr>
                <p:cNvSpPr/>
                <p:nvPr/>
              </p:nvSpPr>
              <p:spPr>
                <a:xfrm>
                  <a:off x="10905056" y="4244641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6107D34C-E867-A78C-54C3-1AEF5220DA9C}"/>
                    </a:ext>
                  </a:extLst>
                </p:cNvPr>
                <p:cNvSpPr/>
                <p:nvPr/>
              </p:nvSpPr>
              <p:spPr>
                <a:xfrm>
                  <a:off x="10917412" y="4438136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DDBF04B6-BD23-D413-5939-4F485B397E42}"/>
                    </a:ext>
                  </a:extLst>
                </p:cNvPr>
                <p:cNvSpPr/>
                <p:nvPr/>
              </p:nvSpPr>
              <p:spPr>
                <a:xfrm>
                  <a:off x="10900881" y="4665868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BE425C56-D52B-A6C8-7211-E429C230A229}"/>
                    </a:ext>
                  </a:extLst>
                </p:cNvPr>
                <p:cNvSpPr/>
                <p:nvPr/>
              </p:nvSpPr>
              <p:spPr>
                <a:xfrm>
                  <a:off x="10900881" y="4887114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5A12AD80-02F8-75F3-B304-10C00F0AE5B8}"/>
                    </a:ext>
                  </a:extLst>
                </p:cNvPr>
                <p:cNvSpPr/>
                <p:nvPr/>
              </p:nvSpPr>
              <p:spPr>
                <a:xfrm>
                  <a:off x="10892699" y="5086370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3F365D29-B097-0AB5-9A7E-7C765F277860}"/>
                    </a:ext>
                  </a:extLst>
                </p:cNvPr>
                <p:cNvSpPr/>
                <p:nvPr/>
              </p:nvSpPr>
              <p:spPr>
                <a:xfrm>
                  <a:off x="10917412" y="5297571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6BBA29F3-1719-8552-22A1-E42E9E775485}"/>
                    </a:ext>
                  </a:extLst>
                </p:cNvPr>
                <p:cNvSpPr/>
                <p:nvPr/>
              </p:nvSpPr>
              <p:spPr>
                <a:xfrm>
                  <a:off x="10892699" y="5546846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61604AF6-BFAC-2FB5-DD17-9CB8F63C10CA}"/>
                    </a:ext>
                  </a:extLst>
                </p:cNvPr>
                <p:cNvSpPr/>
                <p:nvPr/>
              </p:nvSpPr>
              <p:spPr>
                <a:xfrm>
                  <a:off x="10905056" y="5747494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4A4D1574-39DC-2BCB-54B8-57E4BF257976}"/>
                    </a:ext>
                  </a:extLst>
                </p:cNvPr>
                <p:cNvSpPr/>
                <p:nvPr/>
              </p:nvSpPr>
              <p:spPr>
                <a:xfrm>
                  <a:off x="10900881" y="5952250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535D594F-A72B-9F4F-8B01-B5354E1B85A9}"/>
                  </a:ext>
                </a:extLst>
              </p:cNvPr>
              <p:cNvSpPr/>
              <p:nvPr/>
            </p:nvSpPr>
            <p:spPr>
              <a:xfrm>
                <a:off x="8858036" y="2907282"/>
                <a:ext cx="960038" cy="19385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Prob</a:t>
                </a: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0017D136-E4D2-C1D5-7E5B-D6ADEF4A66A1}"/>
                  </a:ext>
                </a:extLst>
              </p:cNvPr>
              <p:cNvSpPr txBox="1"/>
              <p:nvPr/>
            </p:nvSpPr>
            <p:spPr>
              <a:xfrm>
                <a:off x="9049298" y="3072229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0.178</a:t>
                </a: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646B33A1-749B-1AC2-2742-8E6A0CDF34E9}"/>
                  </a:ext>
                </a:extLst>
              </p:cNvPr>
              <p:cNvSpPr txBox="1"/>
              <p:nvPr/>
            </p:nvSpPr>
            <p:spPr>
              <a:xfrm>
                <a:off x="9057620" y="3289387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0.156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3F3955BC-3636-0D59-2783-689B0A9A4587}"/>
                  </a:ext>
                </a:extLst>
              </p:cNvPr>
              <p:cNvSpPr txBox="1"/>
              <p:nvPr/>
            </p:nvSpPr>
            <p:spPr>
              <a:xfrm>
                <a:off x="9057620" y="3501850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0.122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FD94BB80-DAE5-739B-12E6-8F42D7B5E106}"/>
                  </a:ext>
                </a:extLst>
              </p:cNvPr>
              <p:cNvSpPr txBox="1"/>
              <p:nvPr/>
            </p:nvSpPr>
            <p:spPr>
              <a:xfrm>
                <a:off x="9061435" y="3712548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0.105</a:t>
                </a:r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FA4DAB99-7F0B-D63A-48B2-8CCEBE804383}"/>
                  </a:ext>
                </a:extLst>
              </p:cNvPr>
              <p:cNvSpPr txBox="1"/>
              <p:nvPr/>
            </p:nvSpPr>
            <p:spPr>
              <a:xfrm>
                <a:off x="9060559" y="3926783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0.074</a:t>
                </a: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620FD2AD-CBEF-157D-082B-6975E932642E}"/>
                  </a:ext>
                </a:extLst>
              </p:cNvPr>
              <p:cNvSpPr txBox="1"/>
              <p:nvPr/>
            </p:nvSpPr>
            <p:spPr>
              <a:xfrm>
                <a:off x="9059827" y="4137984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0.051</a:t>
                </a: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AD0B283E-B2F2-BE6E-9D59-057FEB76B716}"/>
                  </a:ext>
                </a:extLst>
              </p:cNvPr>
              <p:cNvSpPr txBox="1"/>
              <p:nvPr/>
            </p:nvSpPr>
            <p:spPr>
              <a:xfrm>
                <a:off x="9057620" y="4351716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0.035</a:t>
                </a:r>
                <a:endParaRPr lang="en-US" dirty="0"/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EBB522A8-2DE2-1B59-06AD-163E84C93B21}"/>
                  </a:ext>
                </a:extLst>
              </p:cNvPr>
              <p:cNvSpPr txBox="1"/>
              <p:nvPr/>
            </p:nvSpPr>
            <p:spPr>
              <a:xfrm>
                <a:off x="9051307" y="4564861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0.032</a:t>
                </a: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C890B020-DB95-70BC-9002-62F6925D3D0C}"/>
                  </a:ext>
                </a:extLst>
              </p:cNvPr>
              <p:cNvSpPr txBox="1"/>
              <p:nvPr/>
            </p:nvSpPr>
            <p:spPr>
              <a:xfrm>
                <a:off x="9057620" y="4804715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0.032</a:t>
                </a:r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C01B6688-70E8-8294-B547-00B3534E800B}"/>
                  </a:ext>
                </a:extLst>
              </p:cNvPr>
              <p:cNvSpPr txBox="1"/>
              <p:nvPr/>
            </p:nvSpPr>
            <p:spPr>
              <a:xfrm>
                <a:off x="9060644" y="5024896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0.027</a:t>
                </a: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3424F3A1-580E-E907-AD88-16D83E7512CC}"/>
                  </a:ext>
                </a:extLst>
              </p:cNvPr>
              <p:cNvSpPr txBox="1"/>
              <p:nvPr/>
            </p:nvSpPr>
            <p:spPr>
              <a:xfrm>
                <a:off x="9049298" y="5241463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0.021</a:t>
                </a: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373C798E-15C3-9B22-C25C-32B99E57238B}"/>
                  </a:ext>
                </a:extLst>
              </p:cNvPr>
              <p:cNvSpPr txBox="1"/>
              <p:nvPr/>
            </p:nvSpPr>
            <p:spPr>
              <a:xfrm>
                <a:off x="9050532" y="5439717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0.017</a:t>
                </a: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134DB7A9-661E-E079-496B-6320D768A4D1}"/>
                  </a:ext>
                </a:extLst>
              </p:cNvPr>
              <p:cNvSpPr txBox="1"/>
              <p:nvPr/>
            </p:nvSpPr>
            <p:spPr>
              <a:xfrm>
                <a:off x="9044678" y="5658649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0.015</a:t>
                </a: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2C77826B-BBEF-3045-E982-2D9922C662B4}"/>
                  </a:ext>
                </a:extLst>
              </p:cNvPr>
              <p:cNvSpPr txBox="1"/>
              <p:nvPr/>
            </p:nvSpPr>
            <p:spPr>
              <a:xfrm>
                <a:off x="9043107" y="5879705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0.012</a:t>
                </a:r>
              </a:p>
            </p:txBody>
          </p:sp>
        </p:grpSp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F3BB81C7-CC70-7876-1298-6B724675A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78869" y="3353582"/>
              <a:ext cx="158750" cy="165100"/>
            </a:xfrm>
            <a:prstGeom prst="rect">
              <a:avLst/>
            </a:prstGeom>
          </p:spPr>
        </p:pic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DE44BC67-0439-4364-A83C-8C9173D9F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76962" y="4000957"/>
              <a:ext cx="158750" cy="165100"/>
            </a:xfrm>
            <a:prstGeom prst="rect">
              <a:avLst/>
            </a:prstGeom>
          </p:spPr>
        </p:pic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A5AB6A83-02E6-8059-3210-713ABDE48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86632" y="5499727"/>
              <a:ext cx="152870" cy="165100"/>
            </a:xfrm>
            <a:prstGeom prst="rect">
              <a:avLst/>
            </a:prstGeom>
          </p:spPr>
        </p:pic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7301BF67-6FF1-F0C4-071E-A76419EF7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78788" y="4859796"/>
              <a:ext cx="152870" cy="165100"/>
            </a:xfrm>
            <a:prstGeom prst="rect">
              <a:avLst/>
            </a:prstGeom>
          </p:spPr>
        </p:pic>
      </p:grpSp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73820409-244F-3C9D-EC84-A48970A67B04}"/>
              </a:ext>
            </a:extLst>
          </p:cNvPr>
          <p:cNvGrpSpPr/>
          <p:nvPr/>
        </p:nvGrpSpPr>
        <p:grpSpPr>
          <a:xfrm>
            <a:off x="941832" y="4871053"/>
            <a:ext cx="2841106" cy="1621822"/>
            <a:chOff x="941832" y="4871053"/>
            <a:chExt cx="2841106" cy="1621822"/>
          </a:xfrm>
        </p:grpSpPr>
        <p:grpSp>
          <p:nvGrpSpPr>
            <p:cNvPr id="3079" name="Group 3078">
              <a:extLst>
                <a:ext uri="{FF2B5EF4-FFF2-40B4-BE49-F238E27FC236}">
                  <a16:creationId xmlns:a16="http://schemas.microsoft.com/office/drawing/2014/main" id="{CE3491F0-D8C4-509E-FB86-1FF04BF2BC66}"/>
                </a:ext>
              </a:extLst>
            </p:cNvPr>
            <p:cNvGrpSpPr/>
            <p:nvPr/>
          </p:nvGrpSpPr>
          <p:grpSpPr>
            <a:xfrm>
              <a:off x="941832" y="4871053"/>
              <a:ext cx="2841106" cy="1621822"/>
              <a:chOff x="941832" y="4871053"/>
              <a:chExt cx="2841106" cy="1621822"/>
            </a:xfrm>
          </p:grpSpPr>
          <p:grpSp>
            <p:nvGrpSpPr>
              <p:cNvPr id="3076" name="Group 3075">
                <a:extLst>
                  <a:ext uri="{FF2B5EF4-FFF2-40B4-BE49-F238E27FC236}">
                    <a16:creationId xmlns:a16="http://schemas.microsoft.com/office/drawing/2014/main" id="{0CC23050-EB68-522D-2FE9-522620549CF0}"/>
                  </a:ext>
                </a:extLst>
              </p:cNvPr>
              <p:cNvGrpSpPr/>
              <p:nvPr/>
            </p:nvGrpSpPr>
            <p:grpSpPr>
              <a:xfrm>
                <a:off x="941832" y="4871053"/>
                <a:ext cx="2841106" cy="1621822"/>
                <a:chOff x="941832" y="4871053"/>
                <a:chExt cx="2841106" cy="1621822"/>
              </a:xfrm>
            </p:grpSpPr>
            <p:pic>
              <p:nvPicPr>
                <p:cNvPr id="241" name="Picture 2" descr="Simple guide to confusion matrix terminology">
                  <a:extLst>
                    <a:ext uri="{FF2B5EF4-FFF2-40B4-BE49-F238E27FC236}">
                      <a16:creationId xmlns:a16="http://schemas.microsoft.com/office/drawing/2014/main" id="{2F4C0606-47A4-2FC2-DD5A-CC656EB7D5F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41832" y="4871053"/>
                  <a:ext cx="2841106" cy="16218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3D12E2E8-D51B-E037-016E-88B06C6F0EBB}"/>
                    </a:ext>
                  </a:extLst>
                </p:cNvPr>
                <p:cNvSpPr/>
                <p:nvPr/>
              </p:nvSpPr>
              <p:spPr>
                <a:xfrm>
                  <a:off x="1828800" y="5376672"/>
                  <a:ext cx="533585" cy="287004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AF6D946F-BFA6-271D-5110-124526551688}"/>
                    </a:ext>
                  </a:extLst>
                </p:cNvPr>
                <p:cNvSpPr/>
                <p:nvPr/>
              </p:nvSpPr>
              <p:spPr>
                <a:xfrm>
                  <a:off x="2539076" y="5376672"/>
                  <a:ext cx="533585" cy="287004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255C64C2-5969-C732-DC20-C18224E1778B}"/>
                    </a:ext>
                  </a:extLst>
                </p:cNvPr>
                <p:cNvSpPr/>
                <p:nvPr/>
              </p:nvSpPr>
              <p:spPr>
                <a:xfrm>
                  <a:off x="1840900" y="5731035"/>
                  <a:ext cx="533585" cy="287004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9A87F0CB-13D6-F32F-164B-B489528DB4F9}"/>
                    </a:ext>
                  </a:extLst>
                </p:cNvPr>
                <p:cNvSpPr/>
                <p:nvPr/>
              </p:nvSpPr>
              <p:spPr>
                <a:xfrm>
                  <a:off x="2539076" y="5731035"/>
                  <a:ext cx="533585" cy="287004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EA7642F3-E06F-7F9D-3C85-09D04C85F04C}"/>
                    </a:ext>
                  </a:extLst>
                </p:cNvPr>
                <p:cNvSpPr/>
                <p:nvPr/>
              </p:nvSpPr>
              <p:spPr>
                <a:xfrm>
                  <a:off x="2670382" y="6200922"/>
                  <a:ext cx="270971" cy="14564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69C59462-E600-8870-DED1-94AABC52DA55}"/>
                    </a:ext>
                  </a:extLst>
                </p:cNvPr>
                <p:cNvSpPr/>
                <p:nvPr/>
              </p:nvSpPr>
              <p:spPr>
                <a:xfrm>
                  <a:off x="1972206" y="6200922"/>
                  <a:ext cx="270971" cy="14564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141369EF-A53F-FE1D-E602-B4E056C530F0}"/>
                    </a:ext>
                  </a:extLst>
                </p:cNvPr>
                <p:cNvSpPr/>
                <p:nvPr/>
              </p:nvSpPr>
              <p:spPr>
                <a:xfrm>
                  <a:off x="3273553" y="5858217"/>
                  <a:ext cx="270971" cy="14564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1E6DFCEC-8F6D-D506-7A13-5262EE764980}"/>
                    </a:ext>
                  </a:extLst>
                </p:cNvPr>
                <p:cNvSpPr/>
                <p:nvPr/>
              </p:nvSpPr>
              <p:spPr>
                <a:xfrm>
                  <a:off x="3325875" y="5506738"/>
                  <a:ext cx="270971" cy="14564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7A4EF4B4-E1A5-27D5-5C93-C2960C714477}"/>
                    </a:ext>
                  </a:extLst>
                </p:cNvPr>
                <p:cNvSpPr/>
                <p:nvPr/>
              </p:nvSpPr>
              <p:spPr>
                <a:xfrm>
                  <a:off x="1225296" y="5164317"/>
                  <a:ext cx="323121" cy="14564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FF7E3762-EFB7-2DE2-A823-EADD29DEFFE7}"/>
                    </a:ext>
                  </a:extLst>
                </p:cNvPr>
                <p:cNvSpPr/>
                <p:nvPr/>
              </p:nvSpPr>
              <p:spPr>
                <a:xfrm>
                  <a:off x="1996623" y="5157213"/>
                  <a:ext cx="270971" cy="14564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2" name="Rectangle 3071">
                  <a:extLst>
                    <a:ext uri="{FF2B5EF4-FFF2-40B4-BE49-F238E27FC236}">
                      <a16:creationId xmlns:a16="http://schemas.microsoft.com/office/drawing/2014/main" id="{9A350413-0D41-EFFF-8BA8-DC7C57A2906C}"/>
                    </a:ext>
                  </a:extLst>
                </p:cNvPr>
                <p:cNvSpPr/>
                <p:nvPr/>
              </p:nvSpPr>
              <p:spPr>
                <a:xfrm>
                  <a:off x="2661514" y="5157213"/>
                  <a:ext cx="270971" cy="14564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3" name="Rectangle 3072">
                  <a:extLst>
                    <a:ext uri="{FF2B5EF4-FFF2-40B4-BE49-F238E27FC236}">
                      <a16:creationId xmlns:a16="http://schemas.microsoft.com/office/drawing/2014/main" id="{14FCD370-1BE2-7EA7-7750-25645E5DCA7D}"/>
                    </a:ext>
                  </a:extLst>
                </p:cNvPr>
                <p:cNvSpPr/>
                <p:nvPr/>
              </p:nvSpPr>
              <p:spPr>
                <a:xfrm>
                  <a:off x="1295737" y="5497594"/>
                  <a:ext cx="270971" cy="14564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5" name="Rectangle 3074">
                  <a:extLst>
                    <a:ext uri="{FF2B5EF4-FFF2-40B4-BE49-F238E27FC236}">
                      <a16:creationId xmlns:a16="http://schemas.microsoft.com/office/drawing/2014/main" id="{F9962A77-4A62-312C-09EA-65CEB147BA5A}"/>
                    </a:ext>
                  </a:extLst>
                </p:cNvPr>
                <p:cNvSpPr/>
                <p:nvPr/>
              </p:nvSpPr>
              <p:spPr>
                <a:xfrm>
                  <a:off x="1311158" y="5832717"/>
                  <a:ext cx="270971" cy="14564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C24FCC72-2513-7745-0310-259429843DF3}"/>
                  </a:ext>
                </a:extLst>
              </p:cNvPr>
              <p:cNvSpPr txBox="1"/>
              <p:nvPr/>
            </p:nvSpPr>
            <p:spPr>
              <a:xfrm>
                <a:off x="1739641" y="5131502"/>
                <a:ext cx="73609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Non-Fraud</a:t>
                </a:r>
              </a:p>
            </p:txBody>
          </p:sp>
          <p:sp>
            <p:nvSpPr>
              <p:cNvPr id="3077" name="TextBox 3076">
                <a:extLst>
                  <a:ext uri="{FF2B5EF4-FFF2-40B4-BE49-F238E27FC236}">
                    <a16:creationId xmlns:a16="http://schemas.microsoft.com/office/drawing/2014/main" id="{DC0B921B-D216-EE0B-27BE-49349D1E5A9D}"/>
                  </a:ext>
                </a:extLst>
              </p:cNvPr>
              <p:cNvSpPr txBox="1"/>
              <p:nvPr/>
            </p:nvSpPr>
            <p:spPr>
              <a:xfrm>
                <a:off x="1142554" y="5832714"/>
                <a:ext cx="48603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Fraud</a:t>
                </a:r>
              </a:p>
            </p:txBody>
          </p:sp>
          <p:sp>
            <p:nvSpPr>
              <p:cNvPr id="3078" name="TextBox 3077">
                <a:extLst>
                  <a:ext uri="{FF2B5EF4-FFF2-40B4-BE49-F238E27FC236}">
                    <a16:creationId xmlns:a16="http://schemas.microsoft.com/office/drawing/2014/main" id="{2C0DA3B4-6530-AC47-01ED-C9164616EFE8}"/>
                  </a:ext>
                </a:extLst>
              </p:cNvPr>
              <p:cNvSpPr txBox="1"/>
              <p:nvPr/>
            </p:nvSpPr>
            <p:spPr>
              <a:xfrm>
                <a:off x="1063172" y="5464145"/>
                <a:ext cx="73609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Non-Fraud</a:t>
                </a:r>
              </a:p>
            </p:txBody>
          </p:sp>
        </p:grpSp>
        <p:sp>
          <p:nvSpPr>
            <p:cNvPr id="3080" name="TextBox 3079">
              <a:extLst>
                <a:ext uri="{FF2B5EF4-FFF2-40B4-BE49-F238E27FC236}">
                  <a16:creationId xmlns:a16="http://schemas.microsoft.com/office/drawing/2014/main" id="{EEE9DD70-9A08-2B51-29C6-728E4288EB0A}"/>
                </a:ext>
              </a:extLst>
            </p:cNvPr>
            <p:cNvSpPr txBox="1"/>
            <p:nvPr/>
          </p:nvSpPr>
          <p:spPr>
            <a:xfrm>
              <a:off x="2525528" y="5136901"/>
              <a:ext cx="48603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Fraud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0276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ROC Curve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Receiver Operating Characteristic (ROC) curves plot the true positive rate (sensitivity) vs the false positive rate (1 – specificity) for many possible cutoff values.</a:t>
            </a:r>
          </a:p>
        </p:txBody>
      </p:sp>
      <p:pic>
        <p:nvPicPr>
          <p:cNvPr id="5122" name="Picture 2" descr="ROC curve in machine learning. A default setting within logistic… | by  Antony Paulson Chazhoor | Towards Data Science">
            <a:extLst>
              <a:ext uri="{FF2B5EF4-FFF2-40B4-BE49-F238E27FC236}">
                <a16:creationId xmlns:a16="http://schemas.microsoft.com/office/drawing/2014/main" id="{7D8DA20B-4D8D-AC0F-016C-6A9065B5F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36" y="3133257"/>
            <a:ext cx="4943750" cy="355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537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Area Under the Curve (AUC)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Measures the ability of a binary classifier to distinguish between classes</a:t>
            </a:r>
          </a:p>
        </p:txBody>
      </p:sp>
      <p:pic>
        <p:nvPicPr>
          <p:cNvPr id="5122" name="Picture 2" descr="ROC curve in machine learning. A default setting within logistic… | by  Antony Paulson Chazhoor | Towards Data Science">
            <a:extLst>
              <a:ext uri="{FF2B5EF4-FFF2-40B4-BE49-F238E27FC236}">
                <a16:creationId xmlns:a16="http://schemas.microsoft.com/office/drawing/2014/main" id="{7D8DA20B-4D8D-AC0F-016C-6A9065B5F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36" y="2816353"/>
            <a:ext cx="5385048" cy="386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075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Optimal Threshold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Select the cutoff with the highest TPR and lowest FPR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Youden’s J Statistic</a:t>
            </a:r>
          </a:p>
        </p:txBody>
      </p:sp>
      <p:pic>
        <p:nvPicPr>
          <p:cNvPr id="5122" name="Picture 2" descr="ROC curve in machine learning. A default setting within logistic… | by  Antony Paulson Chazhoor | Towards Data Science">
            <a:extLst>
              <a:ext uri="{FF2B5EF4-FFF2-40B4-BE49-F238E27FC236}">
                <a16:creationId xmlns:a16="http://schemas.microsoft.com/office/drawing/2014/main" id="{7D8DA20B-4D8D-AC0F-016C-6A9065B5F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36" y="2816353"/>
            <a:ext cx="5385048" cy="386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673E499-2C63-AB8B-0309-A4D6A4859475}"/>
              </a:ext>
            </a:extLst>
          </p:cNvPr>
          <p:cNvCxnSpPr/>
          <p:nvPr/>
        </p:nvCxnSpPr>
        <p:spPr>
          <a:xfrm>
            <a:off x="2487168" y="3776472"/>
            <a:ext cx="0" cy="18836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924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Optimal Threshold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Select the cutoff with the highest TPR at a given FPR</a:t>
            </a:r>
          </a:p>
        </p:txBody>
      </p:sp>
      <p:pic>
        <p:nvPicPr>
          <p:cNvPr id="5122" name="Picture 2" descr="ROC curve in machine learning. A default setting within logistic… | by  Antony Paulson Chazhoor | Towards Data Science">
            <a:extLst>
              <a:ext uri="{FF2B5EF4-FFF2-40B4-BE49-F238E27FC236}">
                <a16:creationId xmlns:a16="http://schemas.microsoft.com/office/drawing/2014/main" id="{7D8DA20B-4D8D-AC0F-016C-6A9065B5F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36" y="2816353"/>
            <a:ext cx="5385048" cy="386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673E499-2C63-AB8B-0309-A4D6A4859475}"/>
              </a:ext>
            </a:extLst>
          </p:cNvPr>
          <p:cNvCxnSpPr>
            <a:cxnSpLocks/>
          </p:cNvCxnSpPr>
          <p:nvPr/>
        </p:nvCxnSpPr>
        <p:spPr>
          <a:xfrm>
            <a:off x="2029968" y="4343400"/>
            <a:ext cx="0" cy="162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704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Optimal Threshold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Select the cutoff with a given TPR and the lowest FPR</a:t>
            </a:r>
          </a:p>
        </p:txBody>
      </p:sp>
      <p:pic>
        <p:nvPicPr>
          <p:cNvPr id="5122" name="Picture 2" descr="ROC curve in machine learning. A default setting within logistic… | by  Antony Paulson Chazhoor | Towards Data Science">
            <a:extLst>
              <a:ext uri="{FF2B5EF4-FFF2-40B4-BE49-F238E27FC236}">
                <a16:creationId xmlns:a16="http://schemas.microsoft.com/office/drawing/2014/main" id="{7D8DA20B-4D8D-AC0F-016C-6A9065B5F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36" y="2816353"/>
            <a:ext cx="5385048" cy="386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673E499-2C63-AB8B-0309-A4D6A4859475}"/>
              </a:ext>
            </a:extLst>
          </p:cNvPr>
          <p:cNvCxnSpPr>
            <a:cxnSpLocks/>
          </p:cNvCxnSpPr>
          <p:nvPr/>
        </p:nvCxnSpPr>
        <p:spPr>
          <a:xfrm>
            <a:off x="3328416" y="3493008"/>
            <a:ext cx="0" cy="162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677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9212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Propensity to Respond to Offer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558780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“Skim the cream” of potential offer responders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B7D380-48CA-0102-CF9C-8825BF82F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202038"/>
              </p:ext>
            </p:extLst>
          </p:nvPr>
        </p:nvGraphicFramePr>
        <p:xfrm>
          <a:off x="953517" y="2225675"/>
          <a:ext cx="6883398" cy="4267200"/>
        </p:xfrm>
        <a:graphic>
          <a:graphicData uri="http://schemas.openxmlformats.org/drawingml/2006/table">
            <a:tbl>
              <a:tblPr/>
              <a:tblGrid>
                <a:gridCol w="570710">
                  <a:extLst>
                    <a:ext uri="{9D8B030D-6E8A-4147-A177-3AD203B41FA5}">
                      <a16:colId xmlns:a16="http://schemas.microsoft.com/office/drawing/2014/main" val="3857145541"/>
                    </a:ext>
                  </a:extLst>
                </a:gridCol>
                <a:gridCol w="646805">
                  <a:extLst>
                    <a:ext uri="{9D8B030D-6E8A-4147-A177-3AD203B41FA5}">
                      <a16:colId xmlns:a16="http://schemas.microsoft.com/office/drawing/2014/main" val="3662195611"/>
                    </a:ext>
                  </a:extLst>
                </a:gridCol>
                <a:gridCol w="751435">
                  <a:extLst>
                    <a:ext uri="{9D8B030D-6E8A-4147-A177-3AD203B41FA5}">
                      <a16:colId xmlns:a16="http://schemas.microsoft.com/office/drawing/2014/main" val="3401099647"/>
                    </a:ext>
                  </a:extLst>
                </a:gridCol>
                <a:gridCol w="675340">
                  <a:extLst>
                    <a:ext uri="{9D8B030D-6E8A-4147-A177-3AD203B41FA5}">
                      <a16:colId xmlns:a16="http://schemas.microsoft.com/office/drawing/2014/main" val="3665236141"/>
                    </a:ext>
                  </a:extLst>
                </a:gridCol>
                <a:gridCol w="1192150">
                  <a:extLst>
                    <a:ext uri="{9D8B030D-6E8A-4147-A177-3AD203B41FA5}">
                      <a16:colId xmlns:a16="http://schemas.microsoft.com/office/drawing/2014/main" val="827797492"/>
                    </a:ext>
                  </a:extLst>
                </a:gridCol>
                <a:gridCol w="1407752">
                  <a:extLst>
                    <a:ext uri="{9D8B030D-6E8A-4147-A177-3AD203B41FA5}">
                      <a16:colId xmlns:a16="http://schemas.microsoft.com/office/drawing/2014/main" val="779175187"/>
                    </a:ext>
                  </a:extLst>
                </a:gridCol>
                <a:gridCol w="659487">
                  <a:extLst>
                    <a:ext uri="{9D8B030D-6E8A-4147-A177-3AD203B41FA5}">
                      <a16:colId xmlns:a16="http://schemas.microsoft.com/office/drawing/2014/main" val="2609567423"/>
                    </a:ext>
                  </a:extLst>
                </a:gridCol>
                <a:gridCol w="979719">
                  <a:extLst>
                    <a:ext uri="{9D8B030D-6E8A-4147-A177-3AD203B41FA5}">
                      <a16:colId xmlns:a16="http://schemas.microsoft.com/office/drawing/2014/main" val="95642299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Income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Kidhome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Teenhome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MntTotal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MntRegularProds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AcceptedCmpOverall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Accepted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7127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69674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0.999996174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4297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0.980104525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1061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0.973468011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1349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0.97217383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5753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0.966767403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3520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89891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0.959227217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7662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68352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0.951466375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0912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0.951371695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7362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0.950251624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0154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0.949141087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0803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0.941998084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3498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0.941647232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112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0.929693954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2181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0.92148826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074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0.91995912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8143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55951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0.91995912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5411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0.919075708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8162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0.905926951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4826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0.894680439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989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0.892837798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664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211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Propensity to Respond to Offer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558780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“Skim the cream” of potential offer responders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B7D380-48CA-0102-CF9C-8825BF82F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419512"/>
              </p:ext>
            </p:extLst>
          </p:nvPr>
        </p:nvGraphicFramePr>
        <p:xfrm>
          <a:off x="953517" y="2225675"/>
          <a:ext cx="6883399" cy="4267200"/>
        </p:xfrm>
        <a:graphic>
          <a:graphicData uri="http://schemas.openxmlformats.org/drawingml/2006/table">
            <a:tbl>
              <a:tblPr/>
              <a:tblGrid>
                <a:gridCol w="570710">
                  <a:extLst>
                    <a:ext uri="{9D8B030D-6E8A-4147-A177-3AD203B41FA5}">
                      <a16:colId xmlns:a16="http://schemas.microsoft.com/office/drawing/2014/main" val="3857145541"/>
                    </a:ext>
                  </a:extLst>
                </a:gridCol>
                <a:gridCol w="646805">
                  <a:extLst>
                    <a:ext uri="{9D8B030D-6E8A-4147-A177-3AD203B41FA5}">
                      <a16:colId xmlns:a16="http://schemas.microsoft.com/office/drawing/2014/main" val="3662195611"/>
                    </a:ext>
                  </a:extLst>
                </a:gridCol>
                <a:gridCol w="751435">
                  <a:extLst>
                    <a:ext uri="{9D8B030D-6E8A-4147-A177-3AD203B41FA5}">
                      <a16:colId xmlns:a16="http://schemas.microsoft.com/office/drawing/2014/main" val="3401099647"/>
                    </a:ext>
                  </a:extLst>
                </a:gridCol>
                <a:gridCol w="675340">
                  <a:extLst>
                    <a:ext uri="{9D8B030D-6E8A-4147-A177-3AD203B41FA5}">
                      <a16:colId xmlns:a16="http://schemas.microsoft.com/office/drawing/2014/main" val="3665236141"/>
                    </a:ext>
                  </a:extLst>
                </a:gridCol>
                <a:gridCol w="1192150">
                  <a:extLst>
                    <a:ext uri="{9D8B030D-6E8A-4147-A177-3AD203B41FA5}">
                      <a16:colId xmlns:a16="http://schemas.microsoft.com/office/drawing/2014/main" val="827797492"/>
                    </a:ext>
                  </a:extLst>
                </a:gridCol>
                <a:gridCol w="1407752">
                  <a:extLst>
                    <a:ext uri="{9D8B030D-6E8A-4147-A177-3AD203B41FA5}">
                      <a16:colId xmlns:a16="http://schemas.microsoft.com/office/drawing/2014/main" val="779175187"/>
                    </a:ext>
                  </a:extLst>
                </a:gridCol>
                <a:gridCol w="659487">
                  <a:extLst>
                    <a:ext uri="{9D8B030D-6E8A-4147-A177-3AD203B41FA5}">
                      <a16:colId xmlns:a16="http://schemas.microsoft.com/office/drawing/2014/main" val="2609567423"/>
                    </a:ext>
                  </a:extLst>
                </a:gridCol>
                <a:gridCol w="979720">
                  <a:extLst>
                    <a:ext uri="{9D8B030D-6E8A-4147-A177-3AD203B41FA5}">
                      <a16:colId xmlns:a16="http://schemas.microsoft.com/office/drawing/2014/main" val="95642299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Income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Kidhome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Teenhome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MntTotal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MntRegularProds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AcceptedCmpOverall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Accepted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7127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69674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0.999996174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4297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0.980104525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1061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0.973468011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1349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0.97217383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5753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0.966767403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3520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89891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0.959227217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7662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68352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0.951466375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0912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0.951371695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7362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0.950251624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0154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0.949141087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0803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0.941998084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3498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0.941647232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112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0.929693954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2181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0.92148826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074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0.91995912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8143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55951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0.91995912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5411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0.919075708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8162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0.905926951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4826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0.894680439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989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0.892837798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664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95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878652" y="2452388"/>
            <a:ext cx="10224778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Model Performance Evaluation in Propensity Modeling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CF5DF2-CA34-B4BE-CC46-9E0D76AA3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478" y="4139765"/>
            <a:ext cx="2443044" cy="244304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Propensity to Respond to Offer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558780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“Skim the cream” of potential offer responders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B7D380-48CA-0102-CF9C-8825BF82F864}"/>
              </a:ext>
            </a:extLst>
          </p:cNvPr>
          <p:cNvGraphicFramePr>
            <a:graphicFrameLocks noGrp="1"/>
          </p:cNvGraphicFramePr>
          <p:nvPr/>
        </p:nvGraphicFramePr>
        <p:xfrm>
          <a:off x="953517" y="2225675"/>
          <a:ext cx="6883399" cy="4267200"/>
        </p:xfrm>
        <a:graphic>
          <a:graphicData uri="http://schemas.openxmlformats.org/drawingml/2006/table">
            <a:tbl>
              <a:tblPr/>
              <a:tblGrid>
                <a:gridCol w="570710">
                  <a:extLst>
                    <a:ext uri="{9D8B030D-6E8A-4147-A177-3AD203B41FA5}">
                      <a16:colId xmlns:a16="http://schemas.microsoft.com/office/drawing/2014/main" val="3857145541"/>
                    </a:ext>
                  </a:extLst>
                </a:gridCol>
                <a:gridCol w="646805">
                  <a:extLst>
                    <a:ext uri="{9D8B030D-6E8A-4147-A177-3AD203B41FA5}">
                      <a16:colId xmlns:a16="http://schemas.microsoft.com/office/drawing/2014/main" val="3662195611"/>
                    </a:ext>
                  </a:extLst>
                </a:gridCol>
                <a:gridCol w="751435">
                  <a:extLst>
                    <a:ext uri="{9D8B030D-6E8A-4147-A177-3AD203B41FA5}">
                      <a16:colId xmlns:a16="http://schemas.microsoft.com/office/drawing/2014/main" val="3401099647"/>
                    </a:ext>
                  </a:extLst>
                </a:gridCol>
                <a:gridCol w="675340">
                  <a:extLst>
                    <a:ext uri="{9D8B030D-6E8A-4147-A177-3AD203B41FA5}">
                      <a16:colId xmlns:a16="http://schemas.microsoft.com/office/drawing/2014/main" val="3665236141"/>
                    </a:ext>
                  </a:extLst>
                </a:gridCol>
                <a:gridCol w="1192150">
                  <a:extLst>
                    <a:ext uri="{9D8B030D-6E8A-4147-A177-3AD203B41FA5}">
                      <a16:colId xmlns:a16="http://schemas.microsoft.com/office/drawing/2014/main" val="827797492"/>
                    </a:ext>
                  </a:extLst>
                </a:gridCol>
                <a:gridCol w="1407752">
                  <a:extLst>
                    <a:ext uri="{9D8B030D-6E8A-4147-A177-3AD203B41FA5}">
                      <a16:colId xmlns:a16="http://schemas.microsoft.com/office/drawing/2014/main" val="779175187"/>
                    </a:ext>
                  </a:extLst>
                </a:gridCol>
                <a:gridCol w="659487">
                  <a:extLst>
                    <a:ext uri="{9D8B030D-6E8A-4147-A177-3AD203B41FA5}">
                      <a16:colId xmlns:a16="http://schemas.microsoft.com/office/drawing/2014/main" val="2609567423"/>
                    </a:ext>
                  </a:extLst>
                </a:gridCol>
                <a:gridCol w="979720">
                  <a:extLst>
                    <a:ext uri="{9D8B030D-6E8A-4147-A177-3AD203B41FA5}">
                      <a16:colId xmlns:a16="http://schemas.microsoft.com/office/drawing/2014/main" val="95642299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Income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Kidhome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Teenhome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MntTotal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MntRegularProds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AcceptedCmpOverall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Accepted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7127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69674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0.999996174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4297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0.980104525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1061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0.973468011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1349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0.97217383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5753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0.966767403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3520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89891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0.959227217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7662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68352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0.951466375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0912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0.951371695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7362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0.950251624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0154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0.949141087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0803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0.941998084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3498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0.941647232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112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0.929693954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2181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0.92148826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074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0.91995912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8143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55951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0.91995912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5411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0.919075708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8162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0.905926951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4826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0.894680439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989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0.892837798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664228"/>
                  </a:ext>
                </a:extLst>
              </a:tr>
            </a:tbl>
          </a:graphicData>
        </a:graphic>
      </p:graphicFrame>
      <p:pic>
        <p:nvPicPr>
          <p:cNvPr id="9218" name="Picture 2">
            <a:extLst>
              <a:ext uri="{FF2B5EF4-FFF2-40B4-BE49-F238E27FC236}">
                <a16:creationId xmlns:a16="http://schemas.microsoft.com/office/drawing/2014/main" id="{E2B3DED2-873E-E64E-413C-DB619CC88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440" y="2819908"/>
            <a:ext cx="3394456" cy="75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317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Lift Curve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lift tells you how much better the model can identify 1’s than if you took a random sample from the data</a:t>
            </a:r>
          </a:p>
        </p:txBody>
      </p:sp>
      <p:pic>
        <p:nvPicPr>
          <p:cNvPr id="11266" name="Picture 2" descr="lift machine learning for Sale OFF62%">
            <a:extLst>
              <a:ext uri="{FF2B5EF4-FFF2-40B4-BE49-F238E27FC236}">
                <a16:creationId xmlns:a16="http://schemas.microsoft.com/office/drawing/2014/main" id="{26D50BC1-5F96-13A6-2014-99E95F081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36" y="2837808"/>
            <a:ext cx="5749544" cy="36550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311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60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Propensity Modeling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Technique used to predict the </a:t>
            </a:r>
            <a:r>
              <a:rPr lang="en-US" b="1" u="sng" dirty="0"/>
              <a:t>chances</a:t>
            </a:r>
            <a:r>
              <a:rPr lang="en-US" dirty="0"/>
              <a:t> of certain events happening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Used extensively to predict customer behavior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Fraud modeling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Customer churn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Marketing</a:t>
            </a:r>
          </a:p>
        </p:txBody>
      </p:sp>
      <p:pic>
        <p:nvPicPr>
          <p:cNvPr id="1026" name="Picture 2" descr="Customer Propensity Model - Clients' Behavior Prediction">
            <a:extLst>
              <a:ext uri="{FF2B5EF4-FFF2-40B4-BE49-F238E27FC236}">
                <a16:creationId xmlns:a16="http://schemas.microsoft.com/office/drawing/2014/main" id="{EBCBA195-C3CB-1862-1378-0DBE9782E2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0" b="5430"/>
          <a:stretch/>
        </p:blipFill>
        <p:spPr bwMode="auto">
          <a:xfrm>
            <a:off x="940411" y="3979816"/>
            <a:ext cx="2752838" cy="25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74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Propensity Modeling (Churn)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Not interested in classifying observations into one group or another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just would like to “</a:t>
            </a:r>
            <a:r>
              <a:rPr lang="en-US" u="sng" dirty="0"/>
              <a:t>skim the cream</a:t>
            </a:r>
            <a:r>
              <a:rPr lang="en-US" dirty="0"/>
              <a:t>” from the top.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F34F75A-F499-935C-A9EC-600AE5962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52"/>
          <a:stretch/>
        </p:blipFill>
        <p:spPr bwMode="auto">
          <a:xfrm>
            <a:off x="1046562" y="2797819"/>
            <a:ext cx="6792620" cy="3849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6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Propensity Modeling (Likely Donors)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Not interested in classifying observations into one group or another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just would like to “</a:t>
            </a:r>
            <a:r>
              <a:rPr lang="en-US" u="sng" dirty="0"/>
              <a:t>skim the cream</a:t>
            </a:r>
            <a:r>
              <a:rPr lang="en-US" dirty="0"/>
              <a:t>” from the top.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F34F75A-F499-935C-A9EC-600AE5962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52"/>
          <a:stretch/>
        </p:blipFill>
        <p:spPr bwMode="auto">
          <a:xfrm>
            <a:off x="1046562" y="2797819"/>
            <a:ext cx="6792620" cy="3849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642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Propensity Modeling (Fraud)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Not interested in classifying observations into one group or another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just would like to “skim the cream” from the top.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A723D94-B98E-EF97-B4D6-581A96325DB1}"/>
              </a:ext>
            </a:extLst>
          </p:cNvPr>
          <p:cNvGrpSpPr/>
          <p:nvPr/>
        </p:nvGrpSpPr>
        <p:grpSpPr>
          <a:xfrm>
            <a:off x="1029674" y="2893106"/>
            <a:ext cx="8788400" cy="3294376"/>
            <a:chOff x="1029674" y="2893106"/>
            <a:chExt cx="8788400" cy="329437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78DBB0F-86FE-21EC-9FD4-C6A6CB4F619E}"/>
                </a:ext>
              </a:extLst>
            </p:cNvPr>
            <p:cNvGrpSpPr/>
            <p:nvPr/>
          </p:nvGrpSpPr>
          <p:grpSpPr>
            <a:xfrm>
              <a:off x="1029674" y="2893106"/>
              <a:ext cx="8788400" cy="3294376"/>
              <a:chOff x="1029674" y="2893106"/>
              <a:chExt cx="8788400" cy="3294376"/>
            </a:xfrm>
          </p:grpSpPr>
          <p:pic>
            <p:nvPicPr>
              <p:cNvPr id="3074" name="Picture 2" descr="Credit card fraud link data set">
                <a:extLst>
                  <a:ext uri="{FF2B5EF4-FFF2-40B4-BE49-F238E27FC236}">
                    <a16:creationId xmlns:a16="http://schemas.microsoft.com/office/drawing/2014/main" id="{473A389A-E9E8-7EA9-3972-ECE631942E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74" y="2893106"/>
                <a:ext cx="8788400" cy="3263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4EAD1EF-B814-0B93-B1F4-0C604E5C1FD2}"/>
                  </a:ext>
                </a:extLst>
              </p:cNvPr>
              <p:cNvGrpSpPr/>
              <p:nvPr/>
            </p:nvGrpSpPr>
            <p:grpSpPr>
              <a:xfrm>
                <a:off x="8858036" y="2893106"/>
                <a:ext cx="960038" cy="3263900"/>
                <a:chOff x="10202288" y="2893106"/>
                <a:chExt cx="960038" cy="3263900"/>
              </a:xfrm>
            </p:grpSpPr>
            <p:pic>
              <p:nvPicPr>
                <p:cNvPr id="2" name="Picture 2" descr="Credit card fraud link data set">
                  <a:extLst>
                    <a:ext uri="{FF2B5EF4-FFF2-40B4-BE49-F238E27FC236}">
                      <a16:creationId xmlns:a16="http://schemas.microsoft.com/office/drawing/2014/main" id="{D54F08D6-5C2D-BDA6-E2D0-ED619BC3BB0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9076"/>
                <a:stretch/>
              </p:blipFill>
              <p:spPr bwMode="auto">
                <a:xfrm>
                  <a:off x="10202288" y="2893106"/>
                  <a:ext cx="960038" cy="32639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63C5401-8CC7-BD0A-78DD-9F4014BEFCB0}"/>
                    </a:ext>
                  </a:extLst>
                </p:cNvPr>
                <p:cNvSpPr/>
                <p:nvPr/>
              </p:nvSpPr>
              <p:spPr>
                <a:xfrm>
                  <a:off x="10900881" y="3123344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BEAC53DB-9C43-135D-A4D8-417A5E883923}"/>
                    </a:ext>
                  </a:extLst>
                </p:cNvPr>
                <p:cNvSpPr/>
                <p:nvPr/>
              </p:nvSpPr>
              <p:spPr>
                <a:xfrm>
                  <a:off x="10917412" y="3353582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0F8D8243-4690-8E3E-E9DC-A391E53161BD}"/>
                    </a:ext>
                  </a:extLst>
                </p:cNvPr>
                <p:cNvSpPr/>
                <p:nvPr/>
              </p:nvSpPr>
              <p:spPr>
                <a:xfrm>
                  <a:off x="10900881" y="3601078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27C83B6-9AC6-6D15-ECBC-9F461B72DBDB}"/>
                    </a:ext>
                  </a:extLst>
                </p:cNvPr>
                <p:cNvSpPr/>
                <p:nvPr/>
              </p:nvSpPr>
              <p:spPr>
                <a:xfrm>
                  <a:off x="10933943" y="3814058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FF0D073-6319-45EE-ADF8-9F241C01074C}"/>
                    </a:ext>
                  </a:extLst>
                </p:cNvPr>
                <p:cNvSpPr/>
                <p:nvPr/>
              </p:nvSpPr>
              <p:spPr>
                <a:xfrm>
                  <a:off x="10917412" y="4000957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C4000CD-2BED-8704-B5E5-BA64E15CB1D8}"/>
                    </a:ext>
                  </a:extLst>
                </p:cNvPr>
                <p:cNvSpPr/>
                <p:nvPr/>
              </p:nvSpPr>
              <p:spPr>
                <a:xfrm>
                  <a:off x="10905056" y="4244641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160A9F0-96BB-4726-96C7-92F8F7E51776}"/>
                    </a:ext>
                  </a:extLst>
                </p:cNvPr>
                <p:cNvSpPr/>
                <p:nvPr/>
              </p:nvSpPr>
              <p:spPr>
                <a:xfrm>
                  <a:off x="10917412" y="4438136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FF5E776-E1E7-0694-630E-88D23235A7F6}"/>
                    </a:ext>
                  </a:extLst>
                </p:cNvPr>
                <p:cNvSpPr/>
                <p:nvPr/>
              </p:nvSpPr>
              <p:spPr>
                <a:xfrm>
                  <a:off x="10900881" y="4665868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7BA95D0-A92B-EC6C-CCFE-FD16F6AF2BBE}"/>
                    </a:ext>
                  </a:extLst>
                </p:cNvPr>
                <p:cNvSpPr/>
                <p:nvPr/>
              </p:nvSpPr>
              <p:spPr>
                <a:xfrm>
                  <a:off x="10900881" y="4887114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C505DEF-C7B0-C643-55C9-C45A51661323}"/>
                    </a:ext>
                  </a:extLst>
                </p:cNvPr>
                <p:cNvSpPr/>
                <p:nvPr/>
              </p:nvSpPr>
              <p:spPr>
                <a:xfrm>
                  <a:off x="10892699" y="5086370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246C29A-16CD-76DE-FC46-99EE626D757D}"/>
                    </a:ext>
                  </a:extLst>
                </p:cNvPr>
                <p:cNvSpPr/>
                <p:nvPr/>
              </p:nvSpPr>
              <p:spPr>
                <a:xfrm>
                  <a:off x="10917412" y="5297571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E623117-C801-A806-8345-675A8F071935}"/>
                    </a:ext>
                  </a:extLst>
                </p:cNvPr>
                <p:cNvSpPr/>
                <p:nvPr/>
              </p:nvSpPr>
              <p:spPr>
                <a:xfrm>
                  <a:off x="10892699" y="5546846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EFD8F62-C3C1-B410-4A2D-CFBC1CCAD164}"/>
                    </a:ext>
                  </a:extLst>
                </p:cNvPr>
                <p:cNvSpPr/>
                <p:nvPr/>
              </p:nvSpPr>
              <p:spPr>
                <a:xfrm>
                  <a:off x="10905056" y="5747494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21454EC-54EE-DDC1-DC92-4EAB88D5C06F}"/>
                    </a:ext>
                  </a:extLst>
                </p:cNvPr>
                <p:cNvSpPr/>
                <p:nvPr/>
              </p:nvSpPr>
              <p:spPr>
                <a:xfrm>
                  <a:off x="10900881" y="5952250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40D7A60-BACB-2B41-2214-1F368E408900}"/>
                  </a:ext>
                </a:extLst>
              </p:cNvPr>
              <p:cNvSpPr/>
              <p:nvPr/>
            </p:nvSpPr>
            <p:spPr>
              <a:xfrm>
                <a:off x="8858036" y="2907282"/>
                <a:ext cx="960038" cy="19385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Prob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E4415A-FF85-5667-9C5B-96CD46F4CF18}"/>
                  </a:ext>
                </a:extLst>
              </p:cNvPr>
              <p:cNvSpPr txBox="1"/>
              <p:nvPr/>
            </p:nvSpPr>
            <p:spPr>
              <a:xfrm>
                <a:off x="9049298" y="3072229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0.178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EAF1C7-6D3D-DD9A-AFA2-6108915336C7}"/>
                  </a:ext>
                </a:extLst>
              </p:cNvPr>
              <p:cNvSpPr txBox="1"/>
              <p:nvPr/>
            </p:nvSpPr>
            <p:spPr>
              <a:xfrm>
                <a:off x="9057620" y="3289387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0.156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FE15EF-7861-685F-6F9A-2DDD7AF91303}"/>
                  </a:ext>
                </a:extLst>
              </p:cNvPr>
              <p:cNvSpPr txBox="1"/>
              <p:nvPr/>
            </p:nvSpPr>
            <p:spPr>
              <a:xfrm>
                <a:off x="9057620" y="3501850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0.122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EB9374C-6CF3-23D9-5083-10E8DA890809}"/>
                  </a:ext>
                </a:extLst>
              </p:cNvPr>
              <p:cNvSpPr txBox="1"/>
              <p:nvPr/>
            </p:nvSpPr>
            <p:spPr>
              <a:xfrm>
                <a:off x="9061435" y="3712548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0.105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6A9D4B0-8951-2A82-6D5B-3D1E4DF88D2B}"/>
                  </a:ext>
                </a:extLst>
              </p:cNvPr>
              <p:cNvSpPr txBox="1"/>
              <p:nvPr/>
            </p:nvSpPr>
            <p:spPr>
              <a:xfrm>
                <a:off x="9060559" y="3926783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0.074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F74E9E-4EFA-B030-14E2-F4BD32D35C13}"/>
                  </a:ext>
                </a:extLst>
              </p:cNvPr>
              <p:cNvSpPr txBox="1"/>
              <p:nvPr/>
            </p:nvSpPr>
            <p:spPr>
              <a:xfrm>
                <a:off x="9059827" y="4137984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0.051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C9FABD-ECBA-54E8-E16A-F4FF2C4BFB7A}"/>
                  </a:ext>
                </a:extLst>
              </p:cNvPr>
              <p:cNvSpPr txBox="1"/>
              <p:nvPr/>
            </p:nvSpPr>
            <p:spPr>
              <a:xfrm>
                <a:off x="9057620" y="4351716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0.035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B2E6462-1BC6-BCB2-F62B-421C7C1F9C06}"/>
                  </a:ext>
                </a:extLst>
              </p:cNvPr>
              <p:cNvSpPr txBox="1"/>
              <p:nvPr/>
            </p:nvSpPr>
            <p:spPr>
              <a:xfrm>
                <a:off x="9051307" y="4564861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0.032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7DA1047-B3B7-2B94-5320-17515D7E0B6D}"/>
                  </a:ext>
                </a:extLst>
              </p:cNvPr>
              <p:cNvSpPr txBox="1"/>
              <p:nvPr/>
            </p:nvSpPr>
            <p:spPr>
              <a:xfrm>
                <a:off x="9057620" y="4804715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0.032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3E1E29-A30D-F3F0-72B1-78B59EE99F21}"/>
                  </a:ext>
                </a:extLst>
              </p:cNvPr>
              <p:cNvSpPr txBox="1"/>
              <p:nvPr/>
            </p:nvSpPr>
            <p:spPr>
              <a:xfrm>
                <a:off x="9060644" y="5024896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0.027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BDAE038-028D-4788-9394-35D60BF44C06}"/>
                  </a:ext>
                </a:extLst>
              </p:cNvPr>
              <p:cNvSpPr txBox="1"/>
              <p:nvPr/>
            </p:nvSpPr>
            <p:spPr>
              <a:xfrm>
                <a:off x="9049298" y="5241463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0.021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D2D2C71-EDAB-2C36-CA60-77C92DA70EC7}"/>
                  </a:ext>
                </a:extLst>
              </p:cNvPr>
              <p:cNvSpPr txBox="1"/>
              <p:nvPr/>
            </p:nvSpPr>
            <p:spPr>
              <a:xfrm>
                <a:off x="9050532" y="5439717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0.017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559F47-4957-328E-528B-2CEB2BFF7B96}"/>
                  </a:ext>
                </a:extLst>
              </p:cNvPr>
              <p:cNvSpPr txBox="1"/>
              <p:nvPr/>
            </p:nvSpPr>
            <p:spPr>
              <a:xfrm>
                <a:off x="9044678" y="5658649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0.015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468ED48-0ED1-A6AD-06EF-7019E2301BBF}"/>
                  </a:ext>
                </a:extLst>
              </p:cNvPr>
              <p:cNvSpPr txBox="1"/>
              <p:nvPr/>
            </p:nvSpPr>
            <p:spPr>
              <a:xfrm>
                <a:off x="9043107" y="5879705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0.012</a:t>
                </a:r>
              </a:p>
            </p:txBody>
          </p:sp>
        </p:grp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05152AB-F71B-C847-B039-DABFBB953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78869" y="3353582"/>
              <a:ext cx="158750" cy="1651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8E9C928-ECBC-90E2-B628-5BAF56CEA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76962" y="4000957"/>
              <a:ext cx="158750" cy="16510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5E63EFB-4AC1-BD12-9AFE-703EFC92B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86632" y="5499727"/>
              <a:ext cx="152870" cy="16510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C64514DE-186B-6951-B631-89A31752A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78788" y="4859796"/>
              <a:ext cx="152870" cy="165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00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Sensitivity (True Positive Rate)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fraction of all 1’s that are classified (predicted) as 1’s.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17410" name="Picture 2" descr="Simple guide to confusion matrix terminology">
            <a:extLst>
              <a:ext uri="{FF2B5EF4-FFF2-40B4-BE49-F238E27FC236}">
                <a16:creationId xmlns:a16="http://schemas.microsoft.com/office/drawing/2014/main" id="{E610A7E6-0C7C-6E07-A4B8-24593B0A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429000"/>
            <a:ext cx="5457711" cy="31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/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blipFill>
                <a:blip r:embed="rId4"/>
                <a:stretch>
                  <a:fillRect l="-7407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/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blipFill>
                <a:blip r:embed="rId5"/>
                <a:stretch>
                  <a:fillRect l="-714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/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blipFill>
                <a:blip r:embed="rId6"/>
                <a:stretch>
                  <a:fillRect l="-740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/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blipFill>
                <a:blip r:embed="rId7"/>
                <a:stretch>
                  <a:fillRect l="-7692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653D906-39AA-892F-30D4-6582C91FC2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6089" y="4182478"/>
            <a:ext cx="3799659" cy="112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8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1-Specificity (False Positive Rate)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fraction of all 0’s that are classified (predicted) as 1’s.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17410" name="Picture 2" descr="Simple guide to confusion matrix terminology">
            <a:extLst>
              <a:ext uri="{FF2B5EF4-FFF2-40B4-BE49-F238E27FC236}">
                <a16:creationId xmlns:a16="http://schemas.microsoft.com/office/drawing/2014/main" id="{E610A7E6-0C7C-6E07-A4B8-24593B0A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429000"/>
            <a:ext cx="5457711" cy="31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/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blipFill>
                <a:blip r:embed="rId4"/>
                <a:stretch>
                  <a:fillRect l="-7407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/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blipFill>
                <a:blip r:embed="rId5"/>
                <a:stretch>
                  <a:fillRect l="-714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/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blipFill>
                <a:blip r:embed="rId6"/>
                <a:stretch>
                  <a:fillRect l="-740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/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blipFill>
                <a:blip r:embed="rId7"/>
                <a:stretch>
                  <a:fillRect l="-7692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scale icon on white background, balance scale sign. flat style. simple  equal balance scale symbol. 9796841 Vector Art at Vecteezy">
            <a:extLst>
              <a:ext uri="{FF2B5EF4-FFF2-40B4-BE49-F238E27FC236}">
                <a16:creationId xmlns:a16="http://schemas.microsoft.com/office/drawing/2014/main" id="{2FC6F74C-D8F8-BDED-D47F-792071BE0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333" y="3623707"/>
            <a:ext cx="5457711" cy="221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091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True Positive Rate vs False Positive Rate</a:t>
            </a:r>
            <a:endParaRPr dirty="0"/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073A094E-BDFD-2FDB-5CD8-70B6B4C010A6}"/>
              </a:ext>
            </a:extLst>
          </p:cNvPr>
          <p:cNvGrpSpPr/>
          <p:nvPr/>
        </p:nvGrpSpPr>
        <p:grpSpPr>
          <a:xfrm>
            <a:off x="1047962" y="1539794"/>
            <a:ext cx="8788400" cy="3294376"/>
            <a:chOff x="1029674" y="2893106"/>
            <a:chExt cx="8788400" cy="3294376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49DA288F-349A-50BD-D90B-76BBB83C6E78}"/>
                </a:ext>
              </a:extLst>
            </p:cNvPr>
            <p:cNvGrpSpPr/>
            <p:nvPr/>
          </p:nvGrpSpPr>
          <p:grpSpPr>
            <a:xfrm>
              <a:off x="1029674" y="2893106"/>
              <a:ext cx="8788400" cy="3294376"/>
              <a:chOff x="1029674" y="2893106"/>
              <a:chExt cx="8788400" cy="3294376"/>
            </a:xfrm>
          </p:grpSpPr>
          <p:pic>
            <p:nvPicPr>
              <p:cNvPr id="207" name="Picture 2" descr="Credit card fraud link data set">
                <a:extLst>
                  <a:ext uri="{FF2B5EF4-FFF2-40B4-BE49-F238E27FC236}">
                    <a16:creationId xmlns:a16="http://schemas.microsoft.com/office/drawing/2014/main" id="{1E1F76EA-B513-273A-2394-85A098C2CA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74" y="2893106"/>
                <a:ext cx="8788400" cy="3263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27ABFAD5-F4FA-CA51-09BC-0897B747CE3D}"/>
                  </a:ext>
                </a:extLst>
              </p:cNvPr>
              <p:cNvGrpSpPr/>
              <p:nvPr/>
            </p:nvGrpSpPr>
            <p:grpSpPr>
              <a:xfrm>
                <a:off x="8858036" y="2893106"/>
                <a:ext cx="960038" cy="3263900"/>
                <a:chOff x="10202288" y="2893106"/>
                <a:chExt cx="960038" cy="3263900"/>
              </a:xfrm>
            </p:grpSpPr>
            <p:pic>
              <p:nvPicPr>
                <p:cNvPr id="224" name="Picture 2" descr="Credit card fraud link data set">
                  <a:extLst>
                    <a:ext uri="{FF2B5EF4-FFF2-40B4-BE49-F238E27FC236}">
                      <a16:creationId xmlns:a16="http://schemas.microsoft.com/office/drawing/2014/main" id="{15A156BA-5542-A8BE-0D9B-8904B97DF7E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9076"/>
                <a:stretch/>
              </p:blipFill>
              <p:spPr bwMode="auto">
                <a:xfrm>
                  <a:off x="10202288" y="2893106"/>
                  <a:ext cx="960038" cy="32639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6C36751C-1B54-5EF2-1DA6-AB444C52AE4D}"/>
                    </a:ext>
                  </a:extLst>
                </p:cNvPr>
                <p:cNvSpPr/>
                <p:nvPr/>
              </p:nvSpPr>
              <p:spPr>
                <a:xfrm>
                  <a:off x="10900881" y="3123344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77B313F0-2229-78B5-BAE2-50260ECBF36D}"/>
                    </a:ext>
                  </a:extLst>
                </p:cNvPr>
                <p:cNvSpPr/>
                <p:nvPr/>
              </p:nvSpPr>
              <p:spPr>
                <a:xfrm>
                  <a:off x="10917412" y="3353582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76B2A97C-F429-A978-3501-EE51CC71730D}"/>
                    </a:ext>
                  </a:extLst>
                </p:cNvPr>
                <p:cNvSpPr/>
                <p:nvPr/>
              </p:nvSpPr>
              <p:spPr>
                <a:xfrm>
                  <a:off x="10900881" y="3601078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D5297515-E103-0CB1-9389-80501E21836D}"/>
                    </a:ext>
                  </a:extLst>
                </p:cNvPr>
                <p:cNvSpPr/>
                <p:nvPr/>
              </p:nvSpPr>
              <p:spPr>
                <a:xfrm>
                  <a:off x="10933943" y="3814058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8FEC5305-78DA-2F1F-87EB-3D93227BA0F8}"/>
                    </a:ext>
                  </a:extLst>
                </p:cNvPr>
                <p:cNvSpPr/>
                <p:nvPr/>
              </p:nvSpPr>
              <p:spPr>
                <a:xfrm>
                  <a:off x="10917412" y="4000957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B69847D3-4E48-2693-E233-FEAF67770432}"/>
                    </a:ext>
                  </a:extLst>
                </p:cNvPr>
                <p:cNvSpPr/>
                <p:nvPr/>
              </p:nvSpPr>
              <p:spPr>
                <a:xfrm>
                  <a:off x="10905056" y="4244641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6107D34C-E867-A78C-54C3-1AEF5220DA9C}"/>
                    </a:ext>
                  </a:extLst>
                </p:cNvPr>
                <p:cNvSpPr/>
                <p:nvPr/>
              </p:nvSpPr>
              <p:spPr>
                <a:xfrm>
                  <a:off x="10917412" y="4438136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DDBF04B6-BD23-D413-5939-4F485B397E42}"/>
                    </a:ext>
                  </a:extLst>
                </p:cNvPr>
                <p:cNvSpPr/>
                <p:nvPr/>
              </p:nvSpPr>
              <p:spPr>
                <a:xfrm>
                  <a:off x="10900881" y="4665868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BE425C56-D52B-A6C8-7211-E429C230A229}"/>
                    </a:ext>
                  </a:extLst>
                </p:cNvPr>
                <p:cNvSpPr/>
                <p:nvPr/>
              </p:nvSpPr>
              <p:spPr>
                <a:xfrm>
                  <a:off x="10900881" y="4887114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5A12AD80-02F8-75F3-B304-10C00F0AE5B8}"/>
                    </a:ext>
                  </a:extLst>
                </p:cNvPr>
                <p:cNvSpPr/>
                <p:nvPr/>
              </p:nvSpPr>
              <p:spPr>
                <a:xfrm>
                  <a:off x="10892699" y="5086370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3F365D29-B097-0AB5-9A7E-7C765F277860}"/>
                    </a:ext>
                  </a:extLst>
                </p:cNvPr>
                <p:cNvSpPr/>
                <p:nvPr/>
              </p:nvSpPr>
              <p:spPr>
                <a:xfrm>
                  <a:off x="10917412" y="5297571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6BBA29F3-1719-8552-22A1-E42E9E775485}"/>
                    </a:ext>
                  </a:extLst>
                </p:cNvPr>
                <p:cNvSpPr/>
                <p:nvPr/>
              </p:nvSpPr>
              <p:spPr>
                <a:xfrm>
                  <a:off x="10892699" y="5546846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61604AF6-BFAC-2FB5-DD17-9CB8F63C10CA}"/>
                    </a:ext>
                  </a:extLst>
                </p:cNvPr>
                <p:cNvSpPr/>
                <p:nvPr/>
              </p:nvSpPr>
              <p:spPr>
                <a:xfrm>
                  <a:off x="10905056" y="5747494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4A4D1574-39DC-2BCB-54B8-57E4BF257976}"/>
                    </a:ext>
                  </a:extLst>
                </p:cNvPr>
                <p:cNvSpPr/>
                <p:nvPr/>
              </p:nvSpPr>
              <p:spPr>
                <a:xfrm>
                  <a:off x="10900881" y="5952250"/>
                  <a:ext cx="189526" cy="143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535D594F-A72B-9F4F-8B01-B5354E1B85A9}"/>
                  </a:ext>
                </a:extLst>
              </p:cNvPr>
              <p:cNvSpPr/>
              <p:nvPr/>
            </p:nvSpPr>
            <p:spPr>
              <a:xfrm>
                <a:off x="8858036" y="2907282"/>
                <a:ext cx="960038" cy="19385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Prob</a:t>
                </a: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0017D136-E4D2-C1D5-7E5B-D6ADEF4A66A1}"/>
                  </a:ext>
                </a:extLst>
              </p:cNvPr>
              <p:cNvSpPr txBox="1"/>
              <p:nvPr/>
            </p:nvSpPr>
            <p:spPr>
              <a:xfrm>
                <a:off x="9049298" y="3072229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0.178</a:t>
                </a: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646B33A1-749B-1AC2-2742-8E6A0CDF34E9}"/>
                  </a:ext>
                </a:extLst>
              </p:cNvPr>
              <p:cNvSpPr txBox="1"/>
              <p:nvPr/>
            </p:nvSpPr>
            <p:spPr>
              <a:xfrm>
                <a:off x="9057620" y="3289387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0.156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3F3955BC-3636-0D59-2783-689B0A9A4587}"/>
                  </a:ext>
                </a:extLst>
              </p:cNvPr>
              <p:cNvSpPr txBox="1"/>
              <p:nvPr/>
            </p:nvSpPr>
            <p:spPr>
              <a:xfrm>
                <a:off x="9057620" y="3501850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0.122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FD94BB80-DAE5-739B-12E6-8F42D7B5E106}"/>
                  </a:ext>
                </a:extLst>
              </p:cNvPr>
              <p:cNvSpPr txBox="1"/>
              <p:nvPr/>
            </p:nvSpPr>
            <p:spPr>
              <a:xfrm>
                <a:off x="9061435" y="3712548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0.105</a:t>
                </a:r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FA4DAB99-7F0B-D63A-48B2-8CCEBE804383}"/>
                  </a:ext>
                </a:extLst>
              </p:cNvPr>
              <p:cNvSpPr txBox="1"/>
              <p:nvPr/>
            </p:nvSpPr>
            <p:spPr>
              <a:xfrm>
                <a:off x="9060559" y="3926783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0.074</a:t>
                </a: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620FD2AD-CBEF-157D-082B-6975E932642E}"/>
                  </a:ext>
                </a:extLst>
              </p:cNvPr>
              <p:cNvSpPr txBox="1"/>
              <p:nvPr/>
            </p:nvSpPr>
            <p:spPr>
              <a:xfrm>
                <a:off x="9059827" y="4137984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0.051</a:t>
                </a: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AD0B283E-B2F2-BE6E-9D59-057FEB76B716}"/>
                  </a:ext>
                </a:extLst>
              </p:cNvPr>
              <p:cNvSpPr txBox="1"/>
              <p:nvPr/>
            </p:nvSpPr>
            <p:spPr>
              <a:xfrm>
                <a:off x="9057620" y="4351716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0.035</a:t>
                </a:r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EBB522A8-2DE2-1B59-06AD-163E84C93B21}"/>
                  </a:ext>
                </a:extLst>
              </p:cNvPr>
              <p:cNvSpPr txBox="1"/>
              <p:nvPr/>
            </p:nvSpPr>
            <p:spPr>
              <a:xfrm>
                <a:off x="9051307" y="4564861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0.032</a:t>
                </a: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C890B020-DB95-70BC-9002-62F6925D3D0C}"/>
                  </a:ext>
                </a:extLst>
              </p:cNvPr>
              <p:cNvSpPr txBox="1"/>
              <p:nvPr/>
            </p:nvSpPr>
            <p:spPr>
              <a:xfrm>
                <a:off x="9057620" y="4804715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0.032</a:t>
                </a:r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C01B6688-70E8-8294-B547-00B3534E800B}"/>
                  </a:ext>
                </a:extLst>
              </p:cNvPr>
              <p:cNvSpPr txBox="1"/>
              <p:nvPr/>
            </p:nvSpPr>
            <p:spPr>
              <a:xfrm>
                <a:off x="9060644" y="5024896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0.027</a:t>
                </a: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3424F3A1-580E-E907-AD88-16D83E7512CC}"/>
                  </a:ext>
                </a:extLst>
              </p:cNvPr>
              <p:cNvSpPr txBox="1"/>
              <p:nvPr/>
            </p:nvSpPr>
            <p:spPr>
              <a:xfrm>
                <a:off x="9049298" y="5241463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0.021</a:t>
                </a: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373C798E-15C3-9B22-C25C-32B99E57238B}"/>
                  </a:ext>
                </a:extLst>
              </p:cNvPr>
              <p:cNvSpPr txBox="1"/>
              <p:nvPr/>
            </p:nvSpPr>
            <p:spPr>
              <a:xfrm>
                <a:off x="9050532" y="5439717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0.017</a:t>
                </a: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134DB7A9-661E-E079-496B-6320D768A4D1}"/>
                  </a:ext>
                </a:extLst>
              </p:cNvPr>
              <p:cNvSpPr txBox="1"/>
              <p:nvPr/>
            </p:nvSpPr>
            <p:spPr>
              <a:xfrm>
                <a:off x="9044678" y="5658649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0.015</a:t>
                </a: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2C77826B-BBEF-3045-E982-2D9922C662B4}"/>
                  </a:ext>
                </a:extLst>
              </p:cNvPr>
              <p:cNvSpPr txBox="1"/>
              <p:nvPr/>
            </p:nvSpPr>
            <p:spPr>
              <a:xfrm>
                <a:off x="9043107" y="5879705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0.012</a:t>
                </a:r>
              </a:p>
            </p:txBody>
          </p:sp>
        </p:grpSp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F3BB81C7-CC70-7876-1298-6B724675A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78869" y="3353582"/>
              <a:ext cx="158750" cy="165100"/>
            </a:xfrm>
            <a:prstGeom prst="rect">
              <a:avLst/>
            </a:prstGeom>
          </p:spPr>
        </p:pic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DE44BC67-0439-4364-A83C-8C9173D9F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76962" y="4000957"/>
              <a:ext cx="158750" cy="165100"/>
            </a:xfrm>
            <a:prstGeom prst="rect">
              <a:avLst/>
            </a:prstGeom>
          </p:spPr>
        </p:pic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A5AB6A83-02E6-8059-3210-713ABDE48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86632" y="5499727"/>
              <a:ext cx="152870" cy="165100"/>
            </a:xfrm>
            <a:prstGeom prst="rect">
              <a:avLst/>
            </a:prstGeom>
          </p:spPr>
        </p:pic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7301BF67-6FF1-F0C4-071E-A76419EF7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78788" y="4859796"/>
              <a:ext cx="152870" cy="165100"/>
            </a:xfrm>
            <a:prstGeom prst="rect">
              <a:avLst/>
            </a:prstGeom>
          </p:spPr>
        </p:pic>
      </p:grpSp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73820409-244F-3C9D-EC84-A48970A67B04}"/>
              </a:ext>
            </a:extLst>
          </p:cNvPr>
          <p:cNvGrpSpPr/>
          <p:nvPr/>
        </p:nvGrpSpPr>
        <p:grpSpPr>
          <a:xfrm>
            <a:off x="941832" y="4871053"/>
            <a:ext cx="2841106" cy="1621822"/>
            <a:chOff x="941832" y="4871053"/>
            <a:chExt cx="2841106" cy="1621822"/>
          </a:xfrm>
        </p:grpSpPr>
        <p:grpSp>
          <p:nvGrpSpPr>
            <p:cNvPr id="3079" name="Group 3078">
              <a:extLst>
                <a:ext uri="{FF2B5EF4-FFF2-40B4-BE49-F238E27FC236}">
                  <a16:creationId xmlns:a16="http://schemas.microsoft.com/office/drawing/2014/main" id="{CE3491F0-D8C4-509E-FB86-1FF04BF2BC66}"/>
                </a:ext>
              </a:extLst>
            </p:cNvPr>
            <p:cNvGrpSpPr/>
            <p:nvPr/>
          </p:nvGrpSpPr>
          <p:grpSpPr>
            <a:xfrm>
              <a:off x="941832" y="4871053"/>
              <a:ext cx="2841106" cy="1621822"/>
              <a:chOff x="941832" y="4871053"/>
              <a:chExt cx="2841106" cy="1621822"/>
            </a:xfrm>
          </p:grpSpPr>
          <p:grpSp>
            <p:nvGrpSpPr>
              <p:cNvPr id="3076" name="Group 3075">
                <a:extLst>
                  <a:ext uri="{FF2B5EF4-FFF2-40B4-BE49-F238E27FC236}">
                    <a16:creationId xmlns:a16="http://schemas.microsoft.com/office/drawing/2014/main" id="{0CC23050-EB68-522D-2FE9-522620549CF0}"/>
                  </a:ext>
                </a:extLst>
              </p:cNvPr>
              <p:cNvGrpSpPr/>
              <p:nvPr/>
            </p:nvGrpSpPr>
            <p:grpSpPr>
              <a:xfrm>
                <a:off x="941832" y="4871053"/>
                <a:ext cx="2841106" cy="1621822"/>
                <a:chOff x="941832" y="4871053"/>
                <a:chExt cx="2841106" cy="1621822"/>
              </a:xfrm>
            </p:grpSpPr>
            <p:pic>
              <p:nvPicPr>
                <p:cNvPr id="241" name="Picture 2" descr="Simple guide to confusion matrix terminology">
                  <a:extLst>
                    <a:ext uri="{FF2B5EF4-FFF2-40B4-BE49-F238E27FC236}">
                      <a16:creationId xmlns:a16="http://schemas.microsoft.com/office/drawing/2014/main" id="{2F4C0606-47A4-2FC2-DD5A-CC656EB7D5F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41832" y="4871053"/>
                  <a:ext cx="2841106" cy="16218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3D12E2E8-D51B-E037-016E-88B06C6F0EBB}"/>
                    </a:ext>
                  </a:extLst>
                </p:cNvPr>
                <p:cNvSpPr/>
                <p:nvPr/>
              </p:nvSpPr>
              <p:spPr>
                <a:xfrm>
                  <a:off x="1828800" y="5376672"/>
                  <a:ext cx="533585" cy="287004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AF6D946F-BFA6-271D-5110-124526551688}"/>
                    </a:ext>
                  </a:extLst>
                </p:cNvPr>
                <p:cNvSpPr/>
                <p:nvPr/>
              </p:nvSpPr>
              <p:spPr>
                <a:xfrm>
                  <a:off x="2539076" y="5376672"/>
                  <a:ext cx="533585" cy="287004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255C64C2-5969-C732-DC20-C18224E1778B}"/>
                    </a:ext>
                  </a:extLst>
                </p:cNvPr>
                <p:cNvSpPr/>
                <p:nvPr/>
              </p:nvSpPr>
              <p:spPr>
                <a:xfrm>
                  <a:off x="1840900" y="5731035"/>
                  <a:ext cx="533585" cy="287004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9A87F0CB-13D6-F32F-164B-B489528DB4F9}"/>
                    </a:ext>
                  </a:extLst>
                </p:cNvPr>
                <p:cNvSpPr/>
                <p:nvPr/>
              </p:nvSpPr>
              <p:spPr>
                <a:xfrm>
                  <a:off x="2539076" y="5731035"/>
                  <a:ext cx="533585" cy="287004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EA7642F3-E06F-7F9D-3C85-09D04C85F04C}"/>
                    </a:ext>
                  </a:extLst>
                </p:cNvPr>
                <p:cNvSpPr/>
                <p:nvPr/>
              </p:nvSpPr>
              <p:spPr>
                <a:xfrm>
                  <a:off x="2670382" y="6200922"/>
                  <a:ext cx="270971" cy="14564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69C59462-E600-8870-DED1-94AABC52DA55}"/>
                    </a:ext>
                  </a:extLst>
                </p:cNvPr>
                <p:cNvSpPr/>
                <p:nvPr/>
              </p:nvSpPr>
              <p:spPr>
                <a:xfrm>
                  <a:off x="1972206" y="6200922"/>
                  <a:ext cx="270971" cy="14564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141369EF-A53F-FE1D-E602-B4E056C530F0}"/>
                    </a:ext>
                  </a:extLst>
                </p:cNvPr>
                <p:cNvSpPr/>
                <p:nvPr/>
              </p:nvSpPr>
              <p:spPr>
                <a:xfrm>
                  <a:off x="3273553" y="5858217"/>
                  <a:ext cx="270971" cy="14564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1E6DFCEC-8F6D-D506-7A13-5262EE764980}"/>
                    </a:ext>
                  </a:extLst>
                </p:cNvPr>
                <p:cNvSpPr/>
                <p:nvPr/>
              </p:nvSpPr>
              <p:spPr>
                <a:xfrm>
                  <a:off x="3325875" y="5506738"/>
                  <a:ext cx="270971" cy="14564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7A4EF4B4-E1A5-27D5-5C93-C2960C714477}"/>
                    </a:ext>
                  </a:extLst>
                </p:cNvPr>
                <p:cNvSpPr/>
                <p:nvPr/>
              </p:nvSpPr>
              <p:spPr>
                <a:xfrm>
                  <a:off x="1225296" y="5164317"/>
                  <a:ext cx="323121" cy="14564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FF7E3762-EFB7-2DE2-A823-EADD29DEFFE7}"/>
                    </a:ext>
                  </a:extLst>
                </p:cNvPr>
                <p:cNvSpPr/>
                <p:nvPr/>
              </p:nvSpPr>
              <p:spPr>
                <a:xfrm>
                  <a:off x="1996623" y="5157213"/>
                  <a:ext cx="270971" cy="14564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2" name="Rectangle 3071">
                  <a:extLst>
                    <a:ext uri="{FF2B5EF4-FFF2-40B4-BE49-F238E27FC236}">
                      <a16:creationId xmlns:a16="http://schemas.microsoft.com/office/drawing/2014/main" id="{9A350413-0D41-EFFF-8BA8-DC7C57A2906C}"/>
                    </a:ext>
                  </a:extLst>
                </p:cNvPr>
                <p:cNvSpPr/>
                <p:nvPr/>
              </p:nvSpPr>
              <p:spPr>
                <a:xfrm>
                  <a:off x="2661514" y="5157213"/>
                  <a:ext cx="270971" cy="14564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3" name="Rectangle 3072">
                  <a:extLst>
                    <a:ext uri="{FF2B5EF4-FFF2-40B4-BE49-F238E27FC236}">
                      <a16:creationId xmlns:a16="http://schemas.microsoft.com/office/drawing/2014/main" id="{14FCD370-1BE2-7EA7-7750-25645E5DCA7D}"/>
                    </a:ext>
                  </a:extLst>
                </p:cNvPr>
                <p:cNvSpPr/>
                <p:nvPr/>
              </p:nvSpPr>
              <p:spPr>
                <a:xfrm>
                  <a:off x="1295737" y="5497594"/>
                  <a:ext cx="270971" cy="14564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5" name="Rectangle 3074">
                  <a:extLst>
                    <a:ext uri="{FF2B5EF4-FFF2-40B4-BE49-F238E27FC236}">
                      <a16:creationId xmlns:a16="http://schemas.microsoft.com/office/drawing/2014/main" id="{F9962A77-4A62-312C-09EA-65CEB147BA5A}"/>
                    </a:ext>
                  </a:extLst>
                </p:cNvPr>
                <p:cNvSpPr/>
                <p:nvPr/>
              </p:nvSpPr>
              <p:spPr>
                <a:xfrm>
                  <a:off x="1311158" y="5832717"/>
                  <a:ext cx="270971" cy="14564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C24FCC72-2513-7745-0310-259429843DF3}"/>
                  </a:ext>
                </a:extLst>
              </p:cNvPr>
              <p:cNvSpPr txBox="1"/>
              <p:nvPr/>
            </p:nvSpPr>
            <p:spPr>
              <a:xfrm>
                <a:off x="1739641" y="5131502"/>
                <a:ext cx="73609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Non-Fraud</a:t>
                </a:r>
              </a:p>
            </p:txBody>
          </p:sp>
          <p:sp>
            <p:nvSpPr>
              <p:cNvPr id="3077" name="TextBox 3076">
                <a:extLst>
                  <a:ext uri="{FF2B5EF4-FFF2-40B4-BE49-F238E27FC236}">
                    <a16:creationId xmlns:a16="http://schemas.microsoft.com/office/drawing/2014/main" id="{DC0B921B-D216-EE0B-27BE-49349D1E5A9D}"/>
                  </a:ext>
                </a:extLst>
              </p:cNvPr>
              <p:cNvSpPr txBox="1"/>
              <p:nvPr/>
            </p:nvSpPr>
            <p:spPr>
              <a:xfrm>
                <a:off x="1142554" y="5832714"/>
                <a:ext cx="48603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Fraud</a:t>
                </a:r>
              </a:p>
            </p:txBody>
          </p:sp>
          <p:sp>
            <p:nvSpPr>
              <p:cNvPr id="3078" name="TextBox 3077">
                <a:extLst>
                  <a:ext uri="{FF2B5EF4-FFF2-40B4-BE49-F238E27FC236}">
                    <a16:creationId xmlns:a16="http://schemas.microsoft.com/office/drawing/2014/main" id="{2C0DA3B4-6530-AC47-01ED-C9164616EFE8}"/>
                  </a:ext>
                </a:extLst>
              </p:cNvPr>
              <p:cNvSpPr txBox="1"/>
              <p:nvPr/>
            </p:nvSpPr>
            <p:spPr>
              <a:xfrm>
                <a:off x="1063172" y="5464145"/>
                <a:ext cx="73609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Non-Fraud</a:t>
                </a:r>
              </a:p>
            </p:txBody>
          </p:sp>
        </p:grpSp>
        <p:sp>
          <p:nvSpPr>
            <p:cNvPr id="3080" name="TextBox 3079">
              <a:extLst>
                <a:ext uri="{FF2B5EF4-FFF2-40B4-BE49-F238E27FC236}">
                  <a16:creationId xmlns:a16="http://schemas.microsoft.com/office/drawing/2014/main" id="{EEE9DD70-9A08-2B51-29C6-728E4288EB0A}"/>
                </a:ext>
              </a:extLst>
            </p:cNvPr>
            <p:cNvSpPr txBox="1"/>
            <p:nvPr/>
          </p:nvSpPr>
          <p:spPr>
            <a:xfrm>
              <a:off x="2525528" y="5136901"/>
              <a:ext cx="48603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Fraud</a:t>
              </a:r>
            </a:p>
          </p:txBody>
        </p:sp>
      </p:grpSp>
      <p:sp>
        <p:nvSpPr>
          <p:cNvPr id="3083" name="TextBox 3082">
            <a:extLst>
              <a:ext uri="{FF2B5EF4-FFF2-40B4-BE49-F238E27FC236}">
                <a16:creationId xmlns:a16="http://schemas.microsoft.com/office/drawing/2014/main" id="{79F28F4F-8C76-E39D-8CA5-3C136FBEE2EB}"/>
              </a:ext>
            </a:extLst>
          </p:cNvPr>
          <p:cNvSpPr txBox="1"/>
          <p:nvPr/>
        </p:nvSpPr>
        <p:spPr>
          <a:xfrm>
            <a:off x="4785023" y="5340096"/>
            <a:ext cx="60990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dk1"/>
                </a:solidFill>
                <a:latin typeface="Lato Light"/>
                <a:cs typeface="Lato Light"/>
                <a:sym typeface="Lato Light"/>
              </a:rPr>
              <a:t>Threshold = 0.10</a:t>
            </a:r>
          </a:p>
        </p:txBody>
      </p:sp>
    </p:spTree>
    <p:extLst>
      <p:ext uri="{BB962C8B-B14F-4D97-AF65-F5344CB8AC3E}">
        <p14:creationId xmlns:p14="http://schemas.microsoft.com/office/powerpoint/2010/main" val="275005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8696</TotalTime>
  <Words>1172</Words>
  <Application>Microsoft Macintosh PowerPoint</Application>
  <PresentationFormat>Widescreen</PresentationFormat>
  <Paragraphs>650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Roboto Slab</vt:lpstr>
      <vt:lpstr>Lato Light</vt:lpstr>
      <vt:lpstr>Calibri</vt:lpstr>
      <vt:lpstr>Cambria Math</vt:lpstr>
      <vt:lpstr>Wingdings</vt:lpstr>
      <vt:lpstr>Lato</vt:lpstr>
      <vt:lpstr>Office Theme</vt:lpstr>
      <vt:lpstr>Module 4</vt:lpstr>
      <vt:lpstr>Model Performance Evaluation in Propensity Modeling</vt:lpstr>
      <vt:lpstr>Propensity Modeling</vt:lpstr>
      <vt:lpstr>Propensity Modeling (Churn)</vt:lpstr>
      <vt:lpstr>Propensity Modeling (Likely Donors)</vt:lpstr>
      <vt:lpstr>Propensity Modeling (Fraud)</vt:lpstr>
      <vt:lpstr>Sensitivity (True Positive Rate)</vt:lpstr>
      <vt:lpstr>1-Specificity (False Positive Rate)</vt:lpstr>
      <vt:lpstr>True Positive Rate vs False Positive Rate</vt:lpstr>
      <vt:lpstr>True Positive Rate vs False Positive Rate</vt:lpstr>
      <vt:lpstr>True Positive Rate vs False Positive Rate</vt:lpstr>
      <vt:lpstr>ROC Curve</vt:lpstr>
      <vt:lpstr>Area Under the Curve (AUC)</vt:lpstr>
      <vt:lpstr>Optimal Threshold</vt:lpstr>
      <vt:lpstr>Optimal Threshold</vt:lpstr>
      <vt:lpstr>Optimal Threshold</vt:lpstr>
      <vt:lpstr>Python</vt:lpstr>
      <vt:lpstr>Propensity to Respond to Offer</vt:lpstr>
      <vt:lpstr>Propensity to Respond to Offer</vt:lpstr>
      <vt:lpstr>Propensity to Respond to Offer</vt:lpstr>
      <vt:lpstr>Lift Curve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Martinez, Waldyn Gerardo Dr.</cp:lastModifiedBy>
  <cp:revision>140</cp:revision>
  <dcterms:modified xsi:type="dcterms:W3CDTF">2023-07-31T03:10:42Z</dcterms:modified>
</cp:coreProperties>
</file>