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301" r:id="rId2"/>
    <p:sldId id="265" r:id="rId3"/>
    <p:sldId id="472" r:id="rId4"/>
    <p:sldId id="449" r:id="rId5"/>
    <p:sldId id="483" r:id="rId6"/>
    <p:sldId id="491" r:id="rId7"/>
    <p:sldId id="485" r:id="rId8"/>
    <p:sldId id="484" r:id="rId9"/>
    <p:sldId id="486" r:id="rId10"/>
    <p:sldId id="487" r:id="rId11"/>
    <p:sldId id="488" r:id="rId12"/>
    <p:sldId id="489" r:id="rId13"/>
    <p:sldId id="490" r:id="rId14"/>
    <p:sldId id="492" r:id="rId15"/>
    <p:sldId id="493" r:id="rId16"/>
    <p:sldId id="473" r:id="rId17"/>
    <p:sldId id="494" r:id="rId18"/>
    <p:sldId id="495" r:id="rId19"/>
    <p:sldId id="496" r:id="rId20"/>
    <p:sldId id="497" r:id="rId21"/>
    <p:sldId id="498" r:id="rId22"/>
    <p:sldId id="499" r:id="rId23"/>
    <p:sldId id="477" r:id="rId24"/>
    <p:sldId id="500" r:id="rId25"/>
    <p:sldId id="501" r:id="rId26"/>
    <p:sldId id="502" r:id="rId27"/>
    <p:sldId id="503" r:id="rId28"/>
  </p:sldIdLst>
  <p:sldSz cx="12192000" cy="6858000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Lato Light" panose="020F0302020204030204" pitchFamily="34" charset="0"/>
      <p:regular r:id="rId35"/>
      <p:bold r:id="rId36"/>
      <p:italic r:id="rId37"/>
      <p:boldItalic r:id="rId38"/>
    </p:embeddedFont>
    <p:embeddedFont>
      <p:font typeface="Libre Franklin" pitchFamily="2" charset="77"/>
      <p:regular r:id="rId39"/>
      <p:bold r:id="rId40"/>
      <p:italic r:id="rId41"/>
      <p:boldItalic r:id="rId42"/>
    </p:embeddedFont>
    <p:embeddedFont>
      <p:font typeface="Roboto Slab" pitchFamily="2" charset="0"/>
      <p:regular r:id="rId43"/>
      <p:bold r:id="rId44"/>
    </p:embeddedFont>
  </p:embeddedFontLst>
  <p:custDataLst>
    <p:tags r:id="rId4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/>
    <p:restoredTop sz="94726"/>
  </p:normalViewPr>
  <p:slideViewPr>
    <p:cSldViewPr snapToGrid="0">
      <p:cViewPr varScale="1">
        <p:scale>
          <a:sx n="98" d="100"/>
          <a:sy n="98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2704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5062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4571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142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8635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9489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9616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377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7370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3240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6270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122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00797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92584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1769D00-2D69-E7C1-5C19-1C680A978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C9811CD-0D55-A23A-D7E1-932DA213C2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3FE88837-E3DF-4342-3AFF-6AF9B4BB25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267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279B278B-EB84-C176-F3BC-95CAB4539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0CA04B59-2448-3865-230B-834FB0A606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D4EB11DA-AEC5-2A3F-20D0-F3897454F6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1493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51A951F-A3BA-BA01-EA2D-3BE04B1DD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317E493B-A67F-B609-ABA3-5B88442A01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F2047AD2-67C1-8B04-139F-CB7E94E6D3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7124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>
          <a:extLst>
            <a:ext uri="{FF2B5EF4-FFF2-40B4-BE49-F238E27FC236}">
              <a16:creationId xmlns:a16="http://schemas.microsoft.com/office/drawing/2014/main" id="{093CEFE1-CBD8-443C-DB06-7177DF5F8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>
            <a:extLst>
              <a:ext uri="{FF2B5EF4-FFF2-40B4-BE49-F238E27FC236}">
                <a16:creationId xmlns:a16="http://schemas.microsoft.com/office/drawing/2014/main" id="{C7884A2E-F545-313F-5DCF-0190BC43D5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>
            <a:extLst>
              <a:ext uri="{FF2B5EF4-FFF2-40B4-BE49-F238E27FC236}">
                <a16:creationId xmlns:a16="http://schemas.microsoft.com/office/drawing/2014/main" id="{270E37BF-721A-8402-4236-DE4266056A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9663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8687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2216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7794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0670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81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486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534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D883C-B967-84F5-34BE-A372B8FC927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7383D-E12B-2E66-23B9-0EE11B84362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3DD1A-760B-1E25-19F7-436EC8F47E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6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86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0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8.png"/><Relationship Id="rId4" Type="http://schemas.openxmlformats.org/officeDocument/2006/relationships/image" Target="../media/image29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2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Binary Classification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Cross-Entropy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most common </a:t>
            </a:r>
            <a:r>
              <a:rPr lang="en-US" b="1" dirty="0"/>
              <a:t>loss</a:t>
            </a:r>
            <a:r>
              <a:rPr lang="en-US" dirty="0"/>
              <a:t> function in binary classification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/>
              <p:nvPr/>
            </p:nvSpPr>
            <p:spPr>
              <a:xfrm>
                <a:off x="1056290" y="2590015"/>
                <a:ext cx="49541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90" y="2590015"/>
                <a:ext cx="4954177" cy="430887"/>
              </a:xfrm>
              <a:prstGeom prst="rect">
                <a:avLst/>
              </a:prstGeom>
              <a:blipFill>
                <a:blip r:embed="rId3"/>
                <a:stretch>
                  <a:fillRect t="-17143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B23E60A5-A168-774E-6195-0B82FA007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7" r="72338"/>
          <a:stretch/>
        </p:blipFill>
        <p:spPr bwMode="auto">
          <a:xfrm>
            <a:off x="3267167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59012E5E-DCB8-B138-E692-455E5503F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38" t="9167"/>
          <a:stretch/>
        </p:blipFill>
        <p:spPr bwMode="auto">
          <a:xfrm>
            <a:off x="1056290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/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/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blipFill>
                <a:blip r:embed="rId6"/>
                <a:stretch>
                  <a:fillRect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91046-0C6F-7B44-D242-EFAAB5BCCDE5}"/>
                  </a:ext>
                </a:extLst>
              </p:cNvPr>
              <p:cNvSpPr txBox="1"/>
              <p:nvPr/>
            </p:nvSpPr>
            <p:spPr>
              <a:xfrm>
                <a:off x="4771347" y="4704084"/>
                <a:ext cx="5027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0 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0.116</m:t>
                              </m:r>
                            </m:e>
                          </m:func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1−0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1−0.116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0.123</m:t>
                      </m:r>
                      <m: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91046-0C6F-7B44-D242-EFAAB5BCC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347" y="4704084"/>
                <a:ext cx="5027915" cy="276999"/>
              </a:xfrm>
              <a:prstGeom prst="rect">
                <a:avLst/>
              </a:prstGeom>
              <a:blipFill>
                <a:blip r:embed="rId7"/>
                <a:stretch>
                  <a:fillRect t="-4348" r="-50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71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Cross-Entropy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most common </a:t>
            </a:r>
            <a:r>
              <a:rPr lang="en-US" b="1" dirty="0"/>
              <a:t>loss</a:t>
            </a:r>
            <a:r>
              <a:rPr lang="en-US" dirty="0"/>
              <a:t> function in binary classification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/>
              <p:nvPr/>
            </p:nvSpPr>
            <p:spPr>
              <a:xfrm>
                <a:off x="1056290" y="2590015"/>
                <a:ext cx="49541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90" y="2590015"/>
                <a:ext cx="4954177" cy="430887"/>
              </a:xfrm>
              <a:prstGeom prst="rect">
                <a:avLst/>
              </a:prstGeom>
              <a:blipFill>
                <a:blip r:embed="rId3"/>
                <a:stretch>
                  <a:fillRect t="-17143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B23E60A5-A168-774E-6195-0B82FA007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7" r="72338"/>
          <a:stretch/>
        </p:blipFill>
        <p:spPr bwMode="auto">
          <a:xfrm>
            <a:off x="3267167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59012E5E-DCB8-B138-E692-455E5503F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38" t="9167"/>
          <a:stretch/>
        </p:blipFill>
        <p:spPr bwMode="auto">
          <a:xfrm>
            <a:off x="1056290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/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/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blipFill>
                <a:blip r:embed="rId6"/>
                <a:stretch>
                  <a:fillRect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91046-0C6F-7B44-D242-EFAAB5BCCDE5}"/>
                  </a:ext>
                </a:extLst>
              </p:cNvPr>
              <p:cNvSpPr txBox="1"/>
              <p:nvPr/>
            </p:nvSpPr>
            <p:spPr>
              <a:xfrm>
                <a:off x="4729306" y="5239578"/>
                <a:ext cx="5027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0 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0.039</m:t>
                              </m:r>
                            </m:e>
                          </m:func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1−0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1−0.039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0.039</m:t>
                      </m:r>
                      <m: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91046-0C6F-7B44-D242-EFAAB5BCC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306" y="5239578"/>
                <a:ext cx="5027915" cy="276999"/>
              </a:xfrm>
              <a:prstGeom prst="rect">
                <a:avLst/>
              </a:prstGeom>
              <a:blipFill>
                <a:blip r:embed="rId7"/>
                <a:stretch>
                  <a:fillRect t="-4348" r="-252" b="-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48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Cross-Entropy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most common </a:t>
            </a:r>
            <a:r>
              <a:rPr lang="en-US" b="1" dirty="0"/>
              <a:t>loss</a:t>
            </a:r>
            <a:r>
              <a:rPr lang="en-US" dirty="0"/>
              <a:t> function in binary classification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/>
              <p:nvPr/>
            </p:nvSpPr>
            <p:spPr>
              <a:xfrm>
                <a:off x="1056290" y="2590015"/>
                <a:ext cx="49541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90" y="2590015"/>
                <a:ext cx="4954177" cy="430887"/>
              </a:xfrm>
              <a:prstGeom prst="rect">
                <a:avLst/>
              </a:prstGeom>
              <a:blipFill>
                <a:blip r:embed="rId3"/>
                <a:stretch>
                  <a:fillRect t="-17143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B23E60A5-A168-774E-6195-0B82FA007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7" r="72338"/>
          <a:stretch/>
        </p:blipFill>
        <p:spPr bwMode="auto">
          <a:xfrm>
            <a:off x="3267167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59012E5E-DCB8-B138-E692-455E5503F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38" t="9167"/>
          <a:stretch/>
        </p:blipFill>
        <p:spPr bwMode="auto">
          <a:xfrm>
            <a:off x="1056290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/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/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blipFill>
                <a:blip r:embed="rId6"/>
                <a:stretch>
                  <a:fillRect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91046-0C6F-7B44-D242-EFAAB5BCCDE5}"/>
                  </a:ext>
                </a:extLst>
              </p:cNvPr>
              <p:cNvSpPr txBox="1"/>
              <p:nvPr/>
            </p:nvSpPr>
            <p:spPr>
              <a:xfrm>
                <a:off x="4718795" y="5807137"/>
                <a:ext cx="5027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0 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0.070</m:t>
                              </m:r>
                            </m:e>
                          </m:func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1−0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1−0.070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0.072</m:t>
                      </m:r>
                      <m: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91046-0C6F-7B44-D242-EFAAB5BCC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795" y="5807137"/>
                <a:ext cx="5027915" cy="276999"/>
              </a:xfrm>
              <a:prstGeom prst="rect">
                <a:avLst/>
              </a:prstGeom>
              <a:blipFill>
                <a:blip r:embed="rId7"/>
                <a:stretch>
                  <a:fillRect t="-4348" r="-50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20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Cross-Entropy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binary cross-entropy cost function is the average of the losses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/>
              <p:nvPr/>
            </p:nvSpPr>
            <p:spPr>
              <a:xfrm>
                <a:off x="1019087" y="2363454"/>
                <a:ext cx="6947928" cy="104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fun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87" y="2363454"/>
                <a:ext cx="6947928" cy="1043234"/>
              </a:xfrm>
              <a:prstGeom prst="rect">
                <a:avLst/>
              </a:prstGeom>
              <a:blipFill>
                <a:blip r:embed="rId3"/>
                <a:stretch>
                  <a:fillRect l="-1095" t="-146988" b="-20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B23E60A5-A168-774E-6195-0B82FA007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7" r="72338"/>
          <a:stretch/>
        </p:blipFill>
        <p:spPr bwMode="auto">
          <a:xfrm>
            <a:off x="3267167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59012E5E-DCB8-B138-E692-455E5503F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38" t="9167"/>
          <a:stretch/>
        </p:blipFill>
        <p:spPr bwMode="auto">
          <a:xfrm>
            <a:off x="1056290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/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/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blipFill>
                <a:blip r:embed="rId6"/>
                <a:stretch>
                  <a:fillRect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B4AD00-13BC-50EA-66D2-0D6C23B17790}"/>
                  </a:ext>
                </a:extLst>
              </p:cNvPr>
              <p:cNvSpPr txBox="1"/>
              <p:nvPr/>
            </p:nvSpPr>
            <p:spPr>
              <a:xfrm>
                <a:off x="4705533" y="4116386"/>
                <a:ext cx="3261307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0.254</m:t>
                    </m:r>
                    <m:r>
                      <a:rPr lang="en-US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1800" dirty="0"/>
                  <a:t> +</a:t>
                </a:r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0.1233</m:t>
                    </m:r>
                  </m:oMath>
                </a14:m>
                <a:r>
                  <a:rPr lang="en-US" sz="1800" dirty="0"/>
                  <a:t> + </a:t>
                </a:r>
              </a:p>
              <a:p>
                <a:endParaRPr lang="en-US" sz="18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0.039</m:t>
                    </m:r>
                    <m:r>
                      <a:rPr lang="en-US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1800" dirty="0"/>
                  <a:t> +</a:t>
                </a:r>
              </a:p>
              <a:p>
                <a:endParaRPr lang="en-US" sz="18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0.072</m:t>
                    </m:r>
                    <m:r>
                      <a:rPr lang="en-US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1800" dirty="0"/>
                  <a:t> = </a:t>
                </a:r>
                <a:r>
                  <a:rPr lang="en-US" sz="18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0.4906/4 </a:t>
                </a:r>
                <a:r>
                  <a:rPr lang="en-US" sz="1800" dirty="0"/>
                  <a:t>=</a:t>
                </a:r>
                <a:r>
                  <a:rPr lang="en-US" sz="18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0.12265</a:t>
                </a:r>
              </a:p>
              <a:p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B4AD00-13BC-50EA-66D2-0D6C23B17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533" y="4116386"/>
                <a:ext cx="3261307" cy="2308324"/>
              </a:xfrm>
              <a:prstGeom prst="rect">
                <a:avLst/>
              </a:prstGeom>
              <a:blipFill>
                <a:blip r:embed="rId7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1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Cross-Entropy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binary cross-entropy cost function is the average of the losses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/>
              <p:nvPr/>
            </p:nvSpPr>
            <p:spPr>
              <a:xfrm>
                <a:off x="1019087" y="2363454"/>
                <a:ext cx="6947928" cy="104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fun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87" y="2363454"/>
                <a:ext cx="6947928" cy="1043234"/>
              </a:xfrm>
              <a:prstGeom prst="rect">
                <a:avLst/>
              </a:prstGeom>
              <a:blipFill>
                <a:blip r:embed="rId3"/>
                <a:stretch>
                  <a:fillRect l="-1095" t="-146988" b="-20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D815D6A-8E58-329F-9527-08B88025CEA1}"/>
              </a:ext>
            </a:extLst>
          </p:cNvPr>
          <p:cNvGrpSpPr/>
          <p:nvPr/>
        </p:nvGrpSpPr>
        <p:grpSpPr>
          <a:xfrm>
            <a:off x="966537" y="3608754"/>
            <a:ext cx="3815670" cy="2959997"/>
            <a:chOff x="2267962" y="3312898"/>
            <a:chExt cx="3998137" cy="335691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E867BB-8D3B-BC01-9AC9-13F5BE1EBFA1}"/>
                </a:ext>
              </a:extLst>
            </p:cNvPr>
            <p:cNvGrpSpPr/>
            <p:nvPr/>
          </p:nvGrpSpPr>
          <p:grpSpPr>
            <a:xfrm>
              <a:off x="2474028" y="3312898"/>
              <a:ext cx="3792071" cy="3356915"/>
              <a:chOff x="2474028" y="3312898"/>
              <a:chExt cx="3792071" cy="335691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A574C90-DED8-E4FC-758D-B5FD83A40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4028" y="3312898"/>
                <a:ext cx="3792071" cy="3356915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3C5BA1-B800-41B0-8D7A-DA2282D2A60D}"/>
                  </a:ext>
                </a:extLst>
              </p:cNvPr>
              <p:cNvSpPr/>
              <p:nvPr/>
            </p:nvSpPr>
            <p:spPr>
              <a:xfrm>
                <a:off x="3410174" y="6518105"/>
                <a:ext cx="247426" cy="151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FFB16E-04EE-E920-B8FB-A33915C9915B}"/>
                  </a:ext>
                </a:extLst>
              </p:cNvPr>
              <p:cNvSpPr/>
              <p:nvPr/>
            </p:nvSpPr>
            <p:spPr>
              <a:xfrm>
                <a:off x="5086574" y="6518105"/>
                <a:ext cx="247426" cy="151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06C9C4A-170E-9FD2-5501-B78DB5A46512}"/>
                    </a:ext>
                  </a:extLst>
                </p:cNvPr>
                <p:cNvSpPr txBox="1"/>
                <p:nvPr/>
              </p:nvSpPr>
              <p:spPr>
                <a:xfrm>
                  <a:off x="2870499" y="6148773"/>
                  <a:ext cx="6633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60A1B43-8A58-33FE-917D-AAFBB38DA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499" y="6148773"/>
                  <a:ext cx="66338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5E38EC7-353C-9AF0-F512-6525BEB544E5}"/>
                    </a:ext>
                  </a:extLst>
                </p:cNvPr>
                <p:cNvSpPr txBox="1"/>
                <p:nvPr/>
              </p:nvSpPr>
              <p:spPr>
                <a:xfrm>
                  <a:off x="5181204" y="6300481"/>
                  <a:ext cx="6633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3427E25-1361-6193-7CE7-11CC293915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204" y="6300481"/>
                  <a:ext cx="66338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A521FFF-AECB-CB02-0DD5-6FD9D2C67A46}"/>
                </a:ext>
              </a:extLst>
            </p:cNvPr>
            <p:cNvSpPr/>
            <p:nvPr/>
          </p:nvSpPr>
          <p:spPr>
            <a:xfrm>
              <a:off x="2353785" y="4563031"/>
              <a:ext cx="240485" cy="554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6C8BD5B-F3EC-FD94-2E96-4262745838AD}"/>
                    </a:ext>
                  </a:extLst>
                </p:cNvPr>
                <p:cNvSpPr txBox="1"/>
                <p:nvPr/>
              </p:nvSpPr>
              <p:spPr>
                <a:xfrm rot="16200000">
                  <a:off x="2049856" y="4781136"/>
                  <a:ext cx="8055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F133C18-147D-F30F-0862-B51DB4019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049856" y="4781136"/>
                  <a:ext cx="80554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C83C33-ACA2-31D0-53CD-122714486C51}"/>
                  </a:ext>
                </a:extLst>
              </p:cNvPr>
              <p:cNvSpPr txBox="1"/>
              <p:nvPr/>
            </p:nvSpPr>
            <p:spPr>
              <a:xfrm>
                <a:off x="5750658" y="3741242"/>
                <a:ext cx="6096000" cy="5137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 ….)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𝑋𝑤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C83C33-ACA2-31D0-53CD-122714486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658" y="3741242"/>
                <a:ext cx="6096000" cy="513730"/>
              </a:xfrm>
              <a:prstGeom prst="rect">
                <a:avLst/>
              </a:prstGeom>
              <a:blipFill>
                <a:blip r:embed="rId9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1: Example of a binary classification for a dummy dataset with two... |  Download Scientific Diagram">
            <a:extLst>
              <a:ext uri="{FF2B5EF4-FFF2-40B4-BE49-F238E27FC236}">
                <a16:creationId xmlns:a16="http://schemas.microsoft.com/office/drawing/2014/main" id="{209593BC-FF44-F7D9-685D-2DC7BB387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658" y="4579633"/>
            <a:ext cx="2603361" cy="195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9C23A29-DF43-1BB0-7B6E-B125C3F9139A}"/>
              </a:ext>
            </a:extLst>
          </p:cNvPr>
          <p:cNvSpPr txBox="1"/>
          <p:nvPr/>
        </p:nvSpPr>
        <p:spPr>
          <a:xfrm>
            <a:off x="5750658" y="3347144"/>
            <a:ext cx="3708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</a:t>
            </a:r>
            <a:r>
              <a:rPr lang="en-US" b="1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620970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8478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Metrics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6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Used to determine if model is performing well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b="1" i="1" dirty="0">
              <a:latin typeface="Cambria Math" panose="02040503050406030204" pitchFamily="18" charset="0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A0E66-1B25-4AD1-B4CF-80773D008864}"/>
              </a:ext>
            </a:extLst>
          </p:cNvPr>
          <p:cNvSpPr txBox="1"/>
          <p:nvPr/>
        </p:nvSpPr>
        <p:spPr>
          <a:xfrm>
            <a:off x="5638800" y="297180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FEA00-1B77-1F54-59DC-F9261FDBE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63" y="2709770"/>
            <a:ext cx="6592779" cy="33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60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Metrics Review: Confusion Matrix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confusion matrix gives a summary of overall performance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True Positives, True Negatives, False Positives and False Negatives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623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Metrics Review: Accuracy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accuracy metric measures number of </a:t>
            </a:r>
            <a:r>
              <a:rPr lang="en-US" dirty="0" err="1"/>
              <a:t>obs</a:t>
            </a:r>
            <a:r>
              <a:rPr lang="en-US" dirty="0"/>
              <a:t> predicted correctly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It is one of the most important classification metrics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3B73CAE-E14C-AF17-85D9-5E7E2B6427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9528" y="3981337"/>
            <a:ext cx="3885769" cy="12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93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Metrics Review: Recall (Sensitivity)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fraction of all 1’s that are classified (predicted) as 1’s.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653D906-39AA-892F-30D4-6582C91FC2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6089" y="4182478"/>
            <a:ext cx="3799659" cy="112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710020" y="2367077"/>
            <a:ext cx="11117179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Binary Classification</a:t>
            </a:r>
            <a:endParaRPr dirty="0"/>
          </a:p>
        </p:txBody>
      </p:sp>
      <p:pic>
        <p:nvPicPr>
          <p:cNvPr id="11266" name="Picture 2" descr="Difference: Binary vs Multiclass vs Multilabel Classification">
            <a:extLst>
              <a:ext uri="{FF2B5EF4-FFF2-40B4-BE49-F238E27FC236}">
                <a16:creationId xmlns:a16="http://schemas.microsoft.com/office/drawing/2014/main" id="{CAD4A361-05F8-9D6B-4716-204FA6B32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835" y="4335598"/>
            <a:ext cx="3741682" cy="16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Metrics Review: Precision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fraction of predicted values that are correct.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5B2473-862E-6955-BA54-5B35215101D1}"/>
                  </a:ext>
                </a:extLst>
              </p:cNvPr>
              <p:cNvSpPr txBox="1"/>
              <p:nvPr/>
            </p:nvSpPr>
            <p:spPr>
              <a:xfrm>
                <a:off x="7228118" y="4625139"/>
                <a:ext cx="3128229" cy="723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5B2473-862E-6955-BA54-5B3521510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118" y="4625139"/>
                <a:ext cx="3128229" cy="723211"/>
              </a:xfrm>
              <a:prstGeom prst="rect">
                <a:avLst/>
              </a:prstGeom>
              <a:blipFill>
                <a:blip r:embed="rId8"/>
                <a:stretch>
                  <a:fillRect l="-2429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5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F1 Score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It is meant to capture both Recall and Precision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5B2473-862E-6955-BA54-5B35215101D1}"/>
                  </a:ext>
                </a:extLst>
              </p:cNvPr>
              <p:cNvSpPr txBox="1"/>
              <p:nvPr/>
            </p:nvSpPr>
            <p:spPr>
              <a:xfrm>
                <a:off x="1041105" y="2451796"/>
                <a:ext cx="4295022" cy="7634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precision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recall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precision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recall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5B2473-862E-6955-BA54-5B3521510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05" y="2451796"/>
                <a:ext cx="4295022" cy="763479"/>
              </a:xfrm>
              <a:prstGeom prst="rect">
                <a:avLst/>
              </a:prstGeom>
              <a:blipFill>
                <a:blip r:embed="rId8"/>
                <a:stretch>
                  <a:fillRect t="-6557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882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Balanced Accuracy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use the balanced accuracy for imbalanced data</a:t>
            </a: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627371-38A8-3A16-671E-04C0241CCDCB}"/>
                  </a:ext>
                </a:extLst>
              </p:cNvPr>
              <p:cNvSpPr txBox="1"/>
              <p:nvPr/>
            </p:nvSpPr>
            <p:spPr>
              <a:xfrm>
                <a:off x="940411" y="2484177"/>
                <a:ext cx="6714980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balanced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accuracy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627371-38A8-3A16-671E-04C0241CC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11" y="2484177"/>
                <a:ext cx="6714980" cy="829843"/>
              </a:xfrm>
              <a:prstGeom prst="rect">
                <a:avLst/>
              </a:prstGeom>
              <a:blipFill>
                <a:blip r:embed="rId8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886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7456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86467EF6-172F-BAB3-D235-F92462A26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0B178E8D-5E60-6EF8-BA21-438E348515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Common Cost Functions Neural Nets</a:t>
            </a:r>
            <a:endParaRPr dirty="0"/>
          </a:p>
        </p:txBody>
      </p:sp>
      <p:sp>
        <p:nvSpPr>
          <p:cNvPr id="251" name="Google Shape;251;p1">
            <a:extLst>
              <a:ext uri="{FF2B5EF4-FFF2-40B4-BE49-F238E27FC236}">
                <a16:creationId xmlns:a16="http://schemas.microsoft.com/office/drawing/2014/main" id="{6809EFAD-D868-1282-3CC4-39E40990A9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Binary Cross-Entropy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Loss Function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Gradient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45B3DC-DADD-FC05-0A39-AA9E4F58F97A}"/>
                  </a:ext>
                </a:extLst>
              </p:cNvPr>
              <p:cNvSpPr txBox="1"/>
              <p:nvPr/>
            </p:nvSpPr>
            <p:spPr>
              <a:xfrm>
                <a:off x="1534797" y="4047126"/>
                <a:ext cx="16689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45B3DC-DADD-FC05-0A39-AA9E4F58F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797" y="4047126"/>
                <a:ext cx="1668983" cy="307777"/>
              </a:xfrm>
              <a:prstGeom prst="rect">
                <a:avLst/>
              </a:prstGeom>
              <a:blipFill>
                <a:blip r:embed="rId3"/>
                <a:stretch>
                  <a:fillRect l="-4511" t="-20000" r="-375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18F337B-97AB-34A6-DA41-8D0E02487B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003" t="17994" r="7832" b="18393"/>
          <a:stretch/>
        </p:blipFill>
        <p:spPr>
          <a:xfrm>
            <a:off x="5758935" y="4262569"/>
            <a:ext cx="6257109" cy="22893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365650-E4FE-E800-A332-C2D3A953326D}"/>
                  </a:ext>
                </a:extLst>
              </p:cNvPr>
              <p:cNvSpPr txBox="1"/>
              <p:nvPr/>
            </p:nvSpPr>
            <p:spPr>
              <a:xfrm>
                <a:off x="8472482" y="4462403"/>
                <a:ext cx="59313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365650-E4FE-E800-A332-C2D3A9533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482" y="4462403"/>
                <a:ext cx="593139" cy="707886"/>
              </a:xfrm>
              <a:prstGeom prst="rect">
                <a:avLst/>
              </a:prstGeom>
              <a:blipFill>
                <a:blip r:embed="rId5"/>
                <a:stretch>
                  <a:fillRect l="-14894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4774C740-4D90-63DF-BA67-E75C41874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5978" y="1805668"/>
            <a:ext cx="4884213" cy="2460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3DFECE-4075-4AF1-464C-D51F9E0C11DF}"/>
                  </a:ext>
                </a:extLst>
              </p:cNvPr>
              <p:cNvSpPr txBox="1"/>
              <p:nvPr/>
            </p:nvSpPr>
            <p:spPr>
              <a:xfrm>
                <a:off x="1495240" y="2615000"/>
                <a:ext cx="4964885" cy="745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fun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3DFECE-4075-4AF1-464C-D51F9E0C1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40" y="2615000"/>
                <a:ext cx="4964885" cy="745269"/>
              </a:xfrm>
              <a:prstGeom prst="rect">
                <a:avLst/>
              </a:prstGeom>
              <a:blipFill>
                <a:blip r:embed="rId7"/>
                <a:stretch>
                  <a:fillRect l="-1020" t="-145000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25FFB4-1267-94D1-7498-807E376880AC}"/>
              </a:ext>
            </a:extLst>
          </p:cNvPr>
          <p:cNvCxnSpPr/>
          <p:nvPr/>
        </p:nvCxnSpPr>
        <p:spPr>
          <a:xfrm flipH="1" flipV="1">
            <a:off x="2024743" y="4354903"/>
            <a:ext cx="4435382" cy="1802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801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A63263C3-2BA7-A4F5-37E7-6AE488BD7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BB4FDAFF-DDD2-F0DF-3147-647BDB7B77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Common Cost Functions Neural Nets</a:t>
            </a:r>
            <a:endParaRPr dirty="0"/>
          </a:p>
        </p:txBody>
      </p:sp>
      <p:sp>
        <p:nvSpPr>
          <p:cNvPr id="251" name="Google Shape;251;p1">
            <a:extLst>
              <a:ext uri="{FF2B5EF4-FFF2-40B4-BE49-F238E27FC236}">
                <a16:creationId xmlns:a16="http://schemas.microsoft.com/office/drawing/2014/main" id="{3918A6FC-42B4-FE0E-E238-8BC30D7A81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Binary Focal Cross-Entropy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Loss Function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Gradient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23884-55B0-0419-E224-0A0DAF970AA5}"/>
              </a:ext>
            </a:extLst>
          </p:cNvPr>
          <p:cNvSpPr txBox="1"/>
          <p:nvPr/>
        </p:nvSpPr>
        <p:spPr>
          <a:xfrm>
            <a:off x="838200" y="1805668"/>
            <a:ext cx="65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br>
              <a:rPr lang="en-US" sz="3600" dirty="0"/>
            </a:b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CE9BBC-FEC8-405E-130C-A38EEE02CB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003" t="17994" r="7832" b="18393"/>
          <a:stretch/>
        </p:blipFill>
        <p:spPr>
          <a:xfrm>
            <a:off x="5758935" y="4406204"/>
            <a:ext cx="6257109" cy="22893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1FE854-4CD6-DF4E-014A-2BEBADB49F5F}"/>
                  </a:ext>
                </a:extLst>
              </p:cNvPr>
              <p:cNvSpPr txBox="1"/>
              <p:nvPr/>
            </p:nvSpPr>
            <p:spPr>
              <a:xfrm>
                <a:off x="8472482" y="4462403"/>
                <a:ext cx="59313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1FE854-4CD6-DF4E-014A-2BEBADB49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482" y="4462403"/>
                <a:ext cx="593139" cy="707886"/>
              </a:xfrm>
              <a:prstGeom prst="rect">
                <a:avLst/>
              </a:prstGeom>
              <a:blipFill>
                <a:blip r:embed="rId4"/>
                <a:stretch>
                  <a:fillRect l="-14894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AA79FB01-AABC-BD3E-A57F-7ADF5A2B3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272" y="2076420"/>
            <a:ext cx="3987772" cy="20088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2B53CE-2CE1-82A2-C757-8563B1AD16D6}"/>
                  </a:ext>
                </a:extLst>
              </p:cNvPr>
              <p:cNvSpPr txBox="1"/>
              <p:nvPr/>
            </p:nvSpPr>
            <p:spPr>
              <a:xfrm>
                <a:off x="1495240" y="2615000"/>
                <a:ext cx="7162474" cy="745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2B53CE-2CE1-82A2-C757-8563B1AD1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240" y="2615000"/>
                <a:ext cx="7162474" cy="745269"/>
              </a:xfrm>
              <a:prstGeom prst="rect">
                <a:avLst/>
              </a:prstGeom>
              <a:blipFill>
                <a:blip r:embed="rId6"/>
                <a:stretch>
                  <a:fillRect t="-145000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53605B-B331-683A-6659-FAF28E5FAC12}"/>
                  </a:ext>
                </a:extLst>
              </p:cNvPr>
              <p:cNvSpPr txBox="1"/>
              <p:nvPr/>
            </p:nvSpPr>
            <p:spPr>
              <a:xfrm>
                <a:off x="1534797" y="4047126"/>
                <a:ext cx="62240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53605B-B331-683A-6659-FAF28E5FA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797" y="4047126"/>
                <a:ext cx="6224076" cy="307777"/>
              </a:xfrm>
              <a:prstGeom prst="rect">
                <a:avLst/>
              </a:prstGeom>
              <a:blipFill>
                <a:blip r:embed="rId7"/>
                <a:stretch>
                  <a:fillRect l="-1220" t="-24000" r="-813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110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F18D558A-115B-CDBB-FDB5-C2CD7E5CA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A75DD72A-A298-8847-5524-FBBF66AC54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Activation Functions Neural Nets</a:t>
            </a:r>
            <a:endParaRPr dirty="0"/>
          </a:p>
        </p:txBody>
      </p:sp>
      <p:sp>
        <p:nvSpPr>
          <p:cNvPr id="251" name="Google Shape;251;p1">
            <a:extLst>
              <a:ext uri="{FF2B5EF4-FFF2-40B4-BE49-F238E27FC236}">
                <a16:creationId xmlns:a16="http://schemas.microsoft.com/office/drawing/2014/main" id="{3FB58B2B-A2C2-9D8B-B346-8D2D50843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Common Activations on Layers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 err="1"/>
              <a:t>ReLu</a:t>
            </a: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Tanh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Sigmoid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Output Layer Activation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Sigmoid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Tanh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8771D-CF36-1697-512C-B02FD0D40741}"/>
              </a:ext>
            </a:extLst>
          </p:cNvPr>
          <p:cNvSpPr txBox="1"/>
          <p:nvPr/>
        </p:nvSpPr>
        <p:spPr>
          <a:xfrm>
            <a:off x="838200" y="1805668"/>
            <a:ext cx="65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br>
              <a:rPr lang="en-US" sz="3600" dirty="0"/>
            </a:b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5E11F7-5D40-812D-C982-078B765C27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003" t="17994" r="7832" b="18393"/>
          <a:stretch/>
        </p:blipFill>
        <p:spPr>
          <a:xfrm>
            <a:off x="5758935" y="4406204"/>
            <a:ext cx="6257109" cy="22893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8FE8DB-14E6-D3C4-057C-F875EF10A88C}"/>
                  </a:ext>
                </a:extLst>
              </p:cNvPr>
              <p:cNvSpPr txBox="1"/>
              <p:nvPr/>
            </p:nvSpPr>
            <p:spPr>
              <a:xfrm>
                <a:off x="8472482" y="4462403"/>
                <a:ext cx="59313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8FE8DB-14E6-D3C4-057C-F875EF10A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482" y="4462403"/>
                <a:ext cx="593139" cy="707886"/>
              </a:xfrm>
              <a:prstGeom prst="rect">
                <a:avLst/>
              </a:prstGeom>
              <a:blipFill>
                <a:blip r:embed="rId4"/>
                <a:stretch>
                  <a:fillRect l="-14894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B8E0959-8B5C-4899-949F-C73A75A87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272" y="2076420"/>
            <a:ext cx="3987772" cy="200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21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>
          <a:extLst>
            <a:ext uri="{FF2B5EF4-FFF2-40B4-BE49-F238E27FC236}">
              <a16:creationId xmlns:a16="http://schemas.microsoft.com/office/drawing/2014/main" id="{B8496BAB-7CC9-8878-ABF5-99DF3B55A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>
            <a:extLst>
              <a:ext uri="{FF2B5EF4-FFF2-40B4-BE49-F238E27FC236}">
                <a16:creationId xmlns:a16="http://schemas.microsoft.com/office/drawing/2014/main" id="{7DA24C49-5CED-1A76-3EB4-E21D9D21A80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57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Types of Classification Problems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3 main classification problems are: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" name="Picture 2" descr="A detailed case study on Multi-Label Classification with Machine Learning  algorithms and predicting movie tags based on plot summaries! | by Saugata  Paul | Medium">
            <a:extLst>
              <a:ext uri="{FF2B5EF4-FFF2-40B4-BE49-F238E27FC236}">
                <a16:creationId xmlns:a16="http://schemas.microsoft.com/office/drawing/2014/main" id="{AAD46BF7-9E6A-594A-BE86-3484135A8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44"/>
          <a:stretch/>
        </p:blipFill>
        <p:spPr bwMode="auto">
          <a:xfrm>
            <a:off x="557048" y="2522483"/>
            <a:ext cx="7733914" cy="384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C0533E-F75E-E662-9549-52B176BB421A}"/>
              </a:ext>
            </a:extLst>
          </p:cNvPr>
          <p:cNvSpPr/>
          <p:nvPr/>
        </p:nvSpPr>
        <p:spPr>
          <a:xfrm>
            <a:off x="557048" y="2546576"/>
            <a:ext cx="2654968" cy="3728099"/>
          </a:xfrm>
          <a:prstGeom prst="rect">
            <a:avLst/>
          </a:prstGeom>
          <a:solidFill>
            <a:srgbClr val="9F0927">
              <a:alpha val="29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92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Classification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is the task of classifying the elements of a set into one of two groups (each called class).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1026" name="Picture 2" descr="1: Example of a binary classification for a dummy dataset with two... |  Download Scientific Diagram">
            <a:extLst>
              <a:ext uri="{FF2B5EF4-FFF2-40B4-BE49-F238E27FC236}">
                <a16:creationId xmlns:a16="http://schemas.microsoft.com/office/drawing/2014/main" id="{AB6A61C1-2BA8-8CD5-6A7D-FDD30A42B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37" y="3459372"/>
            <a:ext cx="3389280" cy="254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05978B-E8D7-3321-DC57-E8CF0ECE0812}"/>
              </a:ext>
            </a:extLst>
          </p:cNvPr>
          <p:cNvCxnSpPr>
            <a:cxnSpLocks/>
          </p:cNvCxnSpPr>
          <p:nvPr/>
        </p:nvCxnSpPr>
        <p:spPr>
          <a:xfrm flipH="1">
            <a:off x="3594538" y="3090041"/>
            <a:ext cx="4424855" cy="57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F48CAC-6A34-9964-54A7-EAC0323D9478}"/>
              </a:ext>
            </a:extLst>
          </p:cNvPr>
          <p:cNvSpPr txBox="1"/>
          <p:nvPr/>
        </p:nvSpPr>
        <p:spPr>
          <a:xfrm>
            <a:off x="8019393" y="2936152"/>
            <a:ext cx="201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Separating Hyperplane</a:t>
            </a:r>
          </a:p>
          <a:p>
            <a:r>
              <a:rPr lang="en-US" b="1" dirty="0"/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63000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Classification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is the task of classifying the elements of a set into one of two groups (each called class).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48CAC-6A34-9964-54A7-EAC0323D9478}"/>
              </a:ext>
            </a:extLst>
          </p:cNvPr>
          <p:cNvSpPr txBox="1"/>
          <p:nvPr/>
        </p:nvSpPr>
        <p:spPr>
          <a:xfrm>
            <a:off x="8019393" y="2936152"/>
            <a:ext cx="201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Separating Hyperplane</a:t>
            </a:r>
          </a:p>
          <a:p>
            <a:r>
              <a:rPr lang="en-US" b="1" dirty="0"/>
              <a:t>NON-LINEAR</a:t>
            </a:r>
          </a:p>
        </p:txBody>
      </p:sp>
      <p:pic>
        <p:nvPicPr>
          <p:cNvPr id="3076" name="Picture 4" descr="Non-linear Support Vector Machines Explained | by Mazen Ahmed | Medium">
            <a:extLst>
              <a:ext uri="{FF2B5EF4-FFF2-40B4-BE49-F238E27FC236}">
                <a16:creationId xmlns:a16="http://schemas.microsoft.com/office/drawing/2014/main" id="{0D7D5752-8517-A27D-47D2-1B450C290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37" y="3090041"/>
            <a:ext cx="3956512" cy="311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05978B-E8D7-3321-DC57-E8CF0ECE0812}"/>
              </a:ext>
            </a:extLst>
          </p:cNvPr>
          <p:cNvCxnSpPr>
            <a:cxnSpLocks/>
          </p:cNvCxnSpPr>
          <p:nvPr/>
        </p:nvCxnSpPr>
        <p:spPr>
          <a:xfrm flipH="1">
            <a:off x="3878317" y="3090041"/>
            <a:ext cx="4141076" cy="110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0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Classification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is the task of classifying the elements of a set into one of two groups (each called class).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" name="Picture 2" descr="Introducing Scikit-Learn | Python Data Science Handbook">
            <a:extLst>
              <a:ext uri="{FF2B5EF4-FFF2-40B4-BE49-F238E27FC236}">
                <a16:creationId xmlns:a16="http://schemas.microsoft.com/office/drawing/2014/main" id="{67E926AA-263D-4EAD-C607-5B01CB04E6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8" r="8617"/>
          <a:stretch/>
        </p:blipFill>
        <p:spPr bwMode="auto">
          <a:xfrm>
            <a:off x="966537" y="3013982"/>
            <a:ext cx="4120470" cy="364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16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Classification - Propensities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251;p1">
                <a:extLst>
                  <a:ext uri="{FF2B5EF4-FFF2-40B4-BE49-F238E27FC236}">
                    <a16:creationId xmlns:a16="http://schemas.microsoft.com/office/drawing/2014/main" id="{4FA8F7C2-691D-19BB-836B-3EFFE638C5C2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66537" y="1965434"/>
                <a:ext cx="10387263" cy="48925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Linear and non-linear predictors output the probability of belonging to a particular class 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457200" lvl="1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457200" lvl="1" indent="0"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Google Shape;251;p1">
                <a:extLst>
                  <a:ext uri="{FF2B5EF4-FFF2-40B4-BE49-F238E27FC236}">
                    <a16:creationId xmlns:a16="http://schemas.microsoft.com/office/drawing/2014/main" id="{4FA8F7C2-691D-19BB-836B-3EFFE638C5C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66537" y="1965434"/>
                <a:ext cx="10387263" cy="4892566"/>
              </a:xfrm>
              <a:prstGeom prst="rect">
                <a:avLst/>
              </a:prstGeom>
              <a:blipFill>
                <a:blip r:embed="rId3"/>
                <a:stretch>
                  <a:fillRect l="-1099" t="-23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1: Example of a binary classification for a dummy dataset with two... |  Download Scientific Diagram">
            <a:extLst>
              <a:ext uri="{FF2B5EF4-FFF2-40B4-BE49-F238E27FC236}">
                <a16:creationId xmlns:a16="http://schemas.microsoft.com/office/drawing/2014/main" id="{A221FAEA-9B3A-273A-F64A-04A3D0CA2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08" y="3139964"/>
            <a:ext cx="3630871" cy="272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73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Cross-Entropy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most common </a:t>
            </a:r>
            <a:r>
              <a:rPr lang="en-US" b="1" dirty="0"/>
              <a:t>loss</a:t>
            </a:r>
            <a:r>
              <a:rPr lang="en-US" dirty="0"/>
              <a:t> function in binary classification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/>
              <p:nvPr/>
            </p:nvSpPr>
            <p:spPr>
              <a:xfrm>
                <a:off x="1056290" y="2590015"/>
                <a:ext cx="49541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90" y="2590015"/>
                <a:ext cx="4954177" cy="430887"/>
              </a:xfrm>
              <a:prstGeom prst="rect">
                <a:avLst/>
              </a:prstGeom>
              <a:blipFill>
                <a:blip r:embed="rId3"/>
                <a:stretch>
                  <a:fillRect t="-17143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B23E60A5-A168-774E-6195-0B82FA007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7" r="72338"/>
          <a:stretch/>
        </p:blipFill>
        <p:spPr bwMode="auto">
          <a:xfrm>
            <a:off x="3267167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59012E5E-DCB8-B138-E692-455E5503F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38" t="9167"/>
          <a:stretch/>
        </p:blipFill>
        <p:spPr bwMode="auto">
          <a:xfrm>
            <a:off x="1056290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/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/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blipFill>
                <a:blip r:embed="rId6"/>
                <a:stretch>
                  <a:fillRect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1541EA71-67C3-A716-50A0-AEF9FF1735A4}"/>
              </a:ext>
            </a:extLst>
          </p:cNvPr>
          <p:cNvSpPr/>
          <p:nvPr/>
        </p:nvSpPr>
        <p:spPr>
          <a:xfrm rot="5400000">
            <a:off x="2701021" y="4683772"/>
            <a:ext cx="293016" cy="358247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7C4CB5-4011-EC33-1587-E8F31A6288A9}"/>
              </a:ext>
            </a:extLst>
          </p:cNvPr>
          <p:cNvSpPr txBox="1"/>
          <p:nvPr/>
        </p:nvSpPr>
        <p:spPr>
          <a:xfrm>
            <a:off x="4870382" y="3932664"/>
            <a:ext cx="651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How do we determine the </a:t>
            </a:r>
            <a:r>
              <a:rPr lang="en-US" sz="1800" b="1" dirty="0">
                <a:solidFill>
                  <a:srgbClr val="FF0000"/>
                </a:solidFill>
              </a:rPr>
              <a:t>distance</a:t>
            </a:r>
            <a:r>
              <a:rPr lang="en-US" sz="1800" dirty="0"/>
              <a:t> between this two vectors?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3462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Cross-Entropy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most common </a:t>
            </a:r>
            <a:r>
              <a:rPr lang="en-US" b="1" dirty="0"/>
              <a:t>loss</a:t>
            </a:r>
            <a:r>
              <a:rPr lang="en-US" dirty="0"/>
              <a:t> function in binary classification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/>
              <p:nvPr/>
            </p:nvSpPr>
            <p:spPr>
              <a:xfrm>
                <a:off x="1056290" y="2590015"/>
                <a:ext cx="49541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90" y="2590015"/>
                <a:ext cx="4954177" cy="430887"/>
              </a:xfrm>
              <a:prstGeom prst="rect">
                <a:avLst/>
              </a:prstGeom>
              <a:blipFill>
                <a:blip r:embed="rId3"/>
                <a:stretch>
                  <a:fillRect t="-17143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B23E60A5-A168-774E-6195-0B82FA007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7" r="72338"/>
          <a:stretch/>
        </p:blipFill>
        <p:spPr bwMode="auto">
          <a:xfrm>
            <a:off x="3267167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59012E5E-DCB8-B138-E692-455E5503F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38" t="9167"/>
          <a:stretch/>
        </p:blipFill>
        <p:spPr bwMode="auto">
          <a:xfrm>
            <a:off x="1056290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/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/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blipFill>
                <a:blip r:embed="rId6"/>
                <a:stretch>
                  <a:fillRect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91046-0C6F-7B44-D242-EFAAB5BCCDE5}"/>
                  </a:ext>
                </a:extLst>
              </p:cNvPr>
              <p:cNvSpPr txBox="1"/>
              <p:nvPr/>
            </p:nvSpPr>
            <p:spPr>
              <a:xfrm>
                <a:off x="4729305" y="4182458"/>
                <a:ext cx="5027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0.775</m:t>
                              </m:r>
                            </m:e>
                          </m:func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1−1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1−0.775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0.254</m:t>
                      </m:r>
                      <m: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91046-0C6F-7B44-D242-EFAAB5BCC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305" y="4182458"/>
                <a:ext cx="5027915" cy="276999"/>
              </a:xfrm>
              <a:prstGeom prst="rect">
                <a:avLst/>
              </a:prstGeom>
              <a:blipFill>
                <a:blip r:embed="rId7"/>
                <a:stretch>
                  <a:fillRect t="-4348" r="-252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8365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0.0"/>
  <p:tag name="SLIDO_PRESENTATION_ID" val="00000000-0000-0000-0000-000000000000"/>
  <p:tag name="SLIDO_EVENT_UUID" val="8aaba695-3df0-4ebf-b2b2-c5817819bbe5"/>
  <p:tag name="SLIDO_EVENT_SECTION_UUID" val="9b018056-5edb-4a15-9a9e-6b51c454aed9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11627</TotalTime>
  <Words>810</Words>
  <Application>Microsoft Macintosh PowerPoint</Application>
  <PresentationFormat>Widescreen</PresentationFormat>
  <Paragraphs>302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Calibri</vt:lpstr>
      <vt:lpstr>Cambria Math</vt:lpstr>
      <vt:lpstr>Wingdings</vt:lpstr>
      <vt:lpstr>Lato</vt:lpstr>
      <vt:lpstr>Libre Franklin</vt:lpstr>
      <vt:lpstr>Lato Light</vt:lpstr>
      <vt:lpstr>Roboto Slab</vt:lpstr>
      <vt:lpstr>Arial</vt:lpstr>
      <vt:lpstr>Office Theme</vt:lpstr>
      <vt:lpstr>Module 2</vt:lpstr>
      <vt:lpstr>Binary Classification</vt:lpstr>
      <vt:lpstr>Types of Classification Problems</vt:lpstr>
      <vt:lpstr>Binary Classification</vt:lpstr>
      <vt:lpstr>Binary Classification</vt:lpstr>
      <vt:lpstr>Binary Classification</vt:lpstr>
      <vt:lpstr>Binary Classification - Propensities</vt:lpstr>
      <vt:lpstr>Binary Cross-Entropy</vt:lpstr>
      <vt:lpstr>Binary Cross-Entropy</vt:lpstr>
      <vt:lpstr>Binary Cross-Entropy</vt:lpstr>
      <vt:lpstr>Binary Cross-Entropy</vt:lpstr>
      <vt:lpstr>Binary Cross-Entropy</vt:lpstr>
      <vt:lpstr>Binary Cross-Entropy</vt:lpstr>
      <vt:lpstr>Binary Cross-Entropy</vt:lpstr>
      <vt:lpstr>Python</vt:lpstr>
      <vt:lpstr>Metrics</vt:lpstr>
      <vt:lpstr>Metrics Review: Confusion Matrix</vt:lpstr>
      <vt:lpstr>Metrics Review: Accuracy</vt:lpstr>
      <vt:lpstr>Metrics Review: Recall (Sensitivity)</vt:lpstr>
      <vt:lpstr>Metrics Review: Precision</vt:lpstr>
      <vt:lpstr>F1 Score</vt:lpstr>
      <vt:lpstr>Balanced Accuracy</vt:lpstr>
      <vt:lpstr>Python</vt:lpstr>
      <vt:lpstr>Common Cost Functions Neural Nets</vt:lpstr>
      <vt:lpstr>Common Cost Functions Neural Nets</vt:lpstr>
      <vt:lpstr>Activation Functions Neural Nets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</cp:lastModifiedBy>
  <cp:revision>156</cp:revision>
  <dcterms:modified xsi:type="dcterms:W3CDTF">2025-02-23T03:08:49Z</dcterms:modified>
</cp:coreProperties>
</file>