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301" r:id="rId2"/>
    <p:sldId id="265" r:id="rId3"/>
    <p:sldId id="472" r:id="rId4"/>
    <p:sldId id="449" r:id="rId5"/>
    <p:sldId id="483" r:id="rId6"/>
    <p:sldId id="491" r:id="rId7"/>
    <p:sldId id="485" r:id="rId8"/>
    <p:sldId id="484" r:id="rId9"/>
    <p:sldId id="486" r:id="rId10"/>
    <p:sldId id="487" r:id="rId11"/>
    <p:sldId id="488" r:id="rId12"/>
    <p:sldId id="489" r:id="rId13"/>
    <p:sldId id="490" r:id="rId14"/>
    <p:sldId id="492" r:id="rId15"/>
    <p:sldId id="493" r:id="rId16"/>
    <p:sldId id="473" r:id="rId17"/>
    <p:sldId id="494" r:id="rId18"/>
    <p:sldId id="495" r:id="rId19"/>
    <p:sldId id="496" r:id="rId20"/>
    <p:sldId id="497" r:id="rId21"/>
    <p:sldId id="498" r:id="rId22"/>
    <p:sldId id="499" r:id="rId23"/>
    <p:sldId id="477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Lato" panose="020F0502020204030203" pitchFamily="34" charset="0"/>
      <p:regular r:id="rId27"/>
      <p:bold r:id="rId28"/>
      <p:italic r:id="rId29"/>
      <p:boldItalic r:id="rId30"/>
    </p:embeddedFont>
    <p:embeddedFont>
      <p:font typeface="Lato Light" panose="020F0302020204030204" pitchFamily="34" charset="0"/>
      <p:regular r:id="rId31"/>
      <p:bold r:id="rId32"/>
      <p:italic r:id="rId33"/>
      <p:boldItalic r:id="rId34"/>
    </p:embeddedFont>
    <p:embeddedFont>
      <p:font typeface="Libre Franklin" pitchFamily="2" charset="77"/>
      <p:regular r:id="rId35"/>
      <p:bold r:id="rId36"/>
      <p:italic r:id="rId37"/>
      <p:boldItalic r:id="rId38"/>
    </p:embeddedFont>
    <p:embeddedFont>
      <p:font typeface="Roboto Slab" pitchFamily="2" charset="0"/>
      <p:regular r:id="rId39"/>
      <p:bold r:id="rId40"/>
    </p:embeddedFont>
  </p:embeddedFontLst>
  <p:custDataLst>
    <p:tags r:id="rId4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/>
    <p:restoredTop sz="94694"/>
  </p:normalViewPr>
  <p:slideViewPr>
    <p:cSldViewPr snapToGrid="0">
      <p:cViewPr varScale="1">
        <p:scale>
          <a:sx n="121" d="100"/>
          <a:sy n="121" d="100"/>
        </p:scale>
        <p:origin x="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tags" Target="tags/tag1.xml"/><Relationship Id="rId6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2704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85062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45717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420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63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69489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16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33777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73706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3240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6270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01221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00797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7794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0670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3681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486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5343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10" Type="http://schemas.openxmlformats.org/officeDocument/2006/relationships/image" Target="../media/image7.png"/><Relationship Id="rId4" Type="http://schemas.openxmlformats.org/officeDocument/2006/relationships/image" Target="../media/image12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3.png"/><Relationship Id="rId7" Type="http://schemas.openxmlformats.org/officeDocument/2006/relationships/image" Target="../media/image2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5" Type="http://schemas.openxmlformats.org/officeDocument/2006/relationships/image" Target="../media/image240.png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2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0.116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1−0.116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0.123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347" y="4704084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715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0.039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1−0.039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0.039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6" y="523957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43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9480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0.070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1−0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1−0.070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0.072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795" y="5807137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504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20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/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0.254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/>
              </a:p>
              <a:p>
                <a14:m>
                  <m:oMath xmlns:m="http://schemas.openxmlformats.org/officeDocument/2006/math">
                    <m:r>
                      <a:rPr lang="en-US" sz="1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0.1233</m:t>
                    </m:r>
                  </m:oMath>
                </a14:m>
                <a:r>
                  <a:rPr lang="en-US" sz="1800" dirty="0"/>
                  <a:t> + 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0.039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r>
                  <a:rPr lang="en-US" sz="1800" dirty="0"/>
                  <a:t> +</a:t>
                </a:r>
              </a:p>
              <a:p>
                <a:endParaRPr lang="en-US" sz="1800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0.072</m:t>
                    </m:r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1800" dirty="0"/>
                  <a:t> = 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0.4906/4 </a:t>
                </a:r>
                <a:r>
                  <a:rPr lang="en-US" sz="1800" dirty="0"/>
                  <a:t>=</a:t>
                </a:r>
                <a:r>
                  <a:rPr lang="en-US" sz="1800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 0.12265</a:t>
                </a:r>
              </a:p>
              <a:p>
                <a:r>
                  <a:rPr lang="en-US" sz="1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B4AD00-13BC-50EA-66D2-0D6C23B17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533" y="4116386"/>
                <a:ext cx="3261307" cy="2308324"/>
              </a:xfrm>
              <a:prstGeom prst="rect">
                <a:avLst/>
              </a:prstGeom>
              <a:blipFill>
                <a:blip r:embed="rId7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71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binary cross-entropy cost function is the average of the losses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+(1−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(1−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087" y="2363454"/>
                <a:ext cx="6947928" cy="1043234"/>
              </a:xfrm>
              <a:prstGeom prst="rect">
                <a:avLst/>
              </a:prstGeom>
              <a:blipFill>
                <a:blip r:embed="rId3"/>
                <a:stretch>
                  <a:fillRect l="-1095" t="-146988" b="-20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D815D6A-8E58-329F-9527-08B88025CEA1}"/>
              </a:ext>
            </a:extLst>
          </p:cNvPr>
          <p:cNvGrpSpPr/>
          <p:nvPr/>
        </p:nvGrpSpPr>
        <p:grpSpPr>
          <a:xfrm>
            <a:off x="966537" y="3608754"/>
            <a:ext cx="3815670" cy="2959997"/>
            <a:chOff x="2267962" y="3312898"/>
            <a:chExt cx="3998137" cy="33569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E867BB-8D3B-BC01-9AC9-13F5BE1EBFA1}"/>
                </a:ext>
              </a:extLst>
            </p:cNvPr>
            <p:cNvGrpSpPr/>
            <p:nvPr/>
          </p:nvGrpSpPr>
          <p:grpSpPr>
            <a:xfrm>
              <a:off x="2474028" y="3312898"/>
              <a:ext cx="3792071" cy="3356915"/>
              <a:chOff x="2474028" y="3312898"/>
              <a:chExt cx="3792071" cy="3356915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A574C90-DED8-E4FC-758D-B5FD83A40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4028" y="3312898"/>
                <a:ext cx="3792071" cy="3356915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E3C5BA1-B800-41B0-8D7A-DA2282D2A60D}"/>
                  </a:ext>
                </a:extLst>
              </p:cNvPr>
              <p:cNvSpPr/>
              <p:nvPr/>
            </p:nvSpPr>
            <p:spPr>
              <a:xfrm>
                <a:off x="34101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CFFB16E-04EE-E920-B8FB-A33915C9915B}"/>
                  </a:ext>
                </a:extLst>
              </p:cNvPr>
              <p:cNvSpPr/>
              <p:nvPr/>
            </p:nvSpPr>
            <p:spPr>
              <a:xfrm>
                <a:off x="50865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06C9C4A-170E-9FD2-5501-B78DB5A46512}"/>
                    </a:ext>
                  </a:extLst>
                </p:cNvPr>
                <p:cNvSpPr txBox="1"/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0A1B43-8A58-33FE-917D-AAFBB38DA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5E38EC7-353C-9AF0-F512-6525BEB544E5}"/>
                    </a:ext>
                  </a:extLst>
                </p:cNvPr>
                <p:cNvSpPr txBox="1"/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427E25-1361-6193-7CE7-11CC2939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A521FFF-AECB-CB02-0DD5-6FD9D2C67A46}"/>
                </a:ext>
              </a:extLst>
            </p:cNvPr>
            <p:cNvSpPr/>
            <p:nvPr/>
          </p:nvSpPr>
          <p:spPr>
            <a:xfrm>
              <a:off x="2353785" y="4563031"/>
              <a:ext cx="240485" cy="554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6C8BD5B-F3EC-FD94-2E96-4262745838AD}"/>
                    </a:ext>
                  </a:extLst>
                </p:cNvPr>
                <p:cNvSpPr txBox="1"/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133C18-147D-F30F-0862-B51DB4019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/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−(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+ ….)</m:t>
                              </m:r>
                            </m:sup>
                          </m:sSup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𝑋𝑤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AC83C33-ACA2-31D0-53CD-1227144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658" y="3741242"/>
                <a:ext cx="6096000" cy="513730"/>
              </a:xfrm>
              <a:prstGeom prst="rect">
                <a:avLst/>
              </a:prstGeom>
              <a:blipFill>
                <a:blip r:embed="rId9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209593BC-FF44-F7D9-685D-2DC7BB387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658" y="4579633"/>
            <a:ext cx="2603361" cy="195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9C23A29-DF43-1BB0-7B6E-B125C3F9139A}"/>
              </a:ext>
            </a:extLst>
          </p:cNvPr>
          <p:cNvSpPr txBox="1"/>
          <p:nvPr/>
        </p:nvSpPr>
        <p:spPr>
          <a:xfrm>
            <a:off x="5750658" y="3347144"/>
            <a:ext cx="3708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Example: </a:t>
            </a:r>
            <a:r>
              <a:rPr lang="en-US" b="1" dirty="0"/>
              <a:t>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620970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47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6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Used to determine if model is performing well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1" i="1" dirty="0">
              <a:latin typeface="Cambria Math" panose="02040503050406030204" pitchFamily="18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FEA00-1B77-1F54-59DC-F9261FDBE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263" y="2709770"/>
            <a:ext cx="6592779" cy="339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160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Confusion Matrix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confusion matrix gives a summary of overall performance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True Positives, True Negatives, False Positives and False Negatives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623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accuracy metric measures number of </a:t>
            </a:r>
            <a:r>
              <a:rPr lang="en-US" dirty="0" err="1"/>
              <a:t>obs</a:t>
            </a:r>
            <a:r>
              <a:rPr lang="en-US" dirty="0"/>
              <a:t> predicted correctly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>
                <a:sym typeface="Libre Franklin"/>
              </a:rPr>
              <a:t>It is one of the most important classification metrics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3B73CAE-E14C-AF17-85D9-5E7E2B6427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9528" y="3981337"/>
            <a:ext cx="3885769" cy="122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93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Recall (Sensitivity)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all 1’s that are classified (predicted) as 1’s.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53D906-39AA-892F-30D4-6582C91FC2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16089" y="4182478"/>
            <a:ext cx="3799659" cy="112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06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pic>
        <p:nvPicPr>
          <p:cNvPr id="11266" name="Picture 2" descr="Difference: Binary vs Multiclass vs Multilabel Classification">
            <a:extLst>
              <a:ext uri="{FF2B5EF4-FFF2-40B4-BE49-F238E27FC236}">
                <a16:creationId xmlns:a16="http://schemas.microsoft.com/office/drawing/2014/main" id="{CAD4A361-05F8-9D6B-4716-204FA6B3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3835" y="4335598"/>
            <a:ext cx="3741682" cy="163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Metrics Review: Precision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fraction of predicted values that are correct.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precision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118" y="4625139"/>
                <a:ext cx="3128229" cy="723211"/>
              </a:xfrm>
              <a:prstGeom prst="rect">
                <a:avLst/>
              </a:prstGeom>
              <a:blipFill>
                <a:blip r:embed="rId8"/>
                <a:stretch>
                  <a:fillRect l="-2429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2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F1 Score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It is meant to capture both Recall and Precision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/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×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precision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recall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5B2473-862E-6955-BA54-5B3521510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105" y="2451796"/>
                <a:ext cx="4295022" cy="763479"/>
              </a:xfrm>
              <a:prstGeom prst="rect">
                <a:avLst/>
              </a:prstGeom>
              <a:blipFill>
                <a:blip r:embed="rId8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882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1014166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Balanced Accuracy</a:t>
            </a:r>
            <a:endParaRPr dirty="0"/>
          </a:p>
        </p:txBody>
      </p:sp>
      <p:sp>
        <p:nvSpPr>
          <p:cNvPr id="251" name="Google Shape;251;p1"/>
          <p:cNvSpPr txBox="1">
            <a:spLocks noGrp="1"/>
          </p:cNvSpPr>
          <p:nvPr>
            <p:ph type="body" idx="1"/>
          </p:nvPr>
        </p:nvSpPr>
        <p:spPr>
          <a:xfrm>
            <a:off x="940411" y="1805668"/>
            <a:ext cx="1107563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We use the balanced accuracy for imbalanced data</a:t>
            </a:r>
            <a:endParaRPr lang="en-US" dirty="0">
              <a:sym typeface="Libre Franklin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7410" name="Picture 2" descr="Simple guide to confusion matrix terminology">
            <a:extLst>
              <a:ext uri="{FF2B5EF4-FFF2-40B4-BE49-F238E27FC236}">
                <a16:creationId xmlns:a16="http://schemas.microsoft.com/office/drawing/2014/main" id="{E610A7E6-0C7C-6E07-A4B8-24593B0A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11" y="3429000"/>
            <a:ext cx="5457711" cy="31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/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9B63DD-7022-4757-F885-52B484144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5" y="5081451"/>
                <a:ext cx="333489" cy="224870"/>
              </a:xfrm>
              <a:prstGeom prst="rect">
                <a:avLst/>
              </a:prstGeom>
              <a:blipFill>
                <a:blip r:embed="rId4"/>
                <a:stretch>
                  <a:fillRect l="-7407" r="-370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/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CA4670-620F-AD24-10FA-CCE93E6ED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804" y="4429132"/>
                <a:ext cx="337657" cy="224870"/>
              </a:xfrm>
              <a:prstGeom prst="rect">
                <a:avLst/>
              </a:prstGeom>
              <a:blipFill>
                <a:blip r:embed="rId5"/>
                <a:stretch>
                  <a:fillRect l="-7143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/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556731-7BEA-6884-3275-110112322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4429132"/>
                <a:ext cx="337657" cy="224870"/>
              </a:xfrm>
              <a:prstGeom prst="rect">
                <a:avLst/>
              </a:prstGeom>
              <a:blipFill>
                <a:blip r:embed="rId6"/>
                <a:stretch>
                  <a:fillRect l="-7407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/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8011E6-3EDD-CD11-3271-6E42E3527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1872" y="5081451"/>
                <a:ext cx="333489" cy="224870"/>
              </a:xfrm>
              <a:prstGeom prst="rect">
                <a:avLst/>
              </a:prstGeom>
              <a:blipFill>
                <a:blip r:embed="rId7"/>
                <a:stretch>
                  <a:fillRect l="-7692" r="-384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/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balanced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accuracy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8627371-38A8-3A16-671E-04C0241CC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11" y="2484177"/>
                <a:ext cx="6714980" cy="829843"/>
              </a:xfrm>
              <a:prstGeom prst="rect">
                <a:avLst/>
              </a:prstGeom>
              <a:blipFill>
                <a:blip r:embed="rId8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886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45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Types of Classification Problems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3 main classification problems are: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A detailed case study on Multi-Label Classification with Machine Learning  algorithms and predicting movie tags based on plot summaries! | by Saugata  Paul | Medium">
            <a:extLst>
              <a:ext uri="{FF2B5EF4-FFF2-40B4-BE49-F238E27FC236}">
                <a16:creationId xmlns:a16="http://schemas.microsoft.com/office/drawing/2014/main" id="{AAD46BF7-9E6A-594A-BE86-3484135A8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44"/>
          <a:stretch/>
        </p:blipFill>
        <p:spPr bwMode="auto">
          <a:xfrm>
            <a:off x="557048" y="2522483"/>
            <a:ext cx="7733914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7C0533E-F75E-E662-9549-52B176BB421A}"/>
              </a:ext>
            </a:extLst>
          </p:cNvPr>
          <p:cNvSpPr/>
          <p:nvPr/>
        </p:nvSpPr>
        <p:spPr>
          <a:xfrm>
            <a:off x="557048" y="2546576"/>
            <a:ext cx="2654968" cy="3728099"/>
          </a:xfrm>
          <a:prstGeom prst="rect">
            <a:avLst/>
          </a:prstGeom>
          <a:solidFill>
            <a:srgbClr val="9F0927">
              <a:alpha val="2900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1026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B6A61C1-2BA8-8CD5-6A7D-FDD30A42B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459372"/>
            <a:ext cx="3389280" cy="2543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594538" y="3090041"/>
            <a:ext cx="4424855" cy="571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LINEAR</a:t>
            </a:r>
          </a:p>
        </p:txBody>
      </p:sp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48CAC-6A34-9964-54A7-EAC0323D9478}"/>
              </a:ext>
            </a:extLst>
          </p:cNvPr>
          <p:cNvSpPr txBox="1"/>
          <p:nvPr/>
        </p:nvSpPr>
        <p:spPr>
          <a:xfrm>
            <a:off x="8019393" y="2936152"/>
            <a:ext cx="20152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Separating Hyperplane</a:t>
            </a:r>
          </a:p>
          <a:p>
            <a:r>
              <a:rPr lang="en-US" b="1" dirty="0"/>
              <a:t>NON-LINEAR</a:t>
            </a:r>
          </a:p>
        </p:txBody>
      </p:sp>
      <p:pic>
        <p:nvPicPr>
          <p:cNvPr id="3076" name="Picture 4" descr="Non-linear Support Vector Machines Explained | by Mazen Ahmed | Medium">
            <a:extLst>
              <a:ext uri="{FF2B5EF4-FFF2-40B4-BE49-F238E27FC236}">
                <a16:creationId xmlns:a16="http://schemas.microsoft.com/office/drawing/2014/main" id="{0D7D5752-8517-A27D-47D2-1B450C290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7" y="3090041"/>
            <a:ext cx="3956512" cy="3118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05978B-E8D7-3321-DC57-E8CF0ECE0812}"/>
              </a:ext>
            </a:extLst>
          </p:cNvPr>
          <p:cNvCxnSpPr>
            <a:cxnSpLocks/>
          </p:cNvCxnSpPr>
          <p:nvPr/>
        </p:nvCxnSpPr>
        <p:spPr>
          <a:xfrm flipH="1">
            <a:off x="3878317" y="3090041"/>
            <a:ext cx="4141076" cy="110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740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is the task of classifying the elements of a set into one of two groups (each called class).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pic>
        <p:nvPicPr>
          <p:cNvPr id="3" name="Picture 2" descr="Introducing Scikit-Learn | Python Data Science Handbook">
            <a:extLst>
              <a:ext uri="{FF2B5EF4-FFF2-40B4-BE49-F238E27FC236}">
                <a16:creationId xmlns:a16="http://schemas.microsoft.com/office/drawing/2014/main" id="{67E926AA-263D-4EAD-C607-5B01CB04E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8" r="8617"/>
          <a:stretch/>
        </p:blipFill>
        <p:spPr bwMode="auto">
          <a:xfrm>
            <a:off x="966537" y="3013982"/>
            <a:ext cx="4120470" cy="3645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166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Classification - Propensities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Linear and non-linear predictors output the probability of belonging to a particular class (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965434"/>
                <a:ext cx="10387263" cy="4892566"/>
              </a:xfrm>
              <a:prstGeom prst="rect">
                <a:avLst/>
              </a:prstGeom>
              <a:blipFill>
                <a:blip r:embed="rId3"/>
                <a:stretch>
                  <a:fillRect l="-1099" t="-23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1: Example of a binary classification for a dummy dataset with two... |  Download Scientific Diagram">
            <a:extLst>
              <a:ext uri="{FF2B5EF4-FFF2-40B4-BE49-F238E27FC236}">
                <a16:creationId xmlns:a16="http://schemas.microsoft.com/office/drawing/2014/main" id="{A221FAEA-9B3A-273A-F64A-04A3D0CA2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108" y="3139964"/>
            <a:ext cx="3630871" cy="2724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773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1541EA71-67C3-A716-50A0-AEF9FF1735A4}"/>
              </a:ext>
            </a:extLst>
          </p:cNvPr>
          <p:cNvSpPr/>
          <p:nvPr/>
        </p:nvSpPr>
        <p:spPr>
          <a:xfrm rot="5400000">
            <a:off x="2701021" y="4683772"/>
            <a:ext cx="293016" cy="35824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7C4CB5-4011-EC33-1587-E8F31A6288A9}"/>
              </a:ext>
            </a:extLst>
          </p:cNvPr>
          <p:cNvSpPr txBox="1"/>
          <p:nvPr/>
        </p:nvSpPr>
        <p:spPr>
          <a:xfrm>
            <a:off x="4870382" y="3932664"/>
            <a:ext cx="6519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How do we determine the </a:t>
            </a:r>
            <a:r>
              <a:rPr lang="en-US" sz="1800" b="1" dirty="0">
                <a:solidFill>
                  <a:srgbClr val="FF0000"/>
                </a:solidFill>
              </a:rPr>
              <a:t>distance</a:t>
            </a:r>
            <a:r>
              <a:rPr lang="en-US" sz="1800" dirty="0"/>
              <a:t> between this two vectors?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34621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Binary Cross-Entropy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7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The most common </a:t>
            </a:r>
            <a:r>
              <a:rPr lang="en-US" b="1" dirty="0"/>
              <a:t>loss</a:t>
            </a:r>
            <a:r>
              <a:rPr lang="en-US" dirty="0"/>
              <a:t> function in binary classification</a:t>
            </a:r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/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+(1−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01126B-0FEB-934C-C691-5E5C2753D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290" y="2590015"/>
                <a:ext cx="4954177" cy="430887"/>
              </a:xfrm>
              <a:prstGeom prst="rect">
                <a:avLst/>
              </a:prstGeom>
              <a:blipFill>
                <a:blip r:embed="rId3"/>
                <a:stretch>
                  <a:fillRect t="-17143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B23E60A5-A168-774E-6195-0B82FA0071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67" r="72338"/>
          <a:stretch/>
        </p:blipFill>
        <p:spPr bwMode="auto">
          <a:xfrm>
            <a:off x="3267167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Cross-Entropy Loss Function. A loss function used in most… | by Kiprono  Elijah Koech | Towards Data Science">
            <a:extLst>
              <a:ext uri="{FF2B5EF4-FFF2-40B4-BE49-F238E27FC236}">
                <a16:creationId xmlns:a16="http://schemas.microsoft.com/office/drawing/2014/main" id="{59012E5E-DCB8-B138-E692-455E5503FC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38" t="9167"/>
          <a:stretch/>
        </p:blipFill>
        <p:spPr bwMode="auto">
          <a:xfrm>
            <a:off x="1056290" y="3877387"/>
            <a:ext cx="1371600" cy="245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/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226F92-8108-31A0-EA39-2DFCA3608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4741" y="3347890"/>
                <a:ext cx="534698" cy="584775"/>
              </a:xfrm>
              <a:prstGeom prst="rect">
                <a:avLst/>
              </a:prstGeom>
              <a:blipFill>
                <a:blip r:embed="rId5"/>
                <a:stretch>
                  <a:fillRect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/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45E9D1A-1BAD-A80C-CB02-BEB04DA47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5618" y="3347889"/>
                <a:ext cx="532710" cy="584775"/>
              </a:xfrm>
              <a:prstGeom prst="rect">
                <a:avLst/>
              </a:prstGeom>
              <a:blipFill>
                <a:blip r:embed="rId6"/>
                <a:stretch>
                  <a:fillRect t="-6383" b="-14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/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1 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0.775</m:t>
                              </m:r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1−1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1−0.775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0.254</m:t>
                      </m:r>
                      <m:r>
                        <a:rPr lang="en-US" sz="18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</m:oMath>
                  </m:oMathPara>
                </a14:m>
                <a:endParaRPr lang="en-US" sz="1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391046-0C6F-7B44-D242-EFAAB5BC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305" y="4182458"/>
                <a:ext cx="5027915" cy="276999"/>
              </a:xfrm>
              <a:prstGeom prst="rect">
                <a:avLst/>
              </a:prstGeom>
              <a:blipFill>
                <a:blip r:embed="rId7"/>
                <a:stretch>
                  <a:fillRect t="-4348" r="-25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4836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11499</TotalTime>
  <Words>665</Words>
  <Application>Microsoft Macintosh PowerPoint</Application>
  <PresentationFormat>Widescreen</PresentationFormat>
  <Paragraphs>264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Lato</vt:lpstr>
      <vt:lpstr>Arial</vt:lpstr>
      <vt:lpstr>Roboto Slab</vt:lpstr>
      <vt:lpstr>Lato Light</vt:lpstr>
      <vt:lpstr>Libre Franklin</vt:lpstr>
      <vt:lpstr>Calibri</vt:lpstr>
      <vt:lpstr>Cambria Math</vt:lpstr>
      <vt:lpstr>Wingdings</vt:lpstr>
      <vt:lpstr>Office Theme</vt:lpstr>
      <vt:lpstr>Module 2</vt:lpstr>
      <vt:lpstr>Binary Classification</vt:lpstr>
      <vt:lpstr>Types of Classification Problems</vt:lpstr>
      <vt:lpstr>Binary Classification</vt:lpstr>
      <vt:lpstr>Binary Classification</vt:lpstr>
      <vt:lpstr>Binary Classification</vt:lpstr>
      <vt:lpstr>Binary Classification - Propensities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Binary Cross-Entropy</vt:lpstr>
      <vt:lpstr>Python</vt:lpstr>
      <vt:lpstr>Metrics</vt:lpstr>
      <vt:lpstr>Metrics Review: Confusion Matrix</vt:lpstr>
      <vt:lpstr>Metrics Review: Accuracy</vt:lpstr>
      <vt:lpstr>Metrics Review: Recall (Sensitivity)</vt:lpstr>
      <vt:lpstr>Metrics Review: Precision</vt:lpstr>
      <vt:lpstr>F1 Score</vt:lpstr>
      <vt:lpstr>Balanced Accuracy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150</cp:revision>
  <dcterms:modified xsi:type="dcterms:W3CDTF">2024-02-26T14:12:25Z</dcterms:modified>
</cp:coreProperties>
</file>