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34" r:id="rId2"/>
    <p:sldId id="417" r:id="rId3"/>
    <p:sldId id="428" r:id="rId4"/>
    <p:sldId id="429" r:id="rId5"/>
    <p:sldId id="427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8">
          <p15:clr>
            <a:srgbClr val="A4A3A4"/>
          </p15:clr>
        </p15:guide>
        <p15:guide id="2" orient="horz" pos="992">
          <p15:clr>
            <a:srgbClr val="A4A3A4"/>
          </p15:clr>
        </p15:guide>
        <p15:guide id="3" pos="5274">
          <p15:clr>
            <a:srgbClr val="A4A3A4"/>
          </p15:clr>
        </p15:guide>
        <p15:guide id="4" pos="407">
          <p15:clr>
            <a:srgbClr val="A4A3A4"/>
          </p15:clr>
        </p15:guide>
        <p15:guide id="5" pos="3067">
          <p15:clr>
            <a:srgbClr val="A4A3A4"/>
          </p15:clr>
        </p15:guide>
        <p15:guide id="6" orient="horz" pos="637">
          <p15:clr>
            <a:srgbClr val="A4A3A4"/>
          </p15:clr>
        </p15:guide>
        <p15:guide id="7" orient="horz" pos="13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971"/>
    <a:srgbClr val="008080"/>
    <a:srgbClr val="4C68B0"/>
    <a:srgbClr val="FFC70D"/>
    <a:srgbClr val="FF8D03"/>
    <a:srgbClr val="FF5015"/>
    <a:srgbClr val="E79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1"/>
    <p:restoredTop sz="94537" autoAdjust="0"/>
  </p:normalViewPr>
  <p:slideViewPr>
    <p:cSldViewPr snapToGrid="0" snapToObjects="1">
      <p:cViewPr varScale="1">
        <p:scale>
          <a:sx n="128" d="100"/>
          <a:sy n="128" d="100"/>
        </p:scale>
        <p:origin x="1576" y="176"/>
      </p:cViewPr>
      <p:guideLst>
        <p:guide orient="horz" pos="478"/>
        <p:guide orient="horz" pos="992"/>
        <p:guide pos="5274"/>
        <p:guide pos="407"/>
        <p:guide pos="3067"/>
        <p:guide orient="horz" pos="637"/>
        <p:guide orient="horz" pos="13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27" d="100"/>
        <a:sy n="22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42A7BA-E893-4372-90ED-6059B1FE4594}" type="datetimeFigureOut">
              <a:rPr lang="en-US"/>
              <a:pPr>
                <a:defRPr/>
              </a:pPr>
              <a:t>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B8C6B37-2C49-407A-B5D1-F82AC323A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9905DD9-28A7-44C7-BE93-4C2346321DCE}" type="datetimeFigureOut">
              <a:rPr lang="en-US"/>
              <a:pPr>
                <a:defRPr/>
              </a:pPr>
              <a:t>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59775E7-C12A-4A8D-BBAE-CFD680A98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8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6"/>
            <a:ext cx="77724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540B098-39F1-4256-BB58-F10AA05FDECB}" type="datetimeFigureOut">
              <a:rPr lang="en-US"/>
              <a:pPr>
                <a:defRPr/>
              </a:pPr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AA6DA61-F5F5-4BD7-BAFA-B16432FD4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8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4D441AF-DD11-4388-9155-58332CB9E70C}" type="datetimeFigureOut">
              <a:rPr lang="en-US"/>
              <a:pPr>
                <a:defRPr/>
              </a:pPr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648C436-6C27-4BF4-A04C-D2B1BEAAC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3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8"/>
            <a:ext cx="20574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8"/>
            <a:ext cx="60198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872AE81-4200-4773-A6CA-852C6F7797DA}" type="datetimeFigureOut">
              <a:rPr lang="en-US"/>
              <a:pPr>
                <a:defRPr/>
              </a:pPr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7377638-3B2B-4A12-92CD-00486D937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CF54AC6-DC01-47B4-84E3-35E7D762A4A8}" type="datetimeFigureOut">
              <a:rPr lang="en-US"/>
              <a:pPr>
                <a:defRPr/>
              </a:pPr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1BE0F17-D01A-4D23-BC5F-268841757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0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6"/>
            <a:ext cx="77724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E73F40D-86E6-4C15-B9C3-7E392B06B9B5}" type="datetimeFigureOut">
              <a:rPr lang="en-US"/>
              <a:pPr>
                <a:defRPr/>
              </a:pPr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B9C40E0-CF51-48B7-8D8F-19488C69B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E17FFF2-5061-4878-8F3B-EC1C520F078F}" type="datetimeFigureOut">
              <a:rPr lang="en-US"/>
              <a:pPr>
                <a:defRPr/>
              </a:pPr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84E7276-5C52-425E-9675-9303C2196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6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5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5935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E42E38B-D87F-4040-A9B8-DFF1A7A2989B}" type="datetimeFigureOut">
              <a:rPr lang="en-US"/>
              <a:pPr>
                <a:defRPr/>
              </a:pPr>
              <a:t>1/5/21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30E4D7C-921C-4939-B297-1C6A9DB90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8DD31A1-CAE8-4E2E-84BB-DD354C4A9CC2}" type="datetimeFigureOut">
              <a:rPr lang="en-US"/>
              <a:pPr>
                <a:defRPr/>
              </a:pPr>
              <a:t>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67D193E-B716-4D9F-A381-280F8B0F5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FF4EE7C-CD61-4A6E-802E-7C8ED360D758}" type="datetimeFigureOut">
              <a:rPr lang="en-US"/>
              <a:pPr>
                <a:defRPr/>
              </a:pPr>
              <a:t>1/5/21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92D228CB-9D5D-42FB-911D-669D2089E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7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3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2F808C9-B8B2-4E1D-BBAA-A9726590BA71}" type="datetimeFigureOut">
              <a:rPr lang="en-US"/>
              <a:pPr>
                <a:defRPr/>
              </a:pPr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584B3757-017F-4F5D-ACA4-1E826C954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8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2DDECC6C-7443-47A8-AE5B-220135DA7A5B}" type="datetimeFigureOut">
              <a:rPr lang="en-US"/>
              <a:pPr>
                <a:defRPr/>
              </a:pPr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A6679B6-1F98-4296-918F-0305E900E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0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5167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15726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441789" y="349251"/>
            <a:ext cx="8393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chemeClr val="bg1"/>
                </a:solidFill>
                <a:latin typeface="Gotham Light" charset="0"/>
              </a:rPr>
              <a:t>ISA 630 – Machine Learning for Business Applications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99767"/>
            <a:ext cx="9144000" cy="27305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3317" name="Picture 7" descr="M logo 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4" y="5105400"/>
            <a:ext cx="2682875" cy="1060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Box 2"/>
          <p:cNvSpPr txBox="1">
            <a:spLocks noChangeArrowheads="1"/>
          </p:cNvSpPr>
          <p:nvPr/>
        </p:nvSpPr>
        <p:spPr bwMode="auto">
          <a:xfrm>
            <a:off x="616554" y="2031122"/>
            <a:ext cx="805217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800" dirty="0"/>
              <a:t>Introduction to Python for ML</a:t>
            </a:r>
          </a:p>
          <a:p>
            <a:pPr algn="ctr" eaLnBrk="1" hangingPunct="1"/>
            <a:r>
              <a:rPr lang="en-US" sz="2800" dirty="0"/>
              <a:t>Module 0</a:t>
            </a:r>
          </a:p>
          <a:p>
            <a:pPr algn="ctr" eaLnBrk="1" hangingPunct="1"/>
            <a:endParaRPr lang="en-US" sz="2800" dirty="0"/>
          </a:p>
        </p:txBody>
      </p:sp>
      <p:pic>
        <p:nvPicPr>
          <p:cNvPr id="1030" name="Picture 6" descr="Coding | Python in 2020 | Python programming, Programming tutorial, Python  logo">
            <a:extLst>
              <a:ext uri="{FF2B5EF4-FFF2-40B4-BE49-F238E27FC236}">
                <a16:creationId xmlns:a16="http://schemas.microsoft.com/office/drawing/2014/main" id="{0BD7C4F0-6E51-5545-A8AF-0420742F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048" y="3255662"/>
            <a:ext cx="3691467" cy="160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</a:p>
        </p:txBody>
      </p:sp>
      <p:sp>
        <p:nvSpPr>
          <p:cNvPr id="10" name="AutoShape 2" descr="Image result for r studio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57150"/>
            <a:ext cx="7683335" cy="86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33351" y="165100"/>
            <a:ext cx="7549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Gotham Light" charset="0"/>
              </a:rPr>
              <a:t>Module 0 [1] -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980" y="1478750"/>
            <a:ext cx="86581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There are many ways you can use Python in this course. If you already have a preferred way of using Python you are welcome to keep it.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3EB2155-87F2-8847-B2E7-585AF4E9F8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7506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0AD6D-0A0C-0B42-9E6E-6261C421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1985"/>
            <a:ext cx="2939560" cy="1627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E03F07-CDE1-C641-A15A-44FC9D228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899" y="3270070"/>
            <a:ext cx="2280501" cy="11295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F8AA27-24C2-CA47-8B6C-DD20E7548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634" y="3163668"/>
            <a:ext cx="1890685" cy="2190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3CCC19-5309-4946-95A5-8D2FBB9E9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299" y="344589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6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</a:p>
        </p:txBody>
      </p:sp>
      <p:sp>
        <p:nvSpPr>
          <p:cNvPr id="10" name="AutoShape 2" descr="Image result for r studio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57150"/>
            <a:ext cx="7683335" cy="86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33351" y="165100"/>
            <a:ext cx="7549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Gotham Light" charset="0"/>
              </a:rPr>
              <a:t>Module 0 [1] - ANACONDA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981" y="1038087"/>
            <a:ext cx="865818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Anaconda is a </a:t>
            </a:r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open-source</a:t>
            </a:r>
            <a:r>
              <a:rPr lang="en-US" dirty="0"/>
              <a:t> distribution of the 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dirty="0"/>
              <a:t> that simplifies package management. Allows for the creation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 descr="Anaconda Navigator — Anaconda documentation">
            <a:extLst>
              <a:ext uri="{FF2B5EF4-FFF2-40B4-BE49-F238E27FC236}">
                <a16:creationId xmlns:a16="http://schemas.microsoft.com/office/drawing/2014/main" id="{A5E85B9A-9419-9042-A511-5D3C18A2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" y="2109919"/>
            <a:ext cx="8356788" cy="4472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55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</a:p>
        </p:txBody>
      </p:sp>
      <p:sp>
        <p:nvSpPr>
          <p:cNvPr id="10" name="AutoShape 2" descr="Image result for r studio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57150"/>
            <a:ext cx="7683335" cy="86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33351" y="165100"/>
            <a:ext cx="7549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Gotham Light" charset="0"/>
              </a:rPr>
              <a:t>Module 0 [1] – JUPYTER NOTEBOOKS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981" y="1038087"/>
            <a:ext cx="865818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i="1" dirty="0" err="1"/>
              <a:t>Jupyter</a:t>
            </a:r>
            <a:r>
              <a:rPr lang="en-US" i="1" dirty="0"/>
              <a:t> Notebook</a:t>
            </a:r>
            <a:r>
              <a:rPr lang="en-US" dirty="0"/>
              <a:t> is an open-source web application that allows you to create and share documents that contain live code, equations, visualizations and narrative text..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146" name="Picture 2" descr="Overview of Jupyter Notebooks – Data Analysis and Visualization in Python  for Ecologists">
            <a:extLst>
              <a:ext uri="{FF2B5EF4-FFF2-40B4-BE49-F238E27FC236}">
                <a16:creationId xmlns:a16="http://schemas.microsoft.com/office/drawing/2014/main" id="{5DBEC654-A847-3043-9063-EF23D55F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0" y="2024717"/>
            <a:ext cx="8229600" cy="457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3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</a:t>
            </a:r>
          </a:p>
        </p:txBody>
      </p:sp>
      <p:sp>
        <p:nvSpPr>
          <p:cNvPr id="10" name="AutoShape 2" descr="Image result for r studio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57150"/>
            <a:ext cx="7683335" cy="8614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33351" y="165100"/>
            <a:ext cx="75499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bg1"/>
                </a:solidFill>
                <a:latin typeface="Gotham Light" charset="0"/>
              </a:rPr>
              <a:t>SUMMARY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5452" y="1669257"/>
            <a:ext cx="8139020" cy="44317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Make a folder (or several) and keep your data files there.</a:t>
            </a:r>
          </a:p>
          <a:p>
            <a:r>
              <a:rPr lang="en-US" dirty="0"/>
              <a:t>Remember to set your working directory prior to trying to import data.</a:t>
            </a:r>
          </a:p>
          <a:p>
            <a:r>
              <a:rPr lang="en-US" dirty="0"/>
              <a:t>Everything is an object, your </a:t>
            </a:r>
            <a:r>
              <a:rPr lang="en-US" dirty="0" err="1"/>
              <a:t>read.table</a:t>
            </a:r>
            <a:r>
              <a:rPr lang="en-US" dirty="0"/>
              <a:t>() statement has to be assigned to something (give it a name) before you read it in.</a:t>
            </a:r>
          </a:p>
          <a:p>
            <a:r>
              <a:rPr lang="en-US" dirty="0"/>
              <a:t>Use copy and paste as much as you can to avoid typos.</a:t>
            </a:r>
          </a:p>
          <a:p>
            <a:r>
              <a:rPr lang="en-US" dirty="0"/>
              <a:t>The Global Environment can give you information about objects.</a:t>
            </a:r>
          </a:p>
          <a:p>
            <a:r>
              <a:rPr lang="en-US" dirty="0"/>
              <a:t>class() function tells you what type of object something is.</a:t>
            </a:r>
          </a:p>
          <a:p>
            <a:r>
              <a:rPr lang="en-US" dirty="0"/>
              <a:t>The object type and variable type are important!</a:t>
            </a:r>
          </a:p>
          <a:p>
            <a:r>
              <a:rPr lang="en-US" dirty="0"/>
              <a:t>A data frame can contain variables of multiple types, but each variable needs to have the same number of rows.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233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6971"/>
      </a:dk1>
      <a:lt1>
        <a:sysClr val="window" lastClr="FFFFFF"/>
      </a:lt1>
      <a:dk2>
        <a:srgbClr val="9F0927"/>
      </a:dk2>
      <a:lt2>
        <a:srgbClr val="FFFEEF"/>
      </a:lt2>
      <a:accent1>
        <a:srgbClr val="006971"/>
      </a:accent1>
      <a:accent2>
        <a:srgbClr val="BE0A2A"/>
      </a:accent2>
      <a:accent3>
        <a:srgbClr val="F0CC3F"/>
      </a:accent3>
      <a:accent4>
        <a:srgbClr val="A7C784"/>
      </a:accent4>
      <a:accent5>
        <a:srgbClr val="D84725"/>
      </a:accent5>
      <a:accent6>
        <a:srgbClr val="00808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12996</TotalTime>
  <Words>241</Words>
  <Application>Microsoft Macintosh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Gotham Light</vt:lpstr>
      <vt:lpstr>Custom Design</vt:lpstr>
      <vt:lpstr>PowerPoint Presentation</vt:lpstr>
      <vt:lpstr>                 </vt:lpstr>
      <vt:lpstr>                 </vt:lpstr>
      <vt:lpstr>                 </vt:lpstr>
      <vt:lpstr>                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campus!</dc:title>
  <dc:creator>Donna Barnet</dc:creator>
  <cp:lastModifiedBy>Martinez, Waldyn Gerardo Dr.</cp:lastModifiedBy>
  <cp:revision>416</cp:revision>
  <cp:lastPrinted>2012-06-26T14:40:12Z</cp:lastPrinted>
  <dcterms:created xsi:type="dcterms:W3CDTF">2011-09-09T19:38:31Z</dcterms:created>
  <dcterms:modified xsi:type="dcterms:W3CDTF">2021-01-06T16:49:38Z</dcterms:modified>
</cp:coreProperties>
</file>