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34" r:id="rId2"/>
    <p:sldId id="417" r:id="rId3"/>
    <p:sldId id="418" r:id="rId4"/>
    <p:sldId id="419" r:id="rId5"/>
    <p:sldId id="420" r:id="rId6"/>
    <p:sldId id="423" r:id="rId7"/>
    <p:sldId id="424" r:id="rId8"/>
    <p:sldId id="422" r:id="rId9"/>
    <p:sldId id="425" r:id="rId10"/>
    <p:sldId id="427" r:id="rId11"/>
    <p:sldId id="42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>
          <p15:clr>
            <a:srgbClr val="A4A3A4"/>
          </p15:clr>
        </p15:guide>
        <p15:guide id="2" orient="horz" pos="992">
          <p15:clr>
            <a:srgbClr val="A4A3A4"/>
          </p15:clr>
        </p15:guide>
        <p15:guide id="3" pos="5274">
          <p15:clr>
            <a:srgbClr val="A4A3A4"/>
          </p15:clr>
        </p15:guide>
        <p15:guide id="4" pos="407">
          <p15:clr>
            <a:srgbClr val="A4A3A4"/>
          </p15:clr>
        </p15:guide>
        <p15:guide id="5" pos="3067">
          <p15:clr>
            <a:srgbClr val="A4A3A4"/>
          </p15:clr>
        </p15:guide>
        <p15:guide id="6" orient="horz" pos="637">
          <p15:clr>
            <a:srgbClr val="A4A3A4"/>
          </p15:clr>
        </p15:guide>
        <p15:guide id="7" orient="horz" pos="13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971"/>
    <a:srgbClr val="008080"/>
    <a:srgbClr val="4C68B0"/>
    <a:srgbClr val="FFC70D"/>
    <a:srgbClr val="FF8D03"/>
    <a:srgbClr val="FF5015"/>
    <a:srgbClr val="E79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2"/>
    <p:restoredTop sz="94527" autoAdjust="0"/>
  </p:normalViewPr>
  <p:slideViewPr>
    <p:cSldViewPr snapToGrid="0" snapToObjects="1">
      <p:cViewPr varScale="1">
        <p:scale>
          <a:sx n="146" d="100"/>
          <a:sy n="146" d="100"/>
        </p:scale>
        <p:origin x="1928" y="160"/>
      </p:cViewPr>
      <p:guideLst>
        <p:guide orient="horz" pos="478"/>
        <p:guide orient="horz" pos="992"/>
        <p:guide pos="5274"/>
        <p:guide pos="407"/>
        <p:guide pos="3067"/>
        <p:guide orient="horz" pos="637"/>
        <p:guide orient="horz" pos="1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42A7BA-E893-4372-90ED-6059B1FE4594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8C6B37-2C49-407A-B5D1-F82AC323A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9905DD9-28A7-44C7-BE93-4C2346321DCE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9775E7-C12A-4A8D-BBAE-CFD680A98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540B098-39F1-4256-BB58-F10AA05FDECB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AA6DA61-F5F5-4BD7-BAFA-B16432FD4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4D441AF-DD11-4388-9155-58332CB9E70C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648C436-6C27-4BF4-A04C-D2B1BEAA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872AE81-4200-4773-A6CA-852C6F7797DA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7377638-3B2B-4A12-92CD-00486D937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CF54AC6-DC01-47B4-84E3-35E7D762A4A8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1BE0F17-D01A-4D23-BC5F-268841757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0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73F40D-86E6-4C15-B9C3-7E392B06B9B5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B9C40E0-CF51-48B7-8D8F-19488C69B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E17FFF2-5061-4878-8F3B-EC1C520F078F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84E7276-5C52-425E-9675-9303C2196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E42E38B-D87F-4040-A9B8-DFF1A7A2989B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30E4D7C-921C-4939-B297-1C6A9DB90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8DD31A1-CAE8-4E2E-84BB-DD354C4A9CC2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67D193E-B716-4D9F-A381-280F8B0F5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FF4EE7C-CD61-4A6E-802E-7C8ED360D758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2D228CB-9D5D-42FB-911D-669D2089E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2F808C9-B8B2-4E1D-BBAA-A9726590BA71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4B3757-017F-4F5D-ACA4-1E826C954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DDECC6C-7443-47A8-AE5B-220135DA7A5B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A6679B6-1F98-4296-918F-0305E900E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wg@miamioh.edu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5726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41789" y="349251"/>
            <a:ext cx="8393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ISA 630 – Machine Learning for Business Applications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99767"/>
            <a:ext cx="9144000" cy="2730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3317" name="Picture 7" descr="M logo 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4" y="5410197"/>
            <a:ext cx="2682875" cy="106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2"/>
          <p:cNvSpPr txBox="1">
            <a:spLocks noChangeArrowheads="1"/>
          </p:cNvSpPr>
          <p:nvPr/>
        </p:nvSpPr>
        <p:spPr bwMode="auto">
          <a:xfrm>
            <a:off x="612692" y="1701804"/>
            <a:ext cx="805217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000000"/>
                </a:solidFill>
                <a:latin typeface="Gotham Light" charset="0"/>
              </a:rPr>
              <a:t>Machine Learning for Business Applications </a:t>
            </a:r>
          </a:p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Overview of the Course</a:t>
            </a:r>
          </a:p>
          <a:p>
            <a:pPr algn="ctr" eaLnBrk="1" hangingPunct="1"/>
            <a:endParaRPr lang="en-US" sz="2800" dirty="0"/>
          </a:p>
        </p:txBody>
      </p:sp>
      <p:pic>
        <p:nvPicPr>
          <p:cNvPr id="1026" name="Picture 2" descr="10 Companies Using Machine Learning in Cool Ways | WordStream">
            <a:extLst>
              <a:ext uri="{FF2B5EF4-FFF2-40B4-BE49-F238E27FC236}">
                <a16:creationId xmlns:a16="http://schemas.microsoft.com/office/drawing/2014/main" id="{C60EFBB9-9CFB-AF41-85ED-C6D37EFF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94" y="2784971"/>
            <a:ext cx="3662812" cy="26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Course Expectations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DA42F-53AD-844E-9B68-EDC88DDEBCFA}"/>
              </a:ext>
            </a:extLst>
          </p:cNvPr>
          <p:cNvSpPr/>
          <p:nvPr/>
        </p:nvSpPr>
        <p:spPr>
          <a:xfrm>
            <a:off x="559500" y="1451518"/>
            <a:ext cx="316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Will I be programming?</a:t>
            </a:r>
            <a:endParaRPr lang="en-US" sz="2400" dirty="0"/>
          </a:p>
        </p:txBody>
      </p:sp>
      <p:pic>
        <p:nvPicPr>
          <p:cNvPr id="16386" name="Picture 2" descr="Smiley Yes Vector Images (over 320)">
            <a:extLst>
              <a:ext uri="{FF2B5EF4-FFF2-40B4-BE49-F238E27FC236}">
                <a16:creationId xmlns:a16="http://schemas.microsoft.com/office/drawing/2014/main" id="{001DD10B-2E20-D442-B7BE-E51236D5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98" y="1879229"/>
            <a:ext cx="2360197" cy="24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C156EB-3797-6C43-BDDC-B627A8017C7B}"/>
              </a:ext>
            </a:extLst>
          </p:cNvPr>
          <p:cNvSpPr/>
          <p:nvPr/>
        </p:nvSpPr>
        <p:spPr>
          <a:xfrm>
            <a:off x="838809" y="4174417"/>
            <a:ext cx="2775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Math and Statistics?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D952E-4305-5648-97B7-66FDE585748E}"/>
              </a:ext>
            </a:extLst>
          </p:cNvPr>
          <p:cNvSpPr/>
          <p:nvPr/>
        </p:nvSpPr>
        <p:spPr>
          <a:xfrm>
            <a:off x="5345902" y="1489517"/>
            <a:ext cx="1661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Hard work?</a:t>
            </a:r>
            <a:endParaRPr lang="en-US" sz="2400" dirty="0"/>
          </a:p>
        </p:txBody>
      </p:sp>
      <p:pic>
        <p:nvPicPr>
          <p:cNvPr id="18436" name="Picture 4" descr="Emoji-cize Learning - Diana Benner">
            <a:extLst>
              <a:ext uri="{FF2B5EF4-FFF2-40B4-BE49-F238E27FC236}">
                <a16:creationId xmlns:a16="http://schemas.microsoft.com/office/drawing/2014/main" id="{BC7F4A86-98AF-7F4C-8865-AA58D16C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7" y="4636082"/>
            <a:ext cx="1984284" cy="198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03058-A4D0-3A44-B2EF-07E9036F4DA7}"/>
              </a:ext>
            </a:extLst>
          </p:cNvPr>
          <p:cNvSpPr/>
          <p:nvPr/>
        </p:nvSpPr>
        <p:spPr>
          <a:xfrm>
            <a:off x="4983883" y="4174417"/>
            <a:ext cx="3158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Research on your own?</a:t>
            </a:r>
            <a:endParaRPr lang="en-US" sz="2400" dirty="0"/>
          </a:p>
        </p:txBody>
      </p:sp>
      <p:pic>
        <p:nvPicPr>
          <p:cNvPr id="18438" name="Picture 6" descr="🤏 Pinching Hand Emoji — Dictionary of Emoji, Copy &amp; Paste">
            <a:extLst>
              <a:ext uri="{FF2B5EF4-FFF2-40B4-BE49-F238E27FC236}">
                <a16:creationId xmlns:a16="http://schemas.microsoft.com/office/drawing/2014/main" id="{2227141A-BB54-7045-983E-80F9BDBB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" y="511846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Worried Emoticon | Funny emoji faces, Cute emoji wallpaper, Emoticon">
            <a:extLst>
              <a:ext uri="{FF2B5EF4-FFF2-40B4-BE49-F238E27FC236}">
                <a16:creationId xmlns:a16="http://schemas.microsoft.com/office/drawing/2014/main" id="{6AF0A4C5-39C7-A545-90CA-262F8C3A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65" y="4635479"/>
            <a:ext cx="1984285" cy="19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Too Much Study | Funny emoticons, Funny emoji faces, Smiley emoji">
            <a:extLst>
              <a:ext uri="{FF2B5EF4-FFF2-40B4-BE49-F238E27FC236}">
                <a16:creationId xmlns:a16="http://schemas.microsoft.com/office/drawing/2014/main" id="{F8903465-1980-AC4D-900F-817263F0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378" y="1913183"/>
            <a:ext cx="2222521" cy="22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6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97A55-81F2-0444-A411-7A96B797A65E}"/>
              </a:ext>
            </a:extLst>
          </p:cNvPr>
          <p:cNvSpPr/>
          <p:nvPr/>
        </p:nvSpPr>
        <p:spPr>
          <a:xfrm>
            <a:off x="133351" y="1195407"/>
            <a:ext cx="332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Introduction to Python for ML:</a:t>
            </a:r>
            <a:r>
              <a:rPr lang="en-US" dirty="0"/>
              <a:t>    </a:t>
            </a:r>
          </a:p>
        </p:txBody>
      </p:sp>
      <p:pic>
        <p:nvPicPr>
          <p:cNvPr id="20486" name="Picture 6" descr="55264 Introduction to Programming using Python | New Horizons Singapore">
            <a:extLst>
              <a:ext uri="{FF2B5EF4-FFF2-40B4-BE49-F238E27FC236}">
                <a16:creationId xmlns:a16="http://schemas.microsoft.com/office/drawing/2014/main" id="{4641412F-17CC-0440-9557-C8D5460A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20" y="2348593"/>
            <a:ext cx="1012916" cy="10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Instructor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13B88-3398-1141-B8BF-B3028791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" y="2135718"/>
            <a:ext cx="2095500" cy="259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C69B7E-589B-1A42-871E-5BE2CF61B739}"/>
              </a:ext>
            </a:extLst>
          </p:cNvPr>
          <p:cNvSpPr/>
          <p:nvPr/>
        </p:nvSpPr>
        <p:spPr>
          <a:xfrm>
            <a:off x="231913" y="1636184"/>
            <a:ext cx="21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Dr. </a:t>
            </a:r>
            <a:r>
              <a:rPr lang="en-US" b="1" dirty="0" err="1"/>
              <a:t>Waldyn</a:t>
            </a:r>
            <a:r>
              <a:rPr lang="en-US" b="1" dirty="0"/>
              <a:t> Martinez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1871B-AADD-E841-B73F-B2D5F7519F70}"/>
              </a:ext>
            </a:extLst>
          </p:cNvPr>
          <p:cNvSpPr/>
          <p:nvPr/>
        </p:nvSpPr>
        <p:spPr>
          <a:xfrm>
            <a:off x="2683565" y="2135718"/>
            <a:ext cx="62285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Office:</a:t>
            </a:r>
            <a:r>
              <a:rPr lang="en-US" dirty="0"/>
              <a:t> 2020</a:t>
            </a:r>
          </a:p>
          <a:p>
            <a:r>
              <a:rPr lang="en-US" b="1" dirty="0"/>
              <a:t>Email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martinwg@miamioh.edu</a:t>
            </a:r>
            <a:endParaRPr lang="en-US" dirty="0"/>
          </a:p>
          <a:p>
            <a:r>
              <a:rPr lang="en-US" b="1" dirty="0"/>
              <a:t>Office Phone:</a:t>
            </a:r>
            <a:r>
              <a:rPr lang="en-US" dirty="0"/>
              <a:t> 513.529.2154</a:t>
            </a:r>
          </a:p>
          <a:p>
            <a:r>
              <a:rPr lang="en-US" dirty="0"/>
              <a:t>Area of Expertise: Dr. Martinez' research is focused on the area of Statistical Machine Learning, specifically in the theory and applications of ensemble, hybrid and deep learning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What is Machine Learning?</a:t>
            </a:r>
          </a:p>
        </p:txBody>
      </p:sp>
      <p:pic>
        <p:nvPicPr>
          <p:cNvPr id="2052" name="Picture 4" descr="What machine learning people do #MachineLearning #Developer #Coding #Meme | Machine  learning, Machine learning projects, Learning people">
            <a:extLst>
              <a:ext uri="{FF2B5EF4-FFF2-40B4-BE49-F238E27FC236}">
                <a16:creationId xmlns:a16="http://schemas.microsoft.com/office/drawing/2014/main" id="{E05E8687-E9A5-6749-94E5-DA6371BDB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24" y="1279132"/>
            <a:ext cx="5221816" cy="52218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37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What is Machine Learning?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0EF5F-E2D3-4D4C-9DE2-E062CA55F02A}"/>
              </a:ext>
            </a:extLst>
          </p:cNvPr>
          <p:cNvSpPr/>
          <p:nvPr/>
        </p:nvSpPr>
        <p:spPr>
          <a:xfrm>
            <a:off x="133351" y="1205068"/>
            <a:ext cx="806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Machine Learning </a:t>
            </a:r>
            <a:r>
              <a:rPr lang="en-US" dirty="0"/>
              <a:t>is the field of study that gives computers the ability to </a:t>
            </a:r>
            <a:r>
              <a:rPr lang="en-US" b="1" dirty="0">
                <a:solidFill>
                  <a:srgbClr val="FF0000"/>
                </a:solidFill>
              </a:rPr>
              <a:t>learn</a:t>
            </a:r>
            <a:r>
              <a:rPr lang="en-US" dirty="0"/>
              <a:t> without being explicitly programmed (Arthur Samuel, 1959).</a:t>
            </a:r>
          </a:p>
        </p:txBody>
      </p:sp>
      <p:pic>
        <p:nvPicPr>
          <p:cNvPr id="4098" name="Picture 2" descr="Email Spam Filtering: An Implementation with Python and Scikit-learn">
            <a:extLst>
              <a:ext uri="{FF2B5EF4-FFF2-40B4-BE49-F238E27FC236}">
                <a16:creationId xmlns:a16="http://schemas.microsoft.com/office/drawing/2014/main" id="{CF8A63C8-973B-3B4F-AEB4-36F568EC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3" y="1848534"/>
            <a:ext cx="4241074" cy="19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75FD23-A765-AA4B-B29D-815AC1C97C68}"/>
              </a:ext>
            </a:extLst>
          </p:cNvPr>
          <p:cNvSpPr/>
          <p:nvPr/>
        </p:nvSpPr>
        <p:spPr>
          <a:xfrm>
            <a:off x="133351" y="3691932"/>
            <a:ext cx="8068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computer program is said to </a:t>
            </a:r>
            <a:r>
              <a:rPr lang="en-US" b="1" u="sng" dirty="0"/>
              <a:t>learn</a:t>
            </a:r>
            <a:r>
              <a:rPr lang="en-US" dirty="0"/>
              <a:t> from </a:t>
            </a:r>
            <a:r>
              <a:rPr lang="en-US" b="1" dirty="0">
                <a:solidFill>
                  <a:srgbClr val="FF0000"/>
                </a:solidFill>
              </a:rPr>
              <a:t>experience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with respect to some </a:t>
            </a:r>
            <a:r>
              <a:rPr lang="en-US" b="1" dirty="0">
                <a:solidFill>
                  <a:srgbClr val="FF0000"/>
                </a:solidFill>
              </a:rPr>
              <a:t>task</a:t>
            </a:r>
            <a:r>
              <a:rPr lang="en-US" dirty="0"/>
              <a:t> T and some </a:t>
            </a:r>
            <a:r>
              <a:rPr lang="en-US" b="1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P, if its performance on T, as measured by P, improves with experience E (Tom Mitchell, 1997).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93304-29F7-AE4B-AAA4-0C5FF0A27B22}"/>
              </a:ext>
            </a:extLst>
          </p:cNvPr>
          <p:cNvSpPr/>
          <p:nvPr/>
        </p:nvSpPr>
        <p:spPr>
          <a:xfrm>
            <a:off x="457200" y="480316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Experience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A1777-9A50-D746-96EE-E07760AC2873}"/>
              </a:ext>
            </a:extLst>
          </p:cNvPr>
          <p:cNvSpPr/>
          <p:nvPr/>
        </p:nvSpPr>
        <p:spPr>
          <a:xfrm>
            <a:off x="3159411" y="4803168"/>
            <a:ext cx="5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Task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58138-0825-0E4E-AE75-A371AE062EDF}"/>
              </a:ext>
            </a:extLst>
          </p:cNvPr>
          <p:cNvSpPr/>
          <p:nvPr/>
        </p:nvSpPr>
        <p:spPr>
          <a:xfrm>
            <a:off x="6360744" y="4803168"/>
            <a:ext cx="234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measure </a:t>
            </a:r>
            <a:endParaRPr lang="en-US" dirty="0"/>
          </a:p>
        </p:txBody>
      </p:sp>
      <p:pic>
        <p:nvPicPr>
          <p:cNvPr id="13" name="Picture 2" descr="Email Spam Filtering: An Implementation with Python and Scikit-learn">
            <a:extLst>
              <a:ext uri="{FF2B5EF4-FFF2-40B4-BE49-F238E27FC236}">
                <a16:creationId xmlns:a16="http://schemas.microsoft.com/office/drawing/2014/main" id="{4EC5EE19-BCCE-F84E-AA09-CC7E0D94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73" y="5397922"/>
            <a:ext cx="2867451" cy="12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3C10E-B33D-A841-95B2-A5AA991A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1" y="5206559"/>
            <a:ext cx="2135892" cy="1376274"/>
          </a:xfrm>
          <a:prstGeom prst="rect">
            <a:avLst/>
          </a:prstGeom>
        </p:spPr>
      </p:pic>
      <p:pic>
        <p:nvPicPr>
          <p:cNvPr id="4100" name="Picture 4" descr="Red Envelope">
            <a:extLst>
              <a:ext uri="{FF2B5EF4-FFF2-40B4-BE49-F238E27FC236}">
                <a16:creationId xmlns:a16="http://schemas.microsoft.com/office/drawing/2014/main" id="{2451D877-B7D6-2044-AC38-2BA06AF9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57" y="5501380"/>
            <a:ext cx="789488" cy="6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5A9F9-4B97-6C45-8D4B-63C7ECDA538A}"/>
              </a:ext>
            </a:extLst>
          </p:cNvPr>
          <p:cNvSpPr/>
          <p:nvPr/>
        </p:nvSpPr>
        <p:spPr>
          <a:xfrm>
            <a:off x="6391113" y="5141763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C78606-1CB3-AE4B-A662-E84EE89AAA98}"/>
              </a:ext>
            </a:extLst>
          </p:cNvPr>
          <p:cNvSpPr/>
          <p:nvPr/>
        </p:nvSpPr>
        <p:spPr>
          <a:xfrm>
            <a:off x="7395400" y="5141763"/>
            <a:ext cx="108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4102" name="Picture 6" descr="White Envelope Icon PNG Transparent Background, Free Download #18237 -  FreeIconsPNG">
            <a:extLst>
              <a:ext uri="{FF2B5EF4-FFF2-40B4-BE49-F238E27FC236}">
                <a16:creationId xmlns:a16="http://schemas.microsoft.com/office/drawing/2014/main" id="{06A0C239-CC32-764A-B30C-D019E597A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37" y="5557195"/>
            <a:ext cx="734981" cy="4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4BE528-6F0C-F942-B766-3F5A5BE8E200}"/>
              </a:ext>
            </a:extLst>
          </p:cNvPr>
          <p:cNvSpPr/>
          <p:nvPr/>
        </p:nvSpPr>
        <p:spPr>
          <a:xfrm>
            <a:off x="5193065" y="5584390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Minimize</a:t>
            </a:r>
          </a:p>
        </p:txBody>
      </p:sp>
      <p:pic>
        <p:nvPicPr>
          <p:cNvPr id="24" name="Picture 4" descr="Red Envelope">
            <a:extLst>
              <a:ext uri="{FF2B5EF4-FFF2-40B4-BE49-F238E27FC236}">
                <a16:creationId xmlns:a16="http://schemas.microsoft.com/office/drawing/2014/main" id="{68E0E600-D706-1545-A750-C91E71A8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37" y="6130630"/>
            <a:ext cx="789488" cy="6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White Envelope Icon PNG Transparent Background, Free Download #18237 -  FreeIconsPNG">
            <a:extLst>
              <a:ext uri="{FF2B5EF4-FFF2-40B4-BE49-F238E27FC236}">
                <a16:creationId xmlns:a16="http://schemas.microsoft.com/office/drawing/2014/main" id="{86E769C7-7DEC-C940-8016-5D7DF2FC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164" y="6186446"/>
            <a:ext cx="734981" cy="4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592F1D2-6383-A845-B7AB-761ABA6056DD}"/>
              </a:ext>
            </a:extLst>
          </p:cNvPr>
          <p:cNvSpPr/>
          <p:nvPr/>
        </p:nvSpPr>
        <p:spPr>
          <a:xfrm>
            <a:off x="5193065" y="6194940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Minimize</a:t>
            </a:r>
          </a:p>
        </p:txBody>
      </p:sp>
    </p:spTree>
    <p:extLst>
      <p:ext uri="{BB962C8B-B14F-4D97-AF65-F5344CB8AC3E}">
        <p14:creationId xmlns:p14="http://schemas.microsoft.com/office/powerpoint/2010/main" val="170061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oogle use AI to detect spam">
            <a:extLst>
              <a:ext uri="{FF2B5EF4-FFF2-40B4-BE49-F238E27FC236}">
                <a16:creationId xmlns:a16="http://schemas.microsoft.com/office/drawing/2014/main" id="{C1C85897-EBE4-7645-B2B7-E7854753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3127284"/>
            <a:ext cx="5591601" cy="356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Task (T)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0EF5F-E2D3-4D4C-9DE2-E062CA55F02A}"/>
              </a:ext>
            </a:extLst>
          </p:cNvPr>
          <p:cNvSpPr/>
          <p:nvPr/>
        </p:nvSpPr>
        <p:spPr>
          <a:xfrm>
            <a:off x="133351" y="1158902"/>
            <a:ext cx="806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Task</a:t>
            </a:r>
            <a:r>
              <a:rPr lang="en-US" dirty="0"/>
              <a:t>: Automatically classify an email as Spam (Bad) or Ham (Good)</a:t>
            </a:r>
          </a:p>
        </p:txBody>
      </p:sp>
      <p:pic>
        <p:nvPicPr>
          <p:cNvPr id="22" name="Picture 2" descr="Email Spam Filtering: An Implementation with Python and Scikit-learn">
            <a:extLst>
              <a:ext uri="{FF2B5EF4-FFF2-40B4-BE49-F238E27FC236}">
                <a16:creationId xmlns:a16="http://schemas.microsoft.com/office/drawing/2014/main" id="{71574190-0D32-C54B-B505-2D38AB79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84" y="1572055"/>
            <a:ext cx="3083735" cy="13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1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Experience (E)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0EF5F-E2D3-4D4C-9DE2-E062CA55F02A}"/>
              </a:ext>
            </a:extLst>
          </p:cNvPr>
          <p:cNvSpPr/>
          <p:nvPr/>
        </p:nvSpPr>
        <p:spPr>
          <a:xfrm>
            <a:off x="133351" y="1090360"/>
            <a:ext cx="806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Experience</a:t>
            </a:r>
            <a:r>
              <a:rPr lang="en-US" dirty="0"/>
              <a:t>: You are given a dataset with emails </a:t>
            </a:r>
            <a:r>
              <a:rPr lang="en-US" b="1" dirty="0">
                <a:solidFill>
                  <a:srgbClr val="FF0000"/>
                </a:solidFill>
              </a:rPr>
              <a:t>labeled</a:t>
            </a:r>
            <a:r>
              <a:rPr lang="en-US" dirty="0"/>
              <a:t> Spam (Bad), Ham (Good)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73C10E-B33D-A841-95B2-A5AA991A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" y="2882233"/>
            <a:ext cx="5743101" cy="37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" descr="Email Spam Filtering: An Implementation with Python and Scikit-learn">
            <a:extLst>
              <a:ext uri="{FF2B5EF4-FFF2-40B4-BE49-F238E27FC236}">
                <a16:creationId xmlns:a16="http://schemas.microsoft.com/office/drawing/2014/main" id="{71574190-0D32-C54B-B505-2D38AB79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2" y="1467242"/>
            <a:ext cx="3253742" cy="14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6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Performance Measure Metrics (P)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0EF5F-E2D3-4D4C-9DE2-E062CA55F02A}"/>
              </a:ext>
            </a:extLst>
          </p:cNvPr>
          <p:cNvSpPr/>
          <p:nvPr/>
        </p:nvSpPr>
        <p:spPr>
          <a:xfrm>
            <a:off x="133351" y="1090360"/>
            <a:ext cx="806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Performance Measure</a:t>
            </a:r>
            <a:r>
              <a:rPr lang="en-US" dirty="0"/>
              <a:t>: Check how good is your ML algorithm.</a:t>
            </a:r>
          </a:p>
        </p:txBody>
      </p:sp>
      <p:pic>
        <p:nvPicPr>
          <p:cNvPr id="1126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A34E1AF-8D88-494B-B43D-4A0A4194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" y="3097849"/>
            <a:ext cx="3126377" cy="2216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5F18E8-02DD-454A-9603-199529D06B8A}"/>
              </a:ext>
            </a:extLst>
          </p:cNvPr>
          <p:cNvSpPr/>
          <p:nvPr/>
        </p:nvSpPr>
        <p:spPr>
          <a:xfrm>
            <a:off x="795877" y="2686992"/>
            <a:ext cx="18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Confusion Matrix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2AE2B-8E6A-674D-AEB2-36600B014A4B}"/>
              </a:ext>
            </a:extLst>
          </p:cNvPr>
          <p:cNvSpPr/>
          <p:nvPr/>
        </p:nvSpPr>
        <p:spPr>
          <a:xfrm>
            <a:off x="3908343" y="2233360"/>
            <a:ext cx="220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harter" panose="02040503050506020203" pitchFamily="18" charset="0"/>
              </a:rPr>
              <a:t>True Positives (TP)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BABBC-3E87-C441-8C38-2956DE7F2CD0}"/>
              </a:ext>
            </a:extLst>
          </p:cNvPr>
          <p:cNvSpPr/>
          <p:nvPr/>
        </p:nvSpPr>
        <p:spPr>
          <a:xfrm>
            <a:off x="3908343" y="2521523"/>
            <a:ext cx="2339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harter" panose="02040503050506020203" pitchFamily="18" charset="0"/>
              </a:rPr>
              <a:t>True Negatives (TN)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037CD-B11D-EF4C-BE2D-9E9E81762D1B}"/>
              </a:ext>
            </a:extLst>
          </p:cNvPr>
          <p:cNvSpPr/>
          <p:nvPr/>
        </p:nvSpPr>
        <p:spPr>
          <a:xfrm>
            <a:off x="3921849" y="2809686"/>
            <a:ext cx="22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harter" panose="02040503050506020203" pitchFamily="18" charset="0"/>
              </a:rPr>
              <a:t>False Positives (FP)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C8D67-89ED-BC41-B746-E24AB0A414F8}"/>
              </a:ext>
            </a:extLst>
          </p:cNvPr>
          <p:cNvSpPr/>
          <p:nvPr/>
        </p:nvSpPr>
        <p:spPr>
          <a:xfrm>
            <a:off x="3921849" y="3097849"/>
            <a:ext cx="237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harter" panose="02040503050506020203" pitchFamily="18" charset="0"/>
              </a:rPr>
              <a:t>False Negatives (FN)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82252D-4F85-5A46-BA5F-2C2066AD7DAE}"/>
              </a:ext>
            </a:extLst>
          </p:cNvPr>
          <p:cNvSpPr/>
          <p:nvPr/>
        </p:nvSpPr>
        <p:spPr>
          <a:xfrm>
            <a:off x="3908343" y="1864144"/>
            <a:ext cx="3129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Common Classification Metrics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F5D11D-EA4A-474A-A865-5273E7AA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4043391"/>
            <a:ext cx="4754880" cy="2364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688827-2BD9-CF47-A450-5D51A2FB7415}"/>
              </a:ext>
            </a:extLst>
          </p:cNvPr>
          <p:cNvSpPr/>
          <p:nvPr/>
        </p:nvSpPr>
        <p:spPr>
          <a:xfrm>
            <a:off x="3841668" y="3642359"/>
            <a:ext cx="3367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Scikit-Learn Classification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Machine Learning | AI | Deep Learning</a:t>
            </a:r>
          </a:p>
        </p:txBody>
      </p:sp>
      <p:pic>
        <p:nvPicPr>
          <p:cNvPr id="12290" name="Picture 2" descr="AI vs Machine Learning vs Deep Learning | Edureka">
            <a:extLst>
              <a:ext uri="{FF2B5EF4-FFF2-40B4-BE49-F238E27FC236}">
                <a16:creationId xmlns:a16="http://schemas.microsoft.com/office/drawing/2014/main" id="{B4F04B2E-24A9-A045-AF22-123DD970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538"/>
            <a:ext cx="9144000" cy="38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6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Machine Learning Tasks</a:t>
            </a:r>
          </a:p>
        </p:txBody>
      </p:sp>
      <p:pic>
        <p:nvPicPr>
          <p:cNvPr id="8" name="Picture 2" descr="10 Companies Using Machine Learning in Cool Ways | WordStream">
            <a:extLst>
              <a:ext uri="{FF2B5EF4-FFF2-40B4-BE49-F238E27FC236}">
                <a16:creationId xmlns:a16="http://schemas.microsoft.com/office/drawing/2014/main" id="{848724D9-96ED-E544-AD7D-7A1DA3B6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" y="1418167"/>
            <a:ext cx="7080069" cy="50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386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6971"/>
      </a:dk1>
      <a:lt1>
        <a:sysClr val="window" lastClr="FFFFFF"/>
      </a:lt1>
      <a:dk2>
        <a:srgbClr val="9F0927"/>
      </a:dk2>
      <a:lt2>
        <a:srgbClr val="FFFEEF"/>
      </a:lt2>
      <a:accent1>
        <a:srgbClr val="006971"/>
      </a:accent1>
      <a:accent2>
        <a:srgbClr val="BE0A2A"/>
      </a:accent2>
      <a:accent3>
        <a:srgbClr val="F0CC3F"/>
      </a:accent3>
      <a:accent4>
        <a:srgbClr val="A7C784"/>
      </a:accent4>
      <a:accent5>
        <a:srgbClr val="D84725"/>
      </a:accent5>
      <a:accent6>
        <a:srgbClr val="00808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13498</TotalTime>
  <Words>288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charter</vt:lpstr>
      <vt:lpstr>Gotham Light</vt:lpstr>
      <vt:lpstr>Custom Design</vt:lpstr>
      <vt:lpstr>PowerPoint Presentation</vt:lpstr>
      <vt:lpstr>                 </vt:lpstr>
      <vt:lpstr>                 </vt:lpstr>
      <vt:lpstr>                 </vt:lpstr>
      <vt:lpstr>                 </vt:lpstr>
      <vt:lpstr>                 </vt:lpstr>
      <vt:lpstr>                 </vt:lpstr>
      <vt:lpstr>                 </vt:lpstr>
      <vt:lpstr>                 </vt:lpstr>
      <vt:lpstr>                 </vt:lpstr>
      <vt:lpstr>                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campus!</dc:title>
  <dc:creator>Donna Barnet</dc:creator>
  <cp:lastModifiedBy>Martinez, Waldyn Gerardo Dr.</cp:lastModifiedBy>
  <cp:revision>440</cp:revision>
  <cp:lastPrinted>2012-06-26T14:40:12Z</cp:lastPrinted>
  <dcterms:created xsi:type="dcterms:W3CDTF">2011-09-09T19:38:31Z</dcterms:created>
  <dcterms:modified xsi:type="dcterms:W3CDTF">2021-01-19T02:15:52Z</dcterms:modified>
</cp:coreProperties>
</file>