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301" r:id="rId2"/>
    <p:sldId id="265" r:id="rId3"/>
    <p:sldId id="581" r:id="rId4"/>
    <p:sldId id="582" r:id="rId5"/>
    <p:sldId id="583" r:id="rId6"/>
    <p:sldId id="585" r:id="rId7"/>
    <p:sldId id="584" r:id="rId8"/>
    <p:sldId id="592" r:id="rId9"/>
    <p:sldId id="594" r:id="rId10"/>
    <p:sldId id="593" r:id="rId11"/>
    <p:sldId id="586" r:id="rId12"/>
    <p:sldId id="589" r:id="rId13"/>
    <p:sldId id="591" r:id="rId14"/>
    <p:sldId id="595" r:id="rId15"/>
    <p:sldId id="596" r:id="rId16"/>
    <p:sldId id="597" r:id="rId17"/>
    <p:sldId id="588" r:id="rId18"/>
  </p:sldIdLst>
  <p:sldSz cx="12192000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 Light" panose="020F0302020204030204" pitchFamily="34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</p:embeddedFontLst>
  <p:custDataLst>
    <p:tags r:id="rId3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94726"/>
  </p:normalViewPr>
  <p:slideViewPr>
    <p:cSldViewPr snapToGrid="0">
      <p:cViewPr varScale="1">
        <p:scale>
          <a:sx n="99" d="100"/>
          <a:sy n="99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F4D73192-5667-80F0-84ED-A203CFF14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6E78E386-D442-3AA4-BA3B-54AE712F5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7F2073D0-3430-76E7-C139-CA0C72D837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60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35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978CB274-1DD3-ED91-DE58-D2A2F084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18544754-FBD0-F5CC-4570-1D1FD272A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5482BEE1-0A4A-4BC4-5216-083316A94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440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39B7B55-69C1-4E53-0273-65BDEAF3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87E430E5-6BE1-F5C7-3295-3E098DCAE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E0743CCD-B0AB-7F26-F265-1B354B163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8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178C0010-C30A-839B-6E9B-2C7D4A33D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60FB9B6C-EB2A-2306-B7FF-53AA1817B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DB4BCE0F-889B-6AE8-F177-00C6FA130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915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F077D36-8BFB-48E4-4EA6-1CFE4AA7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77AE59D4-E71F-72FE-4416-EBC0DF8CB8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5C39DD6C-29D8-061A-F616-F502001F9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563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9C59144B-5FAF-9E90-92AF-CF174C0E0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1AC44E8-803B-7B41-EDA2-1698FD98E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2F16A43-858E-C9BD-0F1A-97B6F9B5B8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78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A79C296A-80AF-0F0A-6E06-758170B5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D84CFB8C-C116-24D4-E440-EA86614B8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851F1F03-4EDA-7C41-3101-0323926F9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12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03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73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12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79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813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4E19D488-843C-4276-2F58-57006AE96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C9F94301-F6C9-70D4-40EE-2CC6283C7D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4A0E3BA8-6BD1-1A86-C8AD-6451598A7F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58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E5B18E9B-720A-5F25-9F53-536D1A6F1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C0F570BE-FFA4-B2DA-7BB2-4D4F7A959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18F3C637-1185-DE3F-C666-AF45F7B0D5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8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5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Convolutional Neural Networks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16964DA7-867E-88A3-2843-E45F3DFA8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4A029DA5-E1AE-0CB4-07EF-004F4BCC9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Augmentation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24911-C46E-1134-86CA-D484A0768E01}"/>
              </a:ext>
            </a:extLst>
          </p:cNvPr>
          <p:cNvSpPr txBox="1"/>
          <p:nvPr/>
        </p:nvSpPr>
        <p:spPr>
          <a:xfrm>
            <a:off x="855371" y="1690688"/>
            <a:ext cx="11336629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Lato Light"/>
                <a:cs typeface="Lato Light"/>
              </a:rPr>
              <a:t>Data augmentation is a technique used to increase the size and diversity of training datasets.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dk1"/>
              </a:solidFill>
              <a:latin typeface="Lato Light"/>
              <a:cs typeface="Lato Light"/>
              <a:sym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6A881-4C37-545B-A00B-E234C0F634A5}"/>
              </a:ext>
            </a:extLst>
          </p:cNvPr>
          <p:cNvSpPr txBox="1"/>
          <p:nvPr/>
        </p:nvSpPr>
        <p:spPr>
          <a:xfrm>
            <a:off x="1293252" y="2357937"/>
            <a:ext cx="11199254" cy="2142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dk1"/>
              </a:solidFill>
              <a:latin typeface="Lato Light"/>
              <a:cs typeface="Lato Light"/>
              <a:sym typeface="Lato Light"/>
            </a:endParaRP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Image rotation, flipping (horizontal/vertical)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Cropping and resizing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Brightness and contrast adjustments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Adding noise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Translation and scaling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Cutout and </a:t>
            </a:r>
            <a:r>
              <a:rPr lang="en-US" sz="2000" dirty="0" err="1">
                <a:solidFill>
                  <a:schemeClr val="dk1"/>
                </a:solidFill>
                <a:latin typeface="Lato Light"/>
                <a:cs typeface="Lato Light"/>
              </a:rPr>
              <a:t>mixup</a:t>
            </a: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 methods</a:t>
            </a:r>
          </a:p>
        </p:txBody>
      </p:sp>
      <p:pic>
        <p:nvPicPr>
          <p:cNvPr id="3074" name="Picture 2" descr="Best data augmentation techniques [2024 update]">
            <a:extLst>
              <a:ext uri="{FF2B5EF4-FFF2-40B4-BE49-F238E27FC236}">
                <a16:creationId xmlns:a16="http://schemas.microsoft.com/office/drawing/2014/main" id="{54193974-9406-BF8F-47E5-C8DA867D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16" y="3510504"/>
            <a:ext cx="5238073" cy="294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11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3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2EB2289C-9FDB-CE2D-185C-AE4D4CED2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2EB91F-A397-A9BA-69EE-06E8B0D3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44" y="2403292"/>
            <a:ext cx="6405418" cy="2423383"/>
          </a:xfrm>
          <a:prstGeom prst="rect">
            <a:avLst/>
          </a:prstGeom>
        </p:spPr>
      </p:pic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71F0C517-53A9-DF9F-19BB-97B611F170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Examples of CNN Architectures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396D29E8-0D5F-CFBD-CC6B-DED5D8286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LeNet-5 is a foundational CNN architecture designed for handwritten digit recognition (e.g., MNIST).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680D-4157-F029-D00F-B81556CFA5F6}"/>
              </a:ext>
            </a:extLst>
          </p:cNvPr>
          <p:cNvSpPr txBox="1"/>
          <p:nvPr/>
        </p:nvSpPr>
        <p:spPr>
          <a:xfrm>
            <a:off x="1115844" y="4620613"/>
            <a:ext cx="60981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Architecture Overview:</a:t>
            </a:r>
          </a:p>
          <a:p>
            <a:r>
              <a:rPr lang="en-US" dirty="0">
                <a:solidFill>
                  <a:schemeClr val="tx1"/>
                </a:solidFill>
              </a:rPr>
              <a:t>1. Input: 32x32 grayscale image</a:t>
            </a:r>
          </a:p>
          <a:p>
            <a:r>
              <a:rPr lang="en-US" dirty="0">
                <a:solidFill>
                  <a:schemeClr val="tx1"/>
                </a:solidFill>
              </a:rPr>
              <a:t>2. C1 - Convolutional layer: 6 filters of size 5x5 → Output: 28x28x6</a:t>
            </a:r>
          </a:p>
          <a:p>
            <a:r>
              <a:rPr lang="en-US" dirty="0">
                <a:solidFill>
                  <a:schemeClr val="tx1"/>
                </a:solidFill>
              </a:rPr>
              <a:t>3. S2 - </a:t>
            </a:r>
            <a:r>
              <a:rPr lang="en-US" dirty="0" err="1">
                <a:solidFill>
                  <a:schemeClr val="tx1"/>
                </a:solidFill>
              </a:rPr>
              <a:t>Downsampling</a:t>
            </a:r>
            <a:r>
              <a:rPr lang="en-US" dirty="0">
                <a:solidFill>
                  <a:schemeClr val="tx1"/>
                </a:solidFill>
              </a:rPr>
              <a:t> (Avg Pooling): 2x2 → Output: 14x14x6</a:t>
            </a:r>
          </a:p>
          <a:p>
            <a:r>
              <a:rPr lang="en-US" dirty="0">
                <a:solidFill>
                  <a:schemeClr val="tx1"/>
                </a:solidFill>
              </a:rPr>
              <a:t>4. C3 - Convolutional layer: 16 filters → Output: 10x10x16</a:t>
            </a:r>
          </a:p>
          <a:p>
            <a:r>
              <a:rPr lang="en-US" dirty="0">
                <a:solidFill>
                  <a:schemeClr val="tx1"/>
                </a:solidFill>
              </a:rPr>
              <a:t>5. S4 - </a:t>
            </a:r>
            <a:r>
              <a:rPr lang="en-US" dirty="0" err="1">
                <a:solidFill>
                  <a:schemeClr val="tx1"/>
                </a:solidFill>
              </a:rPr>
              <a:t>Downsampling</a:t>
            </a:r>
            <a:r>
              <a:rPr lang="en-US" dirty="0">
                <a:solidFill>
                  <a:schemeClr val="tx1"/>
                </a:solidFill>
              </a:rPr>
              <a:t> (Avg Pooling): 2x2 → Output: 5x5x16</a:t>
            </a:r>
          </a:p>
          <a:p>
            <a:r>
              <a:rPr lang="en-US" dirty="0">
                <a:solidFill>
                  <a:schemeClr val="tx1"/>
                </a:solidFill>
              </a:rPr>
              <a:t>6. C5 - Fully connected convolution: Output: 120</a:t>
            </a:r>
          </a:p>
          <a:p>
            <a:r>
              <a:rPr lang="en-US" dirty="0">
                <a:solidFill>
                  <a:schemeClr val="tx1"/>
                </a:solidFill>
              </a:rPr>
              <a:t>7. F6 - Fully connected: Output: 84</a:t>
            </a:r>
          </a:p>
          <a:p>
            <a:r>
              <a:rPr lang="en-US" dirty="0">
                <a:solidFill>
                  <a:schemeClr val="tx1"/>
                </a:solidFill>
              </a:rPr>
              <a:t>8. Output Layer: Fully connected with 10 units (for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262325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52289F3-1399-8A11-C8C8-1CE2E2BAC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F237CC5-77D6-4CA2-18DA-0011E0CB5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Examples of CNN Architectures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A9708AFC-46E8-88AB-67C7-C24E3FD24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AlexNet</a:t>
            </a:r>
            <a:r>
              <a:rPr lang="en-US" dirty="0"/>
              <a:t> (2012): Introduced </a:t>
            </a:r>
            <a:r>
              <a:rPr lang="en-US" dirty="0" err="1"/>
              <a:t>ReLU</a:t>
            </a:r>
            <a:r>
              <a:rPr lang="en-US" dirty="0"/>
              <a:t> activation, dropout, and GPU training. Won ImageNet 2012.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VGGNet</a:t>
            </a:r>
            <a:r>
              <a:rPr lang="en-US" dirty="0"/>
              <a:t> (2014): Uses very small (3x3) filters and a deep architecture (16-19 layers).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GoogLeNet</a:t>
            </a:r>
            <a:r>
              <a:rPr lang="en-US" dirty="0"/>
              <a:t> (Inception) (2014): Introduced Inception modules to reduce parameters while maintaining depth.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ResNet</a:t>
            </a:r>
            <a:r>
              <a:rPr lang="en-US" dirty="0"/>
              <a:t> (2015): Introduced residual connections to enable very deep networks (e.g., 50,101 layers).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DenseNet</a:t>
            </a:r>
            <a:r>
              <a:rPr lang="en-US" dirty="0"/>
              <a:t> (2016): Each layer receives input from all previous layers (dense connectivity).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MobileNet</a:t>
            </a:r>
            <a:r>
              <a:rPr lang="en-US" dirty="0"/>
              <a:t> (2017): Lightweight CNN for mobile and embedded vision applications.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5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AFCC72F5-6A34-8268-D4E8-CEEBCBEC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62402929-3B00-51C3-F831-9872FF20D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AlexNet</a:t>
            </a:r>
            <a:endParaRPr dirty="0"/>
          </a:p>
        </p:txBody>
      </p:sp>
      <p:pic>
        <p:nvPicPr>
          <p:cNvPr id="5122" name="Picture 2" descr="AlexNet - ImageNet Classification with CNN">
            <a:extLst>
              <a:ext uri="{FF2B5EF4-FFF2-40B4-BE49-F238E27FC236}">
                <a16:creationId xmlns:a16="http://schemas.microsoft.com/office/drawing/2014/main" id="{9C7D8A91-67A2-26DE-3CC6-0F32CF60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3" y="1365160"/>
            <a:ext cx="8366975" cy="470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2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1E5A4A63-1603-5885-EFF8-AA0FB6B56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E6E4DD48-867F-B3B0-26DF-974C8C7CD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VGGNet</a:t>
            </a:r>
            <a:endParaRPr dirty="0"/>
          </a:p>
        </p:txBody>
      </p:sp>
      <p:pic>
        <p:nvPicPr>
          <p:cNvPr id="7170" name="Picture 2" descr="VGGNet-16 Architecture - Tpoint Tech">
            <a:extLst>
              <a:ext uri="{FF2B5EF4-FFF2-40B4-BE49-F238E27FC236}">
                <a16:creationId xmlns:a16="http://schemas.microsoft.com/office/drawing/2014/main" id="{91A0BD07-92F4-8EA3-CF33-92948A853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1"/>
          <a:stretch/>
        </p:blipFill>
        <p:spPr bwMode="auto">
          <a:xfrm>
            <a:off x="933717" y="1856077"/>
            <a:ext cx="9936051" cy="306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7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B623AAEC-B0E9-66B5-6C2A-A4150BE4A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0EBC6E47-39C3-C91E-F9E4-351430081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VGGNet</a:t>
            </a:r>
            <a:endParaRPr dirty="0"/>
          </a:p>
        </p:txBody>
      </p:sp>
      <p:pic>
        <p:nvPicPr>
          <p:cNvPr id="9218" name="Picture 2" descr="Illustration of the MobileNet architecture. (A) The overall MobileNet... |  Download Scientific Diagram">
            <a:extLst>
              <a:ext uri="{FF2B5EF4-FFF2-40B4-BE49-F238E27FC236}">
                <a16:creationId xmlns:a16="http://schemas.microsoft.com/office/drawing/2014/main" id="{AB199B23-8E9B-9E92-44E0-290495F6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1224"/>
            <a:ext cx="3347434" cy="47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9EAC5315-D6BC-F335-B62A-A96077F1C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55E94E39-4EC6-93BE-4A09-341D340D33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01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DL: CNNs Pre-Trained Models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8A003-5C29-2F19-C9E0-1F422EE5B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64" b="17505"/>
          <a:stretch/>
        </p:blipFill>
        <p:spPr>
          <a:xfrm>
            <a:off x="3006537" y="4232463"/>
            <a:ext cx="6524143" cy="2046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Review: Convolutions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Below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r>
                  <a:rPr lang="en-US" dirty="0"/>
                  <a:t> kernel (convolution) applied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image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Stride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blipFill>
                <a:blip r:embed="rId3"/>
                <a:stretch>
                  <a:fillRect l="-1031" t="-2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Convolutional Neural Networks. The motive of this blog is to explain… | by  Rijul Vohra | DataDrivenInvestor">
            <a:extLst>
              <a:ext uri="{FF2B5EF4-FFF2-40B4-BE49-F238E27FC236}">
                <a16:creationId xmlns:a16="http://schemas.microsoft.com/office/drawing/2014/main" id="{45C66E06-9BEB-4641-CCB6-1B92BEC93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8" t="22222" r="16667" b="25432"/>
          <a:stretch/>
        </p:blipFill>
        <p:spPr bwMode="auto">
          <a:xfrm>
            <a:off x="1066800" y="3156177"/>
            <a:ext cx="6223000" cy="264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2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Review: Pooling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pooling filter is used to </a:t>
            </a:r>
            <a:r>
              <a:rPr lang="en-US" dirty="0" err="1"/>
              <a:t>downsample</a:t>
            </a:r>
            <a:r>
              <a:rPr lang="en-US" dirty="0"/>
              <a:t> the images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min, max and average pooling are the most used.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6" name="Picture 2" descr="Classification: Image Classification Cheatsheet | Codecademy">
            <a:extLst>
              <a:ext uri="{FF2B5EF4-FFF2-40B4-BE49-F238E27FC236}">
                <a16:creationId xmlns:a16="http://schemas.microsoft.com/office/drawing/2014/main" id="{43BAD71A-5D1A-ADF1-CC49-C10F1160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8213"/>
            <a:ext cx="5974054" cy="338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Padding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to preserve the spatial dimensions of the input image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Example: adding an extra layer of padding, e.g., padding = 1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Applying padding of 1 on a matrix - convolutional neural network">
            <a:extLst>
              <a:ext uri="{FF2B5EF4-FFF2-40B4-BE49-F238E27FC236}">
                <a16:creationId xmlns:a16="http://schemas.microsoft.com/office/drawing/2014/main" id="{803E08D8-2322-D874-4740-0B81F87C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86" y="3192485"/>
            <a:ext cx="9144000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9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Padding</a:t>
            </a:r>
            <a:endParaRPr dirty="0"/>
          </a:p>
        </p:txBody>
      </p:sp>
      <p:pic>
        <p:nvPicPr>
          <p:cNvPr id="2" name="Picture 2" descr="10: Padding of a 2D image.">
            <a:extLst>
              <a:ext uri="{FF2B5EF4-FFF2-40B4-BE49-F238E27FC236}">
                <a16:creationId xmlns:a16="http://schemas.microsoft.com/office/drawing/2014/main" id="{D92F1598-097E-36DB-CC6C-1C8D21A38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2" y="1867001"/>
            <a:ext cx="6482754" cy="472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0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Output Size with Padding and Stride</a:t>
            </a:r>
            <a:endParaRPr dirty="0"/>
          </a:p>
        </p:txBody>
      </p:sp>
      <p:pic>
        <p:nvPicPr>
          <p:cNvPr id="3" name="Picture 2" descr="Applying padding of 1 on a matrix - convolutional neural network">
            <a:extLst>
              <a:ext uri="{FF2B5EF4-FFF2-40B4-BE49-F238E27FC236}">
                <a16:creationId xmlns:a16="http://schemas.microsoft.com/office/drawing/2014/main" id="{803E08D8-2322-D874-4740-0B81F87C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46" y="3181975"/>
            <a:ext cx="9144000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CCEC43-8831-BBA2-FC8E-A84074A2B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46" y="1499478"/>
            <a:ext cx="6372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1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0208EB9-5E52-4F60-66B2-EC0DB5B75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7D89EB01-4957-7855-CBE4-2DE36127FF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Folder Structure for CNN Training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4A581-0154-D7CE-2766-EEDDD0715C18}"/>
              </a:ext>
            </a:extLst>
          </p:cNvPr>
          <p:cNvSpPr txBox="1"/>
          <p:nvPr/>
        </p:nvSpPr>
        <p:spPr>
          <a:xfrm>
            <a:off x="855371" y="1690688"/>
            <a:ext cx="11336629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Lato Light"/>
                <a:cs typeface="Lato Light"/>
              </a:rPr>
              <a:t>A typical folder structure for a CNN-based image classification project: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dk1"/>
              </a:solidFill>
              <a:latin typeface="Lato Light"/>
              <a:cs typeface="Lato Light"/>
              <a:sym typeface="Lat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47F6A-27C3-7D4D-5F67-0AD34934FE44}"/>
              </a:ext>
            </a:extLst>
          </p:cNvPr>
          <p:cNvSpPr txBox="1"/>
          <p:nvPr/>
        </p:nvSpPr>
        <p:spPr>
          <a:xfrm>
            <a:off x="962695" y="2925285"/>
            <a:ext cx="60981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cnn_project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├── data/</a:t>
            </a:r>
          </a:p>
          <a:p>
            <a:r>
              <a:rPr lang="en-US" dirty="0">
                <a:solidFill>
                  <a:schemeClr val="tx1"/>
                </a:solidFill>
              </a:rPr>
              <a:t>│   ├── train/</a:t>
            </a:r>
          </a:p>
          <a:p>
            <a:r>
              <a:rPr lang="en-US" dirty="0">
                <a:solidFill>
                  <a:schemeClr val="tx1"/>
                </a:solidFill>
              </a:rPr>
              <a:t>│   │   ├── class_1/</a:t>
            </a:r>
          </a:p>
          <a:p>
            <a:r>
              <a:rPr lang="en-US" dirty="0">
                <a:solidFill>
                  <a:schemeClr val="tx1"/>
                </a:solidFill>
              </a:rPr>
              <a:t>│   │   ├── class_2/</a:t>
            </a:r>
          </a:p>
          <a:p>
            <a:r>
              <a:rPr lang="en-US" dirty="0">
                <a:solidFill>
                  <a:schemeClr val="tx1"/>
                </a:solidFill>
              </a:rPr>
              <a:t>│   └──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│       ├── class_1/</a:t>
            </a:r>
          </a:p>
          <a:p>
            <a:r>
              <a:rPr lang="en-US" dirty="0">
                <a:solidFill>
                  <a:schemeClr val="tx1"/>
                </a:solidFill>
              </a:rPr>
              <a:t>│       ├── class_2/</a:t>
            </a:r>
          </a:p>
          <a:p>
            <a:r>
              <a:rPr lang="en-US" dirty="0">
                <a:solidFill>
                  <a:schemeClr val="tx1"/>
                </a:solidFill>
              </a:rPr>
              <a:t>├── models/</a:t>
            </a:r>
          </a:p>
          <a:p>
            <a:r>
              <a:rPr lang="en-US" dirty="0">
                <a:solidFill>
                  <a:schemeClr val="tx1"/>
                </a:solidFill>
              </a:rPr>
              <a:t>│   └── saved_model.h5</a:t>
            </a:r>
          </a:p>
          <a:p>
            <a:r>
              <a:rPr lang="en-US" dirty="0">
                <a:solidFill>
                  <a:schemeClr val="tx1"/>
                </a:solidFill>
              </a:rPr>
              <a:t>├── notebooks/</a:t>
            </a:r>
          </a:p>
          <a:p>
            <a:r>
              <a:rPr lang="en-US" dirty="0">
                <a:solidFill>
                  <a:schemeClr val="tx1"/>
                </a:solidFill>
              </a:rPr>
              <a:t>│   └── </a:t>
            </a:r>
            <a:r>
              <a:rPr lang="en-US" dirty="0" err="1">
                <a:solidFill>
                  <a:schemeClr val="tx1"/>
                </a:solidFill>
              </a:rPr>
              <a:t>exploratory_analysis.ipynb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Classification for beginner | by Yannawut Kimnaruk | Medium">
            <a:extLst>
              <a:ext uri="{FF2B5EF4-FFF2-40B4-BE49-F238E27FC236}">
                <a16:creationId xmlns:a16="http://schemas.microsoft.com/office/drawing/2014/main" id="{D562A45B-C3D7-504D-C3A8-92454BB0C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494" y="2624585"/>
            <a:ext cx="5295618" cy="38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7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FF4012F9-7AAE-D3DC-EB0B-9C2FBC5B8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DDAE78CD-1A84-328A-B958-2BFF1B0AF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Batch Normalization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D4789-6ED9-0DA4-FF60-711939A015C2}"/>
              </a:ext>
            </a:extLst>
          </p:cNvPr>
          <p:cNvSpPr txBox="1"/>
          <p:nvPr/>
        </p:nvSpPr>
        <p:spPr>
          <a:xfrm>
            <a:off x="855371" y="1690688"/>
            <a:ext cx="1133662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Batch normalization is a technique used to improve the training of deep neural networks.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0DFAC-225E-F95A-179E-ECE5AA9AE6C1}"/>
              </a:ext>
            </a:extLst>
          </p:cNvPr>
          <p:cNvSpPr txBox="1"/>
          <p:nvPr/>
        </p:nvSpPr>
        <p:spPr>
          <a:xfrm>
            <a:off x="1293252" y="2357937"/>
            <a:ext cx="11199254" cy="2142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dk1"/>
              </a:solidFill>
              <a:latin typeface="Lato Light"/>
              <a:cs typeface="Lato Light"/>
              <a:sym typeface="Lato Light"/>
            </a:endParaRPr>
          </a:p>
          <a:p>
            <a:pPr marL="457200" lvl="7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Normalizes the input of each layer to have zero mean and unit variance.</a:t>
            </a:r>
          </a:p>
          <a:p>
            <a:pPr marL="457200" lvl="5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Helps reduce internal covariate shift.</a:t>
            </a:r>
          </a:p>
          <a:p>
            <a:pPr marL="457200" lvl="5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Speeds up training and allows for higher learning rates.</a:t>
            </a:r>
          </a:p>
          <a:p>
            <a:pPr marL="457200" lvl="5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Acts as a form of regularization, sometimes reducing the need for dropout.</a:t>
            </a:r>
          </a:p>
          <a:p>
            <a:pPr marL="457200" lvl="5" indent="-457200">
              <a:lnSpc>
                <a:spcPct val="90000"/>
              </a:lnSpc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Typically applied after linear transformation (e.g., convolution) and before the activation function.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468035-236B-EF30-1700-D8808DF2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17" y="4500062"/>
            <a:ext cx="3718841" cy="21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283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23283</TotalTime>
  <Words>764</Words>
  <Application>Microsoft Macintosh PowerPoint</Application>
  <PresentationFormat>Widescreen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Wingdings</vt:lpstr>
      <vt:lpstr>Lato</vt:lpstr>
      <vt:lpstr>Roboto Slab</vt:lpstr>
      <vt:lpstr>Lato Light</vt:lpstr>
      <vt:lpstr>Office Theme</vt:lpstr>
      <vt:lpstr>Module 5</vt:lpstr>
      <vt:lpstr>DL: CNNs Pre-Trained Models</vt:lpstr>
      <vt:lpstr>Review: Convolutions</vt:lpstr>
      <vt:lpstr>Review: Pooling</vt:lpstr>
      <vt:lpstr>Padding</vt:lpstr>
      <vt:lpstr>Types of Padding</vt:lpstr>
      <vt:lpstr>Output Size with Padding and Stride</vt:lpstr>
      <vt:lpstr>Folder Structure for CNN Training</vt:lpstr>
      <vt:lpstr>Batch Normalization</vt:lpstr>
      <vt:lpstr>Data Augmentation</vt:lpstr>
      <vt:lpstr>Python</vt:lpstr>
      <vt:lpstr>Examples of CNN Architectures</vt:lpstr>
      <vt:lpstr>Examples of CNN Architectures</vt:lpstr>
      <vt:lpstr>AlexNet</vt:lpstr>
      <vt:lpstr>VGGNet</vt:lpstr>
      <vt:lpstr>VGGNet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</cp:lastModifiedBy>
  <cp:revision>186</cp:revision>
  <dcterms:modified xsi:type="dcterms:W3CDTF">2025-04-14T17:04:10Z</dcterms:modified>
</cp:coreProperties>
</file>