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301" r:id="rId2"/>
    <p:sldId id="265" r:id="rId3"/>
    <p:sldId id="472" r:id="rId4"/>
    <p:sldId id="449" r:id="rId5"/>
    <p:sldId id="473" r:id="rId6"/>
    <p:sldId id="474" r:id="rId7"/>
    <p:sldId id="482" r:id="rId8"/>
    <p:sldId id="476" r:id="rId9"/>
    <p:sldId id="475" r:id="rId10"/>
    <p:sldId id="477" r:id="rId11"/>
    <p:sldId id="478" r:id="rId12"/>
    <p:sldId id="479" r:id="rId13"/>
    <p:sldId id="480" r:id="rId14"/>
    <p:sldId id="481" r:id="rId15"/>
  </p:sldIdLst>
  <p:sldSz cx="12192000" cy="6858000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mbria Math" panose="02040503050406030204" pitchFamily="18" charset="0"/>
      <p:regular r:id="rId21"/>
    </p:embeddedFont>
    <p:embeddedFont>
      <p:font typeface="Lato" panose="020F0502020204030203" pitchFamily="34" charset="0"/>
      <p:regular r:id="rId22"/>
      <p:bold r:id="rId23"/>
      <p:italic r:id="rId24"/>
      <p:boldItalic r:id="rId25"/>
    </p:embeddedFont>
    <p:embeddedFont>
      <p:font typeface="Lato Light" panose="020F0302020204030204" pitchFamily="34" charset="0"/>
      <p:regular r:id="rId26"/>
      <p:bold r:id="rId27"/>
      <p:italic r:id="rId28"/>
      <p:boldItalic r:id="rId29"/>
    </p:embeddedFont>
    <p:embeddedFont>
      <p:font typeface="Roboto Slab" pitchFamily="2" charset="0"/>
      <p:regular r:id="rId30"/>
      <p:bold r:id="rId31"/>
    </p:embeddedFont>
  </p:embeddedFontLst>
  <p:custDataLst>
    <p:tags r:id="rId32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1" roundtripDataSignature="AMtx7mh8+V1nZDCJuCgwzr3Qy4UygyyS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7C074C-A82D-4799-AD4D-ECD6B58B4DEF}">
  <a:tblStyle styleId="{947C074C-A82D-4799-AD4D-ECD6B58B4DEF}" styleName="Table_0">
    <a:wholeTbl>
      <a:tcTxStyle b="off" i="off">
        <a:font>
          <a:latin typeface="Lato Light"/>
          <a:ea typeface="Lato Light"/>
          <a:cs typeface="Lato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5E6E7"/>
          </a:solidFill>
        </a:fill>
      </a:tcStyle>
    </a:wholeTbl>
    <a:band1H>
      <a:tcTxStyle/>
      <a:tcStyle>
        <a:tcBdr/>
        <a:fill>
          <a:solidFill>
            <a:srgbClr val="EACA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ACA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Lato Light"/>
          <a:ea typeface="Lato Light"/>
          <a:cs typeface="Lato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12"/>
    <p:restoredTop sz="94674"/>
  </p:normalViewPr>
  <p:slideViewPr>
    <p:cSldViewPr snapToGrid="0">
      <p:cViewPr varScale="1">
        <p:scale>
          <a:sx n="124" d="100"/>
          <a:sy n="124" d="100"/>
        </p:scale>
        <p:origin x="5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21" Type="http://schemas.openxmlformats.org/officeDocument/2006/relationships/font" Target="fonts/font5.fntdata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61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4" name="Google Shape;40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section headers to chunk content in your presentation.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the same style of section header throughout your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0407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792584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567B5689-CF6E-272A-EC7B-2C217FEBD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4B78B8FD-CF44-4C0A-F053-CE16A39B7A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9E8C3ABE-460F-2E4C-85F1-AB2521E1A3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60750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5069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567B5689-CF6E-272A-EC7B-2C217FEBD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4B78B8FD-CF44-4C0A-F053-CE16A39B7A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9E8C3ABE-460F-2E4C-85F1-AB2521E1A3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63476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02744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567B5689-CF6E-272A-EC7B-2C217FEBD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4B78B8FD-CF44-4C0A-F053-CE16A39B7A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9E8C3ABE-460F-2E4C-85F1-AB2521E1A3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58687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567B5689-CF6E-272A-EC7B-2C217FEBD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4B78B8FD-CF44-4C0A-F053-CE16A39B7A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9E8C3ABE-460F-2E4C-85F1-AB2521E1A3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2216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567B5689-CF6E-272A-EC7B-2C217FEBD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4B78B8FD-CF44-4C0A-F053-CE16A39B7A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9E8C3ABE-460F-2E4C-85F1-AB2521E1A3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9616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567B5689-CF6E-272A-EC7B-2C217FEBD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4B78B8FD-CF44-4C0A-F053-CE16A39B7A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9E8C3ABE-460F-2E4C-85F1-AB2521E1A3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326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567B5689-CF6E-272A-EC7B-2C217FEBD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4B78B8FD-CF44-4C0A-F053-CE16A39B7A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9E8C3ABE-460F-2E4C-85F1-AB2521E1A3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83395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4" name="Google Shape;31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Guidelines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Use a title slide at the beginning of your presentation. There are 9 variations of title slides to choose from. 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If you will have a series of slideshows, we recommend using the same style of title slide for each presentation.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Keep your title to no more than 2 lines.</a:t>
            </a:r>
            <a:endParaRPr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</a:pPr>
            <a:r>
              <a:rPr lang="en-US"/>
              <a:t>Do not change the font style or font size of the title or subtitle.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52973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>
          <a:extLst>
            <a:ext uri="{FF2B5EF4-FFF2-40B4-BE49-F238E27FC236}">
              <a16:creationId xmlns:a16="http://schemas.microsoft.com/office/drawing/2014/main" id="{567B5689-CF6E-272A-EC7B-2C217FEBD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>
            <a:extLst>
              <a:ext uri="{FF2B5EF4-FFF2-40B4-BE49-F238E27FC236}">
                <a16:creationId xmlns:a16="http://schemas.microsoft.com/office/drawing/2014/main" id="{4B78B8FD-CF44-4C0A-F053-CE16A39B7A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:notes">
            <a:extLst>
              <a:ext uri="{FF2B5EF4-FFF2-40B4-BE49-F238E27FC236}">
                <a16:creationId xmlns:a16="http://schemas.microsoft.com/office/drawing/2014/main" id="{9E8C3ABE-460F-2E4C-85F1-AB2521E1A3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8559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3_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6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solidFill>
            <a:schemeClr val="accent6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3" name="Google Shape;13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4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" name="Google Shape;15;p4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Title Slide_White">
  <p:cSld name="6_Title Slide_Whit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54"/>
          <p:cNvSpPr txBox="1">
            <a:spLocks noGrp="1"/>
          </p:cNvSpPr>
          <p:nvPr>
            <p:ph type="ctrTitle"/>
          </p:nvPr>
        </p:nvSpPr>
        <p:spPr>
          <a:xfrm>
            <a:off x="1524000" y="2618133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  <a:defRPr sz="4800" b="0"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4"/>
          <p:cNvSpPr txBox="1">
            <a:spLocks noGrp="1"/>
          </p:cNvSpPr>
          <p:nvPr>
            <p:ph type="subTitle" idx="1"/>
          </p:nvPr>
        </p:nvSpPr>
        <p:spPr>
          <a:xfrm>
            <a:off x="1524000" y="423505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0" name="Google Shape;60;p54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61" name="Google Shape;61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84092" y="1369995"/>
            <a:ext cx="1016000" cy="1109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_Red">
  <p:cSld name="2_Section Header_Red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44" name="Google Shape;144;p6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  <a:defRPr sz="6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6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2000"/>
              <a:buNone/>
              <a:defRPr sz="2000">
                <a:solidFill>
                  <a:srgbClr val="D5888C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800"/>
              <a:buNone/>
              <a:defRPr sz="1800">
                <a:solidFill>
                  <a:srgbClr val="D5888C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888C"/>
              </a:buClr>
              <a:buSzPts val="1600"/>
              <a:buNone/>
              <a:defRPr sz="1600">
                <a:solidFill>
                  <a:srgbClr val="D5888C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68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2D883C-B967-84F5-34BE-A372B8FC927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57383D-E12B-2E66-23B9-0EE11B84362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13DD1A-760B-1E25-19F7-436EC8F47ED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167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Title Slide_Red">
  <p:cSld name="8_Title Slide_Red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70" name="Google Shape;70;p56"/>
          <p:cNvSpPr txBox="1">
            <a:spLocks noGrp="1"/>
          </p:cNvSpPr>
          <p:nvPr>
            <p:ph type="ctrTitle"/>
          </p:nvPr>
        </p:nvSpPr>
        <p:spPr>
          <a:xfrm>
            <a:off x="1524000" y="2618133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Roboto Slab"/>
              <a:buNone/>
              <a:defRPr sz="4800" b="0">
                <a:solidFill>
                  <a:schemeClr val="accent6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56"/>
          <p:cNvSpPr txBox="1">
            <a:spLocks noGrp="1"/>
          </p:cNvSpPr>
          <p:nvPr>
            <p:ph type="subTitle" idx="1"/>
          </p:nvPr>
        </p:nvSpPr>
        <p:spPr>
          <a:xfrm>
            <a:off x="1524000" y="423505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2" name="Google Shape;72;p56"/>
          <p:cNvSpPr/>
          <p:nvPr/>
        </p:nvSpPr>
        <p:spPr>
          <a:xfrm>
            <a:off x="156308" y="164123"/>
            <a:ext cx="11871569" cy="6557352"/>
          </a:xfrm>
          <a:prstGeom prst="rect">
            <a:avLst/>
          </a:prstGeom>
          <a:noFill/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pic>
        <p:nvPicPr>
          <p:cNvPr id="73" name="Google Shape;73;p5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16953" y="1421961"/>
            <a:ext cx="750278" cy="10572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14860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CE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  <a:defRPr sz="4400" b="0" i="0" u="none" strike="noStrike" cap="none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8" name="Google Shape;8;p4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9" name="Google Shape;9;p4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10" name="Google Shape;10;p4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D5888C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71" r:id="rId3"/>
    <p:sldLayoutId id="2147483672" r:id="rId4"/>
    <p:sldLayoutId id="214748367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28.png"/><Relationship Id="rId7" Type="http://schemas.openxmlformats.org/officeDocument/2006/relationships/image" Target="../media/image20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29.png"/><Relationship Id="rId10" Type="http://schemas.openxmlformats.org/officeDocument/2006/relationships/image" Target="../media/image30.png"/><Relationship Id="rId4" Type="http://schemas.openxmlformats.org/officeDocument/2006/relationships/image" Target="../media/image23.png"/><Relationship Id="rId9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5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0.png"/><Relationship Id="rId5" Type="http://schemas.openxmlformats.org/officeDocument/2006/relationships/image" Target="../media/image20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Font typeface="Roboto Slab"/>
              <a:buNone/>
            </a:pPr>
            <a:r>
              <a:rPr lang="en-US" dirty="0"/>
              <a:t>Module 1</a:t>
            </a:r>
            <a:endParaRPr dirty="0"/>
          </a:p>
        </p:txBody>
      </p:sp>
      <p:sp>
        <p:nvSpPr>
          <p:cNvPr id="407" name="Google Shape;407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 dirty="0"/>
              <a:t>Introduction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FD9405-87A7-F83C-5789-BC0A8AB58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850" y="998306"/>
            <a:ext cx="171450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92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1"/>
          <p:cNvSpPr txBox="1">
            <a:spLocks noGrp="1"/>
          </p:cNvSpPr>
          <p:nvPr>
            <p:ph type="ctrTitle"/>
          </p:nvPr>
        </p:nvSpPr>
        <p:spPr>
          <a:xfrm>
            <a:off x="1524000" y="2971059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Roboto Slab"/>
              <a:buNone/>
            </a:pPr>
            <a:r>
              <a:rPr lang="en-US" dirty="0"/>
              <a:t>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7456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ED367C70-93A1-C689-B176-0BDECC15C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31704299-37F4-1582-5E27-34A398B014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Example: Convex Cost Function</a:t>
            </a:r>
            <a:endParaRPr dirty="0"/>
          </a:p>
        </p:txBody>
      </p:sp>
      <p:sp>
        <p:nvSpPr>
          <p:cNvPr id="2" name="Google Shape;251;p1">
            <a:extLst>
              <a:ext uri="{FF2B5EF4-FFF2-40B4-BE49-F238E27FC236}">
                <a16:creationId xmlns:a16="http://schemas.microsoft.com/office/drawing/2014/main" id="{4FA8F7C2-691D-19BB-836B-3EFFE638C5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66536" y="1892754"/>
            <a:ext cx="11075633" cy="4965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Gradient is the derivative of the cost function WRT parameters.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b="1" i="1" dirty="0">
              <a:latin typeface="Cambria Math" panose="02040503050406030204" pitchFamily="18" charset="0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457200" lvl="1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457200" lvl="1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0A0E66-1B25-4AD1-B4CF-80773D008864}"/>
              </a:ext>
            </a:extLst>
          </p:cNvPr>
          <p:cNvSpPr txBox="1"/>
          <p:nvPr/>
        </p:nvSpPr>
        <p:spPr>
          <a:xfrm>
            <a:off x="5638800" y="2971800"/>
            <a:ext cx="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4B04BCB-455E-4EE2-AA8B-042E4582C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536" y="2477852"/>
            <a:ext cx="7339264" cy="10189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944C7BA-6DFE-4C1F-B6D5-98AC3FE793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918" y="3751576"/>
            <a:ext cx="3232203" cy="2582217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067062D-7A63-4FB9-A5D7-FA1DCDB4A965}"/>
              </a:ext>
            </a:extLst>
          </p:cNvPr>
          <p:cNvSpPr/>
          <p:nvPr/>
        </p:nvSpPr>
        <p:spPr>
          <a:xfrm>
            <a:off x="6359087" y="2782842"/>
            <a:ext cx="1946193" cy="543910"/>
          </a:xfrm>
          <a:prstGeom prst="rect">
            <a:avLst/>
          </a:prstGeom>
          <a:solidFill>
            <a:schemeClr val="accent2">
              <a:alpha val="158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46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1"/>
          <p:cNvSpPr txBox="1">
            <a:spLocks noGrp="1"/>
          </p:cNvSpPr>
          <p:nvPr>
            <p:ph type="ctrTitle"/>
          </p:nvPr>
        </p:nvSpPr>
        <p:spPr>
          <a:xfrm>
            <a:off x="1524000" y="2971059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Roboto Slab"/>
              <a:buNone/>
            </a:pPr>
            <a:r>
              <a:rPr lang="en-US" dirty="0"/>
              <a:t>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7356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ED367C70-93A1-C689-B176-0BDECC15C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31704299-37F4-1582-5E27-34A398B014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Example: Convex Cost Function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251;p1">
                <a:extLst>
                  <a:ext uri="{FF2B5EF4-FFF2-40B4-BE49-F238E27FC236}">
                    <a16:creationId xmlns:a16="http://schemas.microsoft.com/office/drawing/2014/main" id="{4FA8F7C2-691D-19BB-836B-3EFFE638C5C2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66536" y="1892754"/>
                <a:ext cx="11075633" cy="49652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Setting the gradient to zero and solving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gets solution for min.</a:t>
                </a:r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b="1" i="1" dirty="0">
                  <a:latin typeface="Cambria Math" panose="02040503050406030204" pitchFamily="18" charset="0"/>
                </a:endParaRP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lvl="1"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lvl="1"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lvl="1"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marL="457200" lvl="1" indent="0">
                  <a:spcBef>
                    <a:spcPts val="0"/>
                  </a:spcBef>
                  <a:buSzPts val="2800"/>
                  <a:buNone/>
                </a:pPr>
                <a:endParaRPr lang="en-US" dirty="0"/>
              </a:p>
              <a:p>
                <a:pPr lvl="1"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marL="457200" lvl="1" indent="0">
                  <a:spcBef>
                    <a:spcPts val="0"/>
                  </a:spcBef>
                  <a:buSzPts val="2800"/>
                  <a:buNone/>
                </a:pPr>
                <a:endParaRPr lang="en-US" dirty="0"/>
              </a:p>
              <a:p>
                <a:pPr lvl="1"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dirty="0"/>
              </a:p>
              <a:p>
                <a:pPr marL="457200" lvl="1" indent="0">
                  <a:buSzPts val="280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Google Shape;251;p1">
                <a:extLst>
                  <a:ext uri="{FF2B5EF4-FFF2-40B4-BE49-F238E27FC236}">
                    <a16:creationId xmlns:a16="http://schemas.microsoft.com/office/drawing/2014/main" id="{4FA8F7C2-691D-19BB-836B-3EFFE638C5C2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66536" y="1892754"/>
                <a:ext cx="11075633" cy="4965246"/>
              </a:xfrm>
              <a:prstGeom prst="rect">
                <a:avLst/>
              </a:prstGeom>
              <a:blipFill>
                <a:blip r:embed="rId3"/>
                <a:stretch>
                  <a:fillRect l="-991" t="-22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000A0E66-1B25-4AD1-B4CF-80773D008864}"/>
              </a:ext>
            </a:extLst>
          </p:cNvPr>
          <p:cNvSpPr txBox="1"/>
          <p:nvPr/>
        </p:nvSpPr>
        <p:spPr>
          <a:xfrm>
            <a:off x="5638800" y="2971800"/>
            <a:ext cx="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4B04BCB-455E-4EE2-AA8B-042E4582C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536" y="2477852"/>
            <a:ext cx="7339264" cy="10189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067062D-7A63-4FB9-A5D7-FA1DCDB4A965}"/>
              </a:ext>
            </a:extLst>
          </p:cNvPr>
          <p:cNvSpPr/>
          <p:nvPr/>
        </p:nvSpPr>
        <p:spPr>
          <a:xfrm>
            <a:off x="6359087" y="2782842"/>
            <a:ext cx="1946193" cy="543910"/>
          </a:xfrm>
          <a:prstGeom prst="rect">
            <a:avLst/>
          </a:prstGeom>
          <a:solidFill>
            <a:schemeClr val="accent2">
              <a:alpha val="158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F3920F6-2BCE-475E-98A5-D82933E4D955}"/>
              </a:ext>
            </a:extLst>
          </p:cNvPr>
          <p:cNvCxnSpPr/>
          <p:nvPr/>
        </p:nvCxnSpPr>
        <p:spPr>
          <a:xfrm flipH="1" flipV="1">
            <a:off x="7693769" y="3326752"/>
            <a:ext cx="479376" cy="554597"/>
          </a:xfrm>
          <a:prstGeom prst="straightConnector1">
            <a:avLst/>
          </a:prstGeom>
          <a:noFill/>
          <a:ln w="25400" cap="flat" cmpd="sng" algn="ctr">
            <a:solidFill>
              <a:srgbClr val="006971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0C93D93-6B24-4DD4-987A-516126D693EA}"/>
                  </a:ext>
                </a:extLst>
              </p:cNvPr>
              <p:cNvSpPr txBox="1"/>
              <p:nvPr/>
            </p:nvSpPr>
            <p:spPr>
              <a:xfrm>
                <a:off x="8006095" y="3829332"/>
                <a:ext cx="26642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:r>
                  <a:rPr lang="en-US" sz="1800" kern="1200" dirty="0">
                    <a:solidFill>
                      <a:srgbClr val="006971"/>
                    </a:solidFill>
                    <a:latin typeface="Calibri" pitchFamily="34" charset="0"/>
                    <a:ea typeface="MS PGothic" pitchFamily="34" charset="-128"/>
                    <a:cs typeface="+mn-cs"/>
                  </a:rPr>
                  <a:t>Set to zero and solve for </a:t>
                </a:r>
                <a14:m>
                  <m:oMath xmlns:m="http://schemas.openxmlformats.org/officeDocument/2006/math">
                    <m:r>
                      <a:rPr lang="en-US" sz="1800" i="1" kern="1200" dirty="0" smtClean="0">
                        <a:solidFill>
                          <a:srgbClr val="006971"/>
                        </a:solidFill>
                        <a:latin typeface="Cambria Math" panose="02040503050406030204" pitchFamily="18" charset="0"/>
                        <a:ea typeface="MS PGothic" pitchFamily="34" charset="-128"/>
                        <a:cs typeface="+mn-cs"/>
                      </a:rPr>
                      <m:t>𝑤</m:t>
                    </m:r>
                  </m:oMath>
                </a14:m>
                <a:endParaRPr lang="en-US" sz="1800" kern="1200" dirty="0">
                  <a:solidFill>
                    <a:srgbClr val="006971"/>
                  </a:solidFill>
                  <a:latin typeface="Calibri" pitchFamily="34" charset="0"/>
                  <a:ea typeface="MS PGothic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0C93D93-6B24-4DD4-987A-516126D69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6095" y="3829332"/>
                <a:ext cx="2664255" cy="369332"/>
              </a:xfrm>
              <a:prstGeom prst="rect">
                <a:avLst/>
              </a:prstGeom>
              <a:blipFill>
                <a:blip r:embed="rId5"/>
                <a:stretch>
                  <a:fillRect l="-1831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4D11CF3E-9519-4302-A44B-F7DC63FB05E6}"/>
              </a:ext>
            </a:extLst>
          </p:cNvPr>
          <p:cNvGrpSpPr/>
          <p:nvPr/>
        </p:nvGrpSpPr>
        <p:grpSpPr>
          <a:xfrm>
            <a:off x="838200" y="3500632"/>
            <a:ext cx="5695950" cy="2946790"/>
            <a:chOff x="-140004" y="3122324"/>
            <a:chExt cx="7614918" cy="369161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6D6207F-3D05-4111-AAC5-F963111E7E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32329" y="3122324"/>
              <a:ext cx="4778190" cy="3678525"/>
            </a:xfrm>
            <a:prstGeom prst="rect">
              <a:avLst/>
            </a:prstGeom>
          </p:spPr>
        </p:pic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7099F3E-496B-4627-B329-2C2D42B222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21424" y="5188743"/>
              <a:ext cx="1645023" cy="512018"/>
            </a:xfrm>
            <a:prstGeom prst="straightConnector1">
              <a:avLst/>
            </a:prstGeom>
            <a:noFill/>
            <a:ln w="25400" cap="flat" cmpd="sng" algn="ctr">
              <a:solidFill>
                <a:srgbClr val="BE0A2A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7FA746E-D924-4375-9C3A-126BF95CA393}"/>
                    </a:ext>
                  </a:extLst>
                </p:cNvPr>
                <p:cNvSpPr txBox="1"/>
                <p:nvPr/>
              </p:nvSpPr>
              <p:spPr>
                <a:xfrm>
                  <a:off x="-140004" y="4384704"/>
                  <a:ext cx="1443318" cy="46268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defTabSz="457200"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1" i="1" kern="12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  <m:t>𝑱</m:t>
                        </m:r>
                        <m:r>
                          <a:rPr lang="en-US" sz="1800" b="1" i="1" kern="12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  <m:t>(</m:t>
                        </m:r>
                        <m:r>
                          <a:rPr lang="en-US" sz="1800" b="1" i="1" kern="12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  <m:t>𝒘</m:t>
                        </m:r>
                        <m:r>
                          <a:rPr lang="en-US" sz="1800" b="1" i="1" kern="12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  <m:t>)</m:t>
                        </m:r>
                      </m:oMath>
                    </m:oMathPara>
                  </a14:m>
                  <a:endParaRPr lang="en-US" sz="1800" kern="1200" dirty="0">
                    <a:solidFill>
                      <a:srgbClr val="006971"/>
                    </a:solidFill>
                    <a:latin typeface="Calibri" pitchFamily="34" charset="0"/>
                    <a:ea typeface="MS PGothic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7FA746E-D924-4375-9C3A-126BF95CA3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40004" y="4384704"/>
                  <a:ext cx="1443318" cy="462684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9B0B464-75D2-4CBE-9895-6D5B3794DDD3}"/>
                </a:ext>
              </a:extLst>
            </p:cNvPr>
            <p:cNvSpPr txBox="1"/>
            <p:nvPr/>
          </p:nvSpPr>
          <p:spPr>
            <a:xfrm>
              <a:off x="5000655" y="4961586"/>
              <a:ext cx="247425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FF0000"/>
                  </a:solidFill>
                  <a:ea typeface="MS PGothic" pitchFamily="34" charset="-128"/>
                  <a:cs typeface="+mn-cs"/>
                </a:rPr>
                <a:t>Global minimum</a:t>
              </a:r>
              <a:endParaRPr lang="en-US" sz="1800" kern="1200" dirty="0">
                <a:solidFill>
                  <a:srgbClr val="FF0000"/>
                </a:solidFill>
                <a:latin typeface="Calibri" pitchFamily="34" charset="0"/>
                <a:ea typeface="MS PGothic" pitchFamily="34" charset="-128"/>
                <a:cs typeface="+mn-cs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A8F165D-78C6-44E5-B2E0-162FB82FF8E9}"/>
                </a:ext>
              </a:extLst>
            </p:cNvPr>
            <p:cNvSpPr/>
            <p:nvPr/>
          </p:nvSpPr>
          <p:spPr>
            <a:xfrm>
              <a:off x="1990165" y="6436659"/>
              <a:ext cx="403411" cy="295835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F25550A-8843-4ED5-BEBA-706D4181CBA4}"/>
                </a:ext>
              </a:extLst>
            </p:cNvPr>
            <p:cNvSpPr/>
            <p:nvPr/>
          </p:nvSpPr>
          <p:spPr>
            <a:xfrm>
              <a:off x="3942229" y="6518105"/>
              <a:ext cx="403411" cy="295835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09761E7-B856-4162-AB35-BA0696502A84}"/>
                    </a:ext>
                  </a:extLst>
                </p:cNvPr>
                <p:cNvSpPr txBox="1"/>
                <p:nvPr/>
              </p:nvSpPr>
              <p:spPr>
                <a:xfrm>
                  <a:off x="1586753" y="6050696"/>
                  <a:ext cx="40341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defTabSz="457200"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1" i="1" kern="12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sz="1800" b="1" i="1" kern="12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+mn-cs"/>
                              </a:rPr>
                              <m:t>𝒘</m:t>
                            </m:r>
                          </m:e>
                          <m:sub>
                            <m:r>
                              <a:rPr lang="en-US" sz="1800" b="1" i="1" kern="12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+mn-cs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sz="1800" kern="1200" dirty="0">
                    <a:solidFill>
                      <a:srgbClr val="006971"/>
                    </a:solidFill>
                    <a:latin typeface="Calibri" pitchFamily="34" charset="0"/>
                    <a:ea typeface="MS PGothic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09761E7-B856-4162-AB35-BA0696502A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6753" y="6050696"/>
                  <a:ext cx="403412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4400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AFF08BB-5639-4F73-AB97-DC56958D27B2}"/>
                    </a:ext>
                  </a:extLst>
                </p:cNvPr>
                <p:cNvSpPr txBox="1"/>
                <p:nvPr/>
              </p:nvSpPr>
              <p:spPr>
                <a:xfrm>
                  <a:off x="4270141" y="6235362"/>
                  <a:ext cx="40341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defTabSz="457200"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1" i="1" kern="12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sz="1800" b="1" i="1" kern="12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+mn-cs"/>
                              </a:rPr>
                              <m:t>𝒘</m:t>
                            </m:r>
                          </m:e>
                          <m:sub>
                            <m:r>
                              <a:rPr lang="en-US" sz="1800" b="1" i="1" kern="12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+mn-cs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1800" kern="1200" dirty="0">
                    <a:solidFill>
                      <a:srgbClr val="006971"/>
                    </a:solidFill>
                    <a:latin typeface="Calibri" pitchFamily="34" charset="0"/>
                    <a:ea typeface="MS PGothic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AFF08BB-5639-4F73-AB97-DC56958D27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0141" y="6235362"/>
                  <a:ext cx="403412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46939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6BCC8EF-A36A-4A5A-A9F6-FECB20596799}"/>
                  </a:ext>
                </a:extLst>
              </p:cNvPr>
              <p:cNvSpPr txBox="1"/>
              <p:nvPr/>
            </p:nvSpPr>
            <p:spPr>
              <a:xfrm>
                <a:off x="7239000" y="4272212"/>
                <a:ext cx="2474259" cy="3125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en-US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𝐗</m:t>
                                  </m:r>
                                </m:e>
                                <m:sup>
                                  <m:r>
                                    <a:rPr lang="en-US" b="1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⊤</m:t>
                                  </m:r>
                                </m:sup>
                              </m:sSup>
                              <m:r>
                                <a:rPr lang="en-US" b="1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𝐗</m:t>
                              </m:r>
                            </m:e>
                          </m:d>
                        </m:e>
                        <m:sup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en-US" b="1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𝐗</m:t>
                          </m:r>
                        </m:e>
                        <m:sup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b="1" i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b="1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6BCC8EF-A36A-4A5A-A9F6-FECB20596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0" y="4272212"/>
                <a:ext cx="2474259" cy="312586"/>
              </a:xfrm>
              <a:prstGeom prst="rect">
                <a:avLst/>
              </a:prstGeom>
              <a:blipFill>
                <a:blip r:embed="rId10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6084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1"/>
          <p:cNvSpPr txBox="1">
            <a:spLocks noGrp="1"/>
          </p:cNvSpPr>
          <p:nvPr>
            <p:ph type="ctrTitle"/>
          </p:nvPr>
        </p:nvSpPr>
        <p:spPr>
          <a:xfrm>
            <a:off x="1524000" y="2971059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Roboto Slab"/>
              <a:buNone/>
            </a:pPr>
            <a:r>
              <a:rPr lang="en-US" dirty="0"/>
              <a:t>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9735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9"/>
          <p:cNvSpPr txBox="1">
            <a:spLocks noGrp="1"/>
          </p:cNvSpPr>
          <p:nvPr>
            <p:ph type="ctrTitle"/>
          </p:nvPr>
        </p:nvSpPr>
        <p:spPr>
          <a:xfrm>
            <a:off x="710020" y="2367077"/>
            <a:ext cx="11117179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oboto Slab"/>
              <a:buNone/>
            </a:pPr>
            <a:r>
              <a:rPr lang="en-US" dirty="0"/>
              <a:t>Cost Function in LR</a:t>
            </a:r>
            <a:endParaRPr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B0D8675-92A1-A22B-62D7-84D9F783792C}"/>
              </a:ext>
            </a:extLst>
          </p:cNvPr>
          <p:cNvGrpSpPr/>
          <p:nvPr/>
        </p:nvGrpSpPr>
        <p:grpSpPr>
          <a:xfrm>
            <a:off x="4732374" y="3930732"/>
            <a:ext cx="2727252" cy="2169065"/>
            <a:chOff x="2267962" y="3312898"/>
            <a:chExt cx="3998137" cy="335691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7B359D5-91AC-35B4-935D-DE19F063BD81}"/>
                </a:ext>
              </a:extLst>
            </p:cNvPr>
            <p:cNvGrpSpPr/>
            <p:nvPr/>
          </p:nvGrpSpPr>
          <p:grpSpPr>
            <a:xfrm>
              <a:off x="2474028" y="3312898"/>
              <a:ext cx="3792071" cy="3356915"/>
              <a:chOff x="2474028" y="3312898"/>
              <a:chExt cx="3792071" cy="3356915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1D4D6F81-06A3-6E8C-3E6E-DB813FF638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74028" y="3312898"/>
                <a:ext cx="3792071" cy="3356915"/>
              </a:xfrm>
              <a:prstGeom prst="rect">
                <a:avLst/>
              </a:prstGeom>
            </p:spPr>
          </p:pic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CEDEAC0-F9D6-AB07-2F96-79BC3859411D}"/>
                  </a:ext>
                </a:extLst>
              </p:cNvPr>
              <p:cNvSpPr/>
              <p:nvPr/>
            </p:nvSpPr>
            <p:spPr>
              <a:xfrm>
                <a:off x="3410174" y="6518105"/>
                <a:ext cx="247426" cy="1517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027D81E-332A-E39E-DAAD-AFBCDB46948A}"/>
                  </a:ext>
                </a:extLst>
              </p:cNvPr>
              <p:cNvSpPr/>
              <p:nvPr/>
            </p:nvSpPr>
            <p:spPr>
              <a:xfrm>
                <a:off x="5086574" y="6518105"/>
                <a:ext cx="247426" cy="1517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2C3E834-10CD-59FA-2424-17ABA4D366DF}"/>
                    </a:ext>
                  </a:extLst>
                </p:cNvPr>
                <p:cNvSpPr txBox="1"/>
                <p:nvPr/>
              </p:nvSpPr>
              <p:spPr>
                <a:xfrm>
                  <a:off x="2870499" y="6148773"/>
                  <a:ext cx="66338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260A1B43-8A58-33FE-917D-AAFBB38DA2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0499" y="6148773"/>
                  <a:ext cx="66338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32EE427F-3296-C1A1-71AB-B2FEC5374D65}"/>
                    </a:ext>
                  </a:extLst>
                </p:cNvPr>
                <p:cNvSpPr txBox="1"/>
                <p:nvPr/>
              </p:nvSpPr>
              <p:spPr>
                <a:xfrm>
                  <a:off x="5181204" y="6300481"/>
                  <a:ext cx="66338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3427E25-1361-6193-7CE7-11CC293915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204" y="6300481"/>
                  <a:ext cx="663388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3A04CFD-F7A5-CD59-1588-3DA9B13D0BDE}"/>
                </a:ext>
              </a:extLst>
            </p:cNvPr>
            <p:cNvSpPr/>
            <p:nvPr/>
          </p:nvSpPr>
          <p:spPr>
            <a:xfrm>
              <a:off x="2353785" y="4563031"/>
              <a:ext cx="240485" cy="5542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E763FF8-D597-CF43-5948-D8BB0712C4D5}"/>
                    </a:ext>
                  </a:extLst>
                </p:cNvPr>
                <p:cNvSpPr txBox="1"/>
                <p:nvPr/>
              </p:nvSpPr>
              <p:spPr>
                <a:xfrm rot="16200000">
                  <a:off x="2049856" y="4781136"/>
                  <a:ext cx="80554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F133C18-147D-F30F-0862-B51DB40194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049856" y="4781136"/>
                  <a:ext cx="805543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ED367C70-93A1-C689-B176-0BDECC15C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31704299-37F4-1582-5E27-34A398B014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Example: Convex Cost Function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251;p1">
                <a:extLst>
                  <a:ext uri="{FF2B5EF4-FFF2-40B4-BE49-F238E27FC236}">
                    <a16:creationId xmlns:a16="http://schemas.microsoft.com/office/drawing/2014/main" id="{4FA8F7C2-691D-19BB-836B-3EFFE638C5C2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66537" y="1892754"/>
                <a:ext cx="11075633" cy="49652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Assume there is a unknown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→"/>
                        <m:vertJc m:val="bot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𝑎𝑝𝑠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Assume a linear estimator (hypothesis)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→"/>
                        <m:vertJc m:val="bot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𝑎𝑝𝑠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works well</a:t>
                </a: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lvl="1"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lvl="1"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lvl="1"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lvl="1"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lvl="1"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lvl="1"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lvl="1"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marL="457200" lvl="1" indent="0">
                  <a:spcBef>
                    <a:spcPts val="0"/>
                  </a:spcBef>
                  <a:buSzPts val="2800"/>
                  <a:buNone/>
                </a:pPr>
                <a:endParaRPr lang="en-US" dirty="0"/>
              </a:p>
              <a:p>
                <a:pPr lvl="1"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dirty="0"/>
              </a:p>
              <a:p>
                <a:pPr marL="457200" lvl="1" indent="0">
                  <a:buSzPts val="280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Google Shape;251;p1">
                <a:extLst>
                  <a:ext uri="{FF2B5EF4-FFF2-40B4-BE49-F238E27FC236}">
                    <a16:creationId xmlns:a16="http://schemas.microsoft.com/office/drawing/2014/main" id="{4FA8F7C2-691D-19BB-836B-3EFFE638C5C2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66537" y="1892754"/>
                <a:ext cx="11075633" cy="4965246"/>
              </a:xfrm>
              <a:prstGeom prst="rect">
                <a:avLst/>
              </a:prstGeom>
              <a:blipFill>
                <a:blip r:embed="rId3"/>
                <a:stretch>
                  <a:fillRect l="-991" t="-12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0" name="Picture 6">
            <a:extLst>
              <a:ext uri="{FF2B5EF4-FFF2-40B4-BE49-F238E27FC236}">
                <a16:creationId xmlns:a16="http://schemas.microsoft.com/office/drawing/2014/main" id="{7A51B81B-04C2-49A7-A5A5-08C0AF62B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3269802"/>
            <a:ext cx="4533900" cy="3359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2922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ED367C70-93A1-C689-B176-0BDECC15C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31704299-37F4-1582-5E27-34A398B014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Example: Convex Cost Function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251;p1">
                <a:extLst>
                  <a:ext uri="{FF2B5EF4-FFF2-40B4-BE49-F238E27FC236}">
                    <a16:creationId xmlns:a16="http://schemas.microsoft.com/office/drawing/2014/main" id="{4FA8F7C2-691D-19BB-836B-3EFFE638C5C2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66537" y="1892754"/>
                <a:ext cx="11075633" cy="49652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Assume there is a unknown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→"/>
                        <m:vertJc m:val="bot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𝑎𝑝𝑠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Assume a linear estimator (hypothesis)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groupChr>
                      <m:groupChrPr>
                        <m:chr m:val="→"/>
                        <m:vertJc m:val="bot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𝑎𝑝𝑠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works well</a:t>
                </a: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is linear regression, then cost function </a:t>
                </a:r>
                <a:r>
                  <a:rPr lang="en-US" b="1" u="sng" dirty="0"/>
                  <a:t>SSE</a:t>
                </a:r>
                <a:r>
                  <a:rPr lang="en-US" dirty="0"/>
                  <a:t> is convex</a:t>
                </a: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lvl="1"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lvl="1"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lvl="1"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lvl="1"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lvl="1"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lvl="1"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lvl="1"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marL="457200" lvl="1" indent="0">
                  <a:spcBef>
                    <a:spcPts val="0"/>
                  </a:spcBef>
                  <a:buSzPts val="2800"/>
                  <a:buNone/>
                </a:pPr>
                <a:endParaRPr lang="en-US" dirty="0"/>
              </a:p>
              <a:p>
                <a:pPr lvl="1"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dirty="0"/>
              </a:p>
              <a:p>
                <a:pPr marL="457200" lvl="1" indent="0">
                  <a:buSzPts val="280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Google Shape;251;p1">
                <a:extLst>
                  <a:ext uri="{FF2B5EF4-FFF2-40B4-BE49-F238E27FC236}">
                    <a16:creationId xmlns:a16="http://schemas.microsoft.com/office/drawing/2014/main" id="{4FA8F7C2-691D-19BB-836B-3EFFE638C5C2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66537" y="1892754"/>
                <a:ext cx="11075633" cy="4965246"/>
              </a:xfrm>
              <a:prstGeom prst="rect">
                <a:avLst/>
              </a:prstGeom>
              <a:blipFill>
                <a:blip r:embed="rId3"/>
                <a:stretch>
                  <a:fillRect l="-991" t="-12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158E421D-C7BC-4BFB-9D8C-09A8EFC94B10}"/>
              </a:ext>
            </a:extLst>
          </p:cNvPr>
          <p:cNvGrpSpPr/>
          <p:nvPr/>
        </p:nvGrpSpPr>
        <p:grpSpPr>
          <a:xfrm>
            <a:off x="966537" y="3546085"/>
            <a:ext cx="5695950" cy="2946790"/>
            <a:chOff x="-140004" y="3122324"/>
            <a:chExt cx="7614918" cy="369161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3B652D8-9613-471C-BC9C-3AB2FAA0D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2329" y="3122324"/>
              <a:ext cx="4778190" cy="3678525"/>
            </a:xfrm>
            <a:prstGeom prst="rect">
              <a:avLst/>
            </a:prstGeom>
          </p:spPr>
        </p:pic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7F22DAD-2391-4A50-9357-DB0D4D8DFB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21424" y="5188743"/>
              <a:ext cx="1645023" cy="512018"/>
            </a:xfrm>
            <a:prstGeom prst="straightConnector1">
              <a:avLst/>
            </a:prstGeom>
            <a:noFill/>
            <a:ln w="25400" cap="flat" cmpd="sng" algn="ctr">
              <a:solidFill>
                <a:srgbClr val="BE0A2A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9EDC0BC-B097-4213-BFEE-9F21E5E2E73F}"/>
                    </a:ext>
                  </a:extLst>
                </p:cNvPr>
                <p:cNvSpPr txBox="1"/>
                <p:nvPr/>
              </p:nvSpPr>
              <p:spPr>
                <a:xfrm>
                  <a:off x="-140004" y="4384703"/>
                  <a:ext cx="144331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defTabSz="457200"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1" i="1" kern="12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  <m:t>𝑱</m:t>
                        </m:r>
                        <m:r>
                          <a:rPr lang="en-US" sz="1800" b="1" i="1" kern="12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  <m:t>(</m:t>
                        </m:r>
                        <m:sSub>
                          <m:sSubPr>
                            <m:ctrlPr>
                              <a:rPr lang="en-US" sz="1800" b="1" i="1" kern="12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sz="1800" b="1" i="1" kern="12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+mn-cs"/>
                              </a:rPr>
                              <m:t>𝒘</m:t>
                            </m:r>
                          </m:e>
                          <m:sub>
                            <m:r>
                              <a:rPr lang="en-US" sz="1800" b="1" i="1" kern="12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+mn-cs"/>
                              </a:rPr>
                              <m:t>𝟎</m:t>
                            </m:r>
                          </m:sub>
                        </m:sSub>
                        <m:r>
                          <a:rPr lang="en-US" sz="1800" b="1" i="1" kern="12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1" i="1" kern="12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sz="1800" b="1" i="1" kern="12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+mn-cs"/>
                              </a:rPr>
                              <m:t>𝒘</m:t>
                            </m:r>
                          </m:e>
                          <m:sub>
                            <m:r>
                              <a:rPr lang="en-US" sz="1800" b="1" i="1" kern="12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+mn-cs"/>
                              </a:rPr>
                              <m:t>𝟏</m:t>
                            </m:r>
                          </m:sub>
                        </m:sSub>
                        <m:r>
                          <a:rPr lang="en-US" sz="1800" b="1" i="1" kern="12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  <m:t>)</m:t>
                        </m:r>
                      </m:oMath>
                    </m:oMathPara>
                  </a14:m>
                  <a:endParaRPr lang="en-US" sz="1800" kern="1200" dirty="0">
                    <a:solidFill>
                      <a:srgbClr val="006971"/>
                    </a:solidFill>
                    <a:latin typeface="Calibri" pitchFamily="34" charset="0"/>
                    <a:ea typeface="MS PGothic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9EDC0BC-B097-4213-BFEE-9F21E5E2E7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40004" y="4384703"/>
                  <a:ext cx="1443318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1130" r="-7345" b="-43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350255D-E224-4AE3-9032-60B46AB53DB0}"/>
                </a:ext>
              </a:extLst>
            </p:cNvPr>
            <p:cNvSpPr txBox="1"/>
            <p:nvPr/>
          </p:nvSpPr>
          <p:spPr>
            <a:xfrm>
              <a:off x="5000655" y="4961586"/>
              <a:ext cx="247425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FF0000"/>
                  </a:solidFill>
                  <a:ea typeface="MS PGothic" pitchFamily="34" charset="-128"/>
                  <a:cs typeface="+mn-cs"/>
                </a:rPr>
                <a:t>Global minimum</a:t>
              </a:r>
              <a:endParaRPr lang="en-US" sz="1800" kern="1200" dirty="0">
                <a:solidFill>
                  <a:srgbClr val="FF0000"/>
                </a:solidFill>
                <a:latin typeface="Calibri" pitchFamily="34" charset="0"/>
                <a:ea typeface="MS PGothic" pitchFamily="34" charset="-128"/>
                <a:cs typeface="+mn-cs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315C1D5-592F-4B4A-BBFE-3EEF8D2F0D18}"/>
                </a:ext>
              </a:extLst>
            </p:cNvPr>
            <p:cNvSpPr/>
            <p:nvPr/>
          </p:nvSpPr>
          <p:spPr>
            <a:xfrm>
              <a:off x="1990165" y="6436659"/>
              <a:ext cx="403411" cy="295835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FF1D653-07C7-4568-95D4-71C6EA81639A}"/>
                </a:ext>
              </a:extLst>
            </p:cNvPr>
            <p:cNvSpPr/>
            <p:nvPr/>
          </p:nvSpPr>
          <p:spPr>
            <a:xfrm>
              <a:off x="3942229" y="6518105"/>
              <a:ext cx="403411" cy="295835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F20980C-F9B7-4D50-86C5-29D8A16047E5}"/>
                    </a:ext>
                  </a:extLst>
                </p:cNvPr>
                <p:cNvSpPr txBox="1"/>
                <p:nvPr/>
              </p:nvSpPr>
              <p:spPr>
                <a:xfrm>
                  <a:off x="1586753" y="6050696"/>
                  <a:ext cx="40341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defTabSz="457200"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1" i="1" kern="12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sz="1800" b="1" i="1" kern="12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+mn-cs"/>
                              </a:rPr>
                              <m:t>𝒘</m:t>
                            </m:r>
                          </m:e>
                          <m:sub>
                            <m:r>
                              <a:rPr lang="en-US" sz="1800" b="1" i="1" kern="12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+mn-cs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sz="1800" kern="1200" dirty="0">
                    <a:solidFill>
                      <a:srgbClr val="006971"/>
                    </a:solidFill>
                    <a:latin typeface="Calibri" pitchFamily="34" charset="0"/>
                    <a:ea typeface="MS PGothic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F20980C-F9B7-4D50-86C5-29D8A16047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6753" y="6050696"/>
                  <a:ext cx="403412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44000" b="-244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F614950-0337-4C52-BC10-0BAC0B91E55C}"/>
                    </a:ext>
                  </a:extLst>
                </p:cNvPr>
                <p:cNvSpPr txBox="1"/>
                <p:nvPr/>
              </p:nvSpPr>
              <p:spPr>
                <a:xfrm>
                  <a:off x="4270141" y="6235362"/>
                  <a:ext cx="40341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defTabSz="457200"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1" i="1" kern="12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sz="1800" b="1" i="1" kern="12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+mn-cs"/>
                              </a:rPr>
                              <m:t>𝒘</m:t>
                            </m:r>
                          </m:e>
                          <m:sub>
                            <m:r>
                              <a:rPr lang="en-US" sz="1800" b="1" i="1" kern="12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+mn-cs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1800" kern="1200" dirty="0">
                    <a:solidFill>
                      <a:srgbClr val="006971"/>
                    </a:solidFill>
                    <a:latin typeface="Calibri" pitchFamily="34" charset="0"/>
                    <a:ea typeface="MS PGothic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F614950-0337-4C52-BC10-0BAC0B91E5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0141" y="6235362"/>
                  <a:ext cx="403412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46939" b="-244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30009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ED367C70-93A1-C689-B176-0BDECC15C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31704299-37F4-1582-5E27-34A398B014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Example: Convex Cost Function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251;p1">
                <a:extLst>
                  <a:ext uri="{FF2B5EF4-FFF2-40B4-BE49-F238E27FC236}">
                    <a16:creationId xmlns:a16="http://schemas.microsoft.com/office/drawing/2014/main" id="{4FA8F7C2-691D-19BB-836B-3EFFE638C5C2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66536" y="1892754"/>
                <a:ext cx="11075633" cy="49652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We can find the parameter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minimizing SSE</a:t>
                </a: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We do need to create a design matrix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The model predictions would be: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𝐡</m:t>
                        </m:r>
                      </m:e>
                      <m:sub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sub>
                    </m:sSub>
                    <m:r>
                      <a:rPr lang="en-US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dirty="0"/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b="1" i="1" dirty="0">
                  <a:latin typeface="Cambria Math" panose="02040503050406030204" pitchFamily="18" charset="0"/>
                </a:endParaRP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lvl="1"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lvl="1"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lvl="1"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lvl="1"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lvl="1"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b="1" smtClean="0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dirty="0"/>
              </a:p>
              <a:p>
                <a:pPr lvl="1"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lvl="1"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marL="457200" lvl="1" indent="0">
                  <a:spcBef>
                    <a:spcPts val="0"/>
                  </a:spcBef>
                  <a:buSzPts val="2800"/>
                  <a:buNone/>
                </a:pPr>
                <a:endParaRPr lang="en-US" dirty="0"/>
              </a:p>
              <a:p>
                <a:pPr lvl="1"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dirty="0"/>
              </a:p>
              <a:p>
                <a:pPr marL="457200" lvl="1" indent="0">
                  <a:buSzPts val="280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Google Shape;251;p1">
                <a:extLst>
                  <a:ext uri="{FF2B5EF4-FFF2-40B4-BE49-F238E27FC236}">
                    <a16:creationId xmlns:a16="http://schemas.microsoft.com/office/drawing/2014/main" id="{4FA8F7C2-691D-19BB-836B-3EFFE638C5C2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66536" y="1892754"/>
                <a:ext cx="11075633" cy="4965246"/>
              </a:xfrm>
              <a:prstGeom prst="rect">
                <a:avLst/>
              </a:prstGeom>
              <a:blipFill>
                <a:blip r:embed="rId3"/>
                <a:stretch>
                  <a:fillRect l="-991" t="-22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000A0E66-1B25-4AD1-B4CF-80773D008864}"/>
              </a:ext>
            </a:extLst>
          </p:cNvPr>
          <p:cNvSpPr txBox="1"/>
          <p:nvPr/>
        </p:nvSpPr>
        <p:spPr>
          <a:xfrm>
            <a:off x="5638800" y="2971800"/>
            <a:ext cx="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B1C6BA4-F3F5-4769-932C-19574B8C6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536" y="3350757"/>
            <a:ext cx="4548439" cy="3370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5717F1-9EB7-439E-94F6-46CF48D380ED}"/>
              </a:ext>
            </a:extLst>
          </p:cNvPr>
          <p:cNvCxnSpPr/>
          <p:nvPr/>
        </p:nvCxnSpPr>
        <p:spPr>
          <a:xfrm flipH="1" flipV="1">
            <a:off x="4629150" y="4143375"/>
            <a:ext cx="1828800" cy="685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307F8E8-80E0-418B-8315-DA2B80FBD2DE}"/>
                  </a:ext>
                </a:extLst>
              </p:cNvPr>
              <p:cNvSpPr txBox="1"/>
              <p:nvPr/>
            </p:nvSpPr>
            <p:spPr>
              <a:xfrm>
                <a:off x="6457950" y="4589109"/>
                <a:ext cx="1028700" cy="4801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C41230"/>
                  </a:buClr>
                  <a:buSzPts val="2800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8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C4123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Lato Light"/>
                      </a:rPr>
                      <m:t>𝐗</m:t>
                    </m:r>
                  </m:oMath>
                </a14:m>
                <a:r>
                  <a:rPr kumimoji="0" lang="en-US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41230"/>
                    </a:solidFill>
                    <a:effectLst/>
                    <a:uLnTx/>
                    <a:uFillTx/>
                    <a:latin typeface="Lato Light"/>
                    <a:sym typeface="Lato Light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sz="2800" b="1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C4123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sym typeface="Lato Light"/>
                      </a:rPr>
                      <m:t>𝒘</m:t>
                    </m:r>
                  </m:oMath>
                </a14:m>
                <a:endParaRPr kumimoji="0" 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C41230"/>
                  </a:solidFill>
                  <a:effectLst/>
                  <a:uLnTx/>
                  <a:uFillTx/>
                  <a:latin typeface="Lato Light"/>
                  <a:sym typeface="Lato Light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307F8E8-80E0-418B-8315-DA2B80FBD2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950" y="4589109"/>
                <a:ext cx="1028700" cy="4801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6160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ED367C70-93A1-C689-B176-0BDECC15C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31704299-37F4-1582-5E27-34A398B014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Example: Convex Cost Function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Google Shape;251;p1">
                <a:extLst>
                  <a:ext uri="{FF2B5EF4-FFF2-40B4-BE49-F238E27FC236}">
                    <a16:creationId xmlns:a16="http://schemas.microsoft.com/office/drawing/2014/main" id="{4FA8F7C2-691D-19BB-836B-3EFFE638C5C2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66536" y="1892754"/>
                <a:ext cx="11075633" cy="49652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We can find the parameter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minimizing SSE</a:t>
                </a: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We do need to create a design matrix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The model predictions would be: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𝐡</m:t>
                        </m:r>
                      </m:e>
                      <m:sub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sub>
                    </m:sSub>
                    <m:r>
                      <a:rPr lang="en-US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dirty="0"/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b="1" i="1" dirty="0">
                  <a:latin typeface="Cambria Math" panose="02040503050406030204" pitchFamily="18" charset="0"/>
                </a:endParaRP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lvl="1"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lvl="1"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lvl="1"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marL="457200" lvl="1" indent="0">
                  <a:spcBef>
                    <a:spcPts val="0"/>
                  </a:spcBef>
                  <a:buSzPts val="2800"/>
                  <a:buNone/>
                </a:pPr>
                <a:endParaRPr lang="en-US" dirty="0"/>
              </a:p>
              <a:p>
                <a:pPr lvl="1"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marL="457200" lvl="1" indent="0">
                  <a:spcBef>
                    <a:spcPts val="0"/>
                  </a:spcBef>
                  <a:buSzPts val="2800"/>
                  <a:buNone/>
                </a:pPr>
                <a:endParaRPr lang="en-US" dirty="0"/>
              </a:p>
              <a:p>
                <a:pPr lvl="1"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dirty="0"/>
              </a:p>
              <a:p>
                <a:pPr marL="457200" lvl="1" indent="0">
                  <a:buSzPts val="2800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Google Shape;251;p1">
                <a:extLst>
                  <a:ext uri="{FF2B5EF4-FFF2-40B4-BE49-F238E27FC236}">
                    <a16:creationId xmlns:a16="http://schemas.microsoft.com/office/drawing/2014/main" id="{4FA8F7C2-691D-19BB-836B-3EFFE638C5C2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66536" y="1892754"/>
                <a:ext cx="11075633" cy="4965246"/>
              </a:xfrm>
              <a:prstGeom prst="rect">
                <a:avLst/>
              </a:prstGeom>
              <a:blipFill>
                <a:blip r:embed="rId3"/>
                <a:stretch>
                  <a:fillRect l="-991" t="-22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000A0E66-1B25-4AD1-B4CF-80773D008864}"/>
              </a:ext>
            </a:extLst>
          </p:cNvPr>
          <p:cNvSpPr txBox="1"/>
          <p:nvPr/>
        </p:nvSpPr>
        <p:spPr>
          <a:xfrm>
            <a:off x="5638800" y="2971800"/>
            <a:ext cx="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DA17172-42CE-41C5-AC93-8EEC8B531346}"/>
              </a:ext>
            </a:extLst>
          </p:cNvPr>
          <p:cNvGrpSpPr/>
          <p:nvPr/>
        </p:nvGrpSpPr>
        <p:grpSpPr>
          <a:xfrm>
            <a:off x="1085850" y="3187244"/>
            <a:ext cx="8715375" cy="3305631"/>
            <a:chOff x="345281" y="2052556"/>
            <a:chExt cx="9115037" cy="406086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44D482A-1AF9-49E9-B8A3-DEAB565DD565}"/>
                </a:ext>
              </a:extLst>
            </p:cNvPr>
            <p:cNvSpPr txBox="1"/>
            <p:nvPr/>
          </p:nvSpPr>
          <p:spPr>
            <a:xfrm>
              <a:off x="345281" y="5744084"/>
              <a:ext cx="4572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/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1) Create y vector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E49A53F-3EEB-43D9-8543-1E48F9ABD93B}"/>
                </a:ext>
              </a:extLst>
            </p:cNvPr>
            <p:cNvSpPr txBox="1"/>
            <p:nvPr/>
          </p:nvSpPr>
          <p:spPr>
            <a:xfrm>
              <a:off x="3255214" y="5744084"/>
              <a:ext cx="620510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006971"/>
                  </a:solidFill>
                  <a:latin typeface="Calibri" pitchFamily="34" charset="0"/>
                  <a:ea typeface="MS PGothic" pitchFamily="34" charset="-128"/>
                  <a:cs typeface="+mn-cs"/>
                </a:rPr>
                <a:t>2) Create X Matrix (also Called the Design/Model Matrix)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005C9EC-8620-4FD9-806E-0125170008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1600" y="5251188"/>
              <a:ext cx="618565" cy="492896"/>
            </a:xfrm>
            <a:prstGeom prst="straightConnector1">
              <a:avLst/>
            </a:prstGeom>
            <a:noFill/>
            <a:ln w="25400" cap="flat" cmpd="sng" algn="ctr">
              <a:solidFill>
                <a:srgbClr val="006971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pic>
          <p:nvPicPr>
            <p:cNvPr id="34" name="Picture 4" descr="Linear Regression: Everything From Math to Program Part-2 | by Gourav K  Nayak | The Startup | Medium">
              <a:extLst>
                <a:ext uri="{FF2B5EF4-FFF2-40B4-BE49-F238E27FC236}">
                  <a16:creationId xmlns:a16="http://schemas.microsoft.com/office/drawing/2014/main" id="{D2C2DCC8-AAFC-4EB1-AC30-24FE9A71BC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00200" y="2596888"/>
              <a:ext cx="5943600" cy="2654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9830014-6F40-402F-A0DF-EC922BD7F2DE}"/>
                    </a:ext>
                  </a:extLst>
                </p:cNvPr>
                <p:cNvSpPr txBox="1"/>
                <p:nvPr/>
              </p:nvSpPr>
              <p:spPr>
                <a:xfrm>
                  <a:off x="7185134" y="3702666"/>
                  <a:ext cx="117453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defTabSz="457200"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1" i="1" kern="12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  <m:r>
                          <a:rPr lang="en-US" sz="1800" b="1" i="1" kern="12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  <m:t>𝝐</m:t>
                        </m:r>
                      </m:oMath>
                    </m:oMathPara>
                  </a14:m>
                  <a:endParaRPr lang="en-US" sz="1800" kern="1200" dirty="0">
                    <a:solidFill>
                      <a:srgbClr val="006971"/>
                    </a:solidFill>
                    <a:latin typeface="Calibri" pitchFamily="34" charset="0"/>
                    <a:ea typeface="MS PGothic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9830014-6F40-402F-A0DF-EC922BD7F2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5134" y="3702666"/>
                  <a:ext cx="1174531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Right Brace 35">
              <a:extLst>
                <a:ext uri="{FF2B5EF4-FFF2-40B4-BE49-F238E27FC236}">
                  <a16:creationId xmlns:a16="http://schemas.microsoft.com/office/drawing/2014/main" id="{76D43C56-5AC1-420F-B931-C02AF87020C7}"/>
                </a:ext>
              </a:extLst>
            </p:cNvPr>
            <p:cNvSpPr/>
            <p:nvPr/>
          </p:nvSpPr>
          <p:spPr>
            <a:xfrm rot="16200000">
              <a:off x="4860598" y="1108402"/>
              <a:ext cx="255757" cy="3045371"/>
            </a:xfrm>
            <a:prstGeom prst="rightBrace">
              <a:avLst/>
            </a:prstGeom>
            <a:noFill/>
            <a:ln w="25400" cap="flat" cmpd="sng" algn="ctr">
              <a:solidFill>
                <a:srgbClr val="006971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97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090C697-1335-48F2-AACC-C379669DE724}"/>
                </a:ext>
              </a:extLst>
            </p:cNvPr>
            <p:cNvSpPr txBox="1"/>
            <p:nvPr/>
          </p:nvSpPr>
          <p:spPr>
            <a:xfrm>
              <a:off x="4395357" y="2058238"/>
              <a:ext cx="156866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FF0000"/>
                  </a:solidFill>
                  <a:latin typeface="Cambria Math" panose="02040503050406030204" pitchFamily="18" charset="0"/>
                  <a:ea typeface="MS PGothic" pitchFamily="34" charset="-128"/>
                  <a:cs typeface="+mn-cs"/>
                </a:rPr>
                <a:t>features</a:t>
              </a:r>
              <a:endParaRPr lang="en-US" sz="1800" kern="1200" dirty="0">
                <a:solidFill>
                  <a:srgbClr val="006971"/>
                </a:solidFill>
                <a:latin typeface="Calibri" pitchFamily="34" charset="0"/>
                <a:ea typeface="MS PGothic" pitchFamily="34" charset="-128"/>
                <a:cs typeface="+mn-cs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50101A1-86A4-4DC5-B6AA-D1AE0C4FF0E1}"/>
                </a:ext>
              </a:extLst>
            </p:cNvPr>
            <p:cNvSpPr txBox="1"/>
            <p:nvPr/>
          </p:nvSpPr>
          <p:spPr>
            <a:xfrm>
              <a:off x="2125234" y="2052556"/>
              <a:ext cx="225996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FF0000"/>
                  </a:solidFill>
                  <a:latin typeface="Cambria Math" panose="02040503050406030204" pitchFamily="18" charset="0"/>
                  <a:ea typeface="MS PGothic" pitchFamily="34" charset="-128"/>
                  <a:cs typeface="+mn-cs"/>
                </a:rPr>
                <a:t>Bias or Intercept</a:t>
              </a:r>
              <a:endParaRPr lang="en-US" sz="1800" kern="1200" dirty="0">
                <a:solidFill>
                  <a:srgbClr val="006971"/>
                </a:solidFill>
                <a:latin typeface="Calibri" pitchFamily="34" charset="0"/>
                <a:ea typeface="MS PGothic" pitchFamily="34" charset="-128"/>
                <a:cs typeface="+mn-cs"/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2A948CCF-2D67-4CD5-B8FD-A47A2F390A77}"/>
                </a:ext>
              </a:extLst>
            </p:cNvPr>
            <p:cNvCxnSpPr/>
            <p:nvPr/>
          </p:nvCxnSpPr>
          <p:spPr>
            <a:xfrm>
              <a:off x="2979682" y="2383223"/>
              <a:ext cx="0" cy="255758"/>
            </a:xfrm>
            <a:prstGeom prst="straightConnector1">
              <a:avLst/>
            </a:prstGeom>
            <a:noFill/>
            <a:ln w="25400" cap="flat" cmpd="sng" algn="ctr">
              <a:solidFill>
                <a:srgbClr val="006971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sp>
          <p:nvSpPr>
            <p:cNvPr id="40" name="Right Brace 39">
              <a:extLst>
                <a:ext uri="{FF2B5EF4-FFF2-40B4-BE49-F238E27FC236}">
                  <a16:creationId xmlns:a16="http://schemas.microsoft.com/office/drawing/2014/main" id="{44A8CE02-C684-4C6C-B261-44E048C19E52}"/>
                </a:ext>
              </a:extLst>
            </p:cNvPr>
            <p:cNvSpPr/>
            <p:nvPr/>
          </p:nvSpPr>
          <p:spPr>
            <a:xfrm rot="5400000">
              <a:off x="4532622" y="3548649"/>
              <a:ext cx="432047" cy="3823853"/>
            </a:xfrm>
            <a:prstGeom prst="rightBrace">
              <a:avLst/>
            </a:prstGeom>
            <a:noFill/>
            <a:ln w="25400" cap="flat" cmpd="sng" algn="ctr">
              <a:solidFill>
                <a:srgbClr val="006971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697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4022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ED367C70-93A1-C689-B176-0BDECC15C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31704299-37F4-1582-5E27-34A398B014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Example: Convex Cost Function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Google Shape;251;p1">
                <a:extLst>
                  <a:ext uri="{FF2B5EF4-FFF2-40B4-BE49-F238E27FC236}">
                    <a16:creationId xmlns:a16="http://schemas.microsoft.com/office/drawing/2014/main" id="{4FA8F7C2-691D-19BB-836B-3EFFE638C5C2}"/>
                  </a:ext>
                </a:extLst>
              </p:cNvPr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966536" y="1892754"/>
                <a:ext cx="11075633" cy="496524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rmAutofit/>
              </a:bodyPr>
              <a:lstStyle/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We can find the parameter vector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minimizing SSE</a:t>
                </a: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We do need to create a design matrix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r>
                  <a:rPr lang="en-US" dirty="0"/>
                  <a:t>The model predictions would be: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𝐡</m:t>
                        </m:r>
                      </m:e>
                      <m:sub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𝐰</m:t>
                        </m:r>
                      </m:sub>
                    </m:sSub>
                    <m:r>
                      <a:rPr lang="en-US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endParaRPr lang="en-US" dirty="0"/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b="1" i="1" dirty="0">
                  <a:latin typeface="Cambria Math" panose="02040503050406030204" pitchFamily="18" charset="0"/>
                </a:endParaRPr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lvl="1"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lvl="1"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lvl="1"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marL="457200" lvl="1" indent="0">
                  <a:spcBef>
                    <a:spcPts val="0"/>
                  </a:spcBef>
                  <a:buSzPts val="2800"/>
                  <a:buNone/>
                </a:pPr>
                <a:endParaRPr lang="en-US" dirty="0"/>
              </a:p>
              <a:p>
                <a:pPr lvl="1"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marL="457200" lvl="1" indent="0">
                  <a:spcBef>
                    <a:spcPts val="0"/>
                  </a:spcBef>
                  <a:buSzPts val="2800"/>
                  <a:buNone/>
                </a:pPr>
                <a:endParaRPr lang="en-US" dirty="0"/>
              </a:p>
              <a:p>
                <a:pPr lvl="1"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indent="-457200">
                  <a:spcBef>
                    <a:spcPts val="0"/>
                  </a:spcBef>
                  <a:buSzPts val="28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 marL="0" indent="0">
                  <a:spcBef>
                    <a:spcPts val="0"/>
                  </a:spcBef>
                  <a:buSzPts val="2800"/>
                  <a:buNone/>
                </a:pPr>
                <a:endParaRPr lang="en-US" dirty="0"/>
              </a:p>
              <a:p>
                <a:pPr marL="457200" lvl="1" indent="0">
                  <a:buSzPts val="2800"/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" name="Google Shape;251;p1">
                <a:extLst>
                  <a:ext uri="{FF2B5EF4-FFF2-40B4-BE49-F238E27FC236}">
                    <a16:creationId xmlns:a16="http://schemas.microsoft.com/office/drawing/2014/main" id="{4FA8F7C2-691D-19BB-836B-3EFFE638C5C2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66536" y="1892754"/>
                <a:ext cx="11075633" cy="4965246"/>
              </a:xfrm>
              <a:prstGeom prst="rect">
                <a:avLst/>
              </a:prstGeom>
              <a:blipFill>
                <a:blip r:embed="rId3"/>
                <a:stretch>
                  <a:fillRect l="-1031" t="-229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000A0E66-1B25-4AD1-B4CF-80773D008864}"/>
              </a:ext>
            </a:extLst>
          </p:cNvPr>
          <p:cNvSpPr txBox="1"/>
          <p:nvPr/>
        </p:nvSpPr>
        <p:spPr>
          <a:xfrm>
            <a:off x="5638800" y="2971800"/>
            <a:ext cx="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9" name="Picture 2" descr="Regression: Matrix Formulation">
            <a:extLst>
              <a:ext uri="{FF2B5EF4-FFF2-40B4-BE49-F238E27FC236}">
                <a16:creationId xmlns:a16="http://schemas.microsoft.com/office/drawing/2014/main" id="{A67AD093-ED65-3158-7070-9D5B6CF0B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833" y="3749091"/>
            <a:ext cx="35814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2A69EAC-E1CF-9A70-21AA-3AE060F30ADD}"/>
                  </a:ext>
                </a:extLst>
              </p:cNvPr>
              <p:cNvSpPr txBox="1"/>
              <p:nvPr/>
            </p:nvSpPr>
            <p:spPr>
              <a:xfrm>
                <a:off x="4927845" y="3847377"/>
                <a:ext cx="1338251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kern="1200" smtClean="0">
                          <a:latin typeface="Cambria Math" panose="02040503050406030204" pitchFamily="18" charset="0"/>
                          <a:cs typeface="+mn-cs"/>
                        </a:rPr>
                        <m:t>𝒘</m:t>
                      </m:r>
                      <m:r>
                        <a:rPr lang="en-US" sz="2400" i="1" kern="1200" smtClean="0"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 kern="1200" smtClean="0"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 kern="1200" smtClean="0"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kern="1200" smtClean="0"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 kern="1200" smtClean="0"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2400" i="1" kern="1200" smtClean="0"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 kern="1200" smtClean="0"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 kern="1200" smtClean="0"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sz="2400" i="1" kern="1200" smtClean="0"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sz="2400" i="1" kern="1200" smtClean="0"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sz="2400" i="1" kern="1200" smtClean="0"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⋮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 kern="1200" smtClean="0"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 kern="1200" smtClean="0"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2400" i="1" kern="1200" smtClean="0"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kern="1200" dirty="0">
                  <a:latin typeface="Calibri" pitchFamily="34" charset="0"/>
                  <a:ea typeface="MS PGothic" pitchFamily="34" charset="-128"/>
                  <a:cs typeface="+mn-cs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2A69EAC-E1CF-9A70-21AA-3AE060F30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7845" y="3847377"/>
                <a:ext cx="1338251" cy="1360629"/>
              </a:xfrm>
              <a:prstGeom prst="rect">
                <a:avLst/>
              </a:prstGeom>
              <a:blipFill>
                <a:blip r:embed="rId5"/>
                <a:stretch>
                  <a:fillRect l="-2804" b="-4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5CDE28BE-3964-4328-B19C-175FFBF7054B}"/>
              </a:ext>
            </a:extLst>
          </p:cNvPr>
          <p:cNvSpPr/>
          <p:nvPr/>
        </p:nvSpPr>
        <p:spPr>
          <a:xfrm>
            <a:off x="1732052" y="3749091"/>
            <a:ext cx="2829025" cy="358096"/>
          </a:xfrm>
          <a:prstGeom prst="rect">
            <a:avLst/>
          </a:prstGeom>
          <a:solidFill>
            <a:srgbClr val="9F0927">
              <a:alpha val="17920"/>
            </a:srgbClr>
          </a:solidFill>
          <a:ln w="9525" cap="flat" cmpd="sng" algn="ctr">
            <a:solidFill>
              <a:srgbClr val="006971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FB8BDF-4428-2904-2851-96A2CA188316}"/>
              </a:ext>
            </a:extLst>
          </p:cNvPr>
          <p:cNvSpPr/>
          <p:nvPr/>
        </p:nvSpPr>
        <p:spPr>
          <a:xfrm>
            <a:off x="5596970" y="3862526"/>
            <a:ext cx="531181" cy="1360629"/>
          </a:xfrm>
          <a:prstGeom prst="rect">
            <a:avLst/>
          </a:prstGeom>
          <a:solidFill>
            <a:srgbClr val="9F0927">
              <a:alpha val="17920"/>
            </a:srgbClr>
          </a:solidFill>
          <a:ln w="9525" cap="flat" cmpd="sng" algn="ctr">
            <a:solidFill>
              <a:srgbClr val="006971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971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1"/>
          <p:cNvSpPr txBox="1">
            <a:spLocks noGrp="1"/>
          </p:cNvSpPr>
          <p:nvPr>
            <p:ph type="ctrTitle"/>
          </p:nvPr>
        </p:nvSpPr>
        <p:spPr>
          <a:xfrm>
            <a:off x="1524000" y="2971059"/>
            <a:ext cx="9144000" cy="15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Font typeface="Roboto Slab"/>
              <a:buNone/>
            </a:pPr>
            <a:r>
              <a:rPr lang="en-US" dirty="0"/>
              <a:t>Python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32810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>
          <a:extLst>
            <a:ext uri="{FF2B5EF4-FFF2-40B4-BE49-F238E27FC236}">
              <a16:creationId xmlns:a16="http://schemas.microsoft.com/office/drawing/2014/main" id="{ED367C70-93A1-C689-B176-0BDECC15C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>
            <a:extLst>
              <a:ext uri="{FF2B5EF4-FFF2-40B4-BE49-F238E27FC236}">
                <a16:creationId xmlns:a16="http://schemas.microsoft.com/office/drawing/2014/main" id="{31704299-37F4-1582-5E27-34A398B014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Roboto Slab"/>
              <a:buNone/>
            </a:pPr>
            <a:r>
              <a:rPr lang="en-US" dirty="0"/>
              <a:t>Example: Convex Cost Function</a:t>
            </a:r>
            <a:endParaRPr dirty="0"/>
          </a:p>
        </p:txBody>
      </p:sp>
      <p:sp>
        <p:nvSpPr>
          <p:cNvPr id="2" name="Google Shape;251;p1">
            <a:extLst>
              <a:ext uri="{FF2B5EF4-FFF2-40B4-BE49-F238E27FC236}">
                <a16:creationId xmlns:a16="http://schemas.microsoft.com/office/drawing/2014/main" id="{4FA8F7C2-691D-19BB-836B-3EFFE638C5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66536" y="1892754"/>
            <a:ext cx="11075633" cy="4965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r>
              <a:rPr lang="en-US" dirty="0"/>
              <a:t>Cost function is SSE 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b="1" i="1" dirty="0">
              <a:latin typeface="Cambria Math" panose="02040503050406030204" pitchFamily="18" charset="0"/>
            </a:endParaRP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457200" lvl="1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457200" lvl="1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lvl="1"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q"/>
            </a:pPr>
            <a:endParaRPr lang="en-US" dirty="0"/>
          </a:p>
          <a:p>
            <a:pPr marL="0" indent="0">
              <a:spcBef>
                <a:spcPts val="0"/>
              </a:spcBef>
              <a:buSzPts val="2800"/>
              <a:buNone/>
            </a:pPr>
            <a:endParaRPr lang="en-US" dirty="0"/>
          </a:p>
          <a:p>
            <a:pPr marL="457200" lvl="1" indent="0">
              <a:buSzPts val="2800"/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0A0E66-1B25-4AD1-B4CF-80773D008864}"/>
              </a:ext>
            </a:extLst>
          </p:cNvPr>
          <p:cNvSpPr txBox="1"/>
          <p:nvPr/>
        </p:nvSpPr>
        <p:spPr>
          <a:xfrm>
            <a:off x="5638800" y="2971800"/>
            <a:ext cx="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8569448-41FB-4FC0-841A-A2A0B1B91974}"/>
                  </a:ext>
                </a:extLst>
              </p:cNvPr>
              <p:cNvSpPr txBox="1"/>
              <p:nvPr/>
            </p:nvSpPr>
            <p:spPr>
              <a:xfrm>
                <a:off x="1033211" y="2584643"/>
                <a:ext cx="8078320" cy="4855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457200" fontAlgn="base">
                  <a:spcBef>
                    <a:spcPct val="0"/>
                  </a:spcBef>
                  <a:spcAft>
                    <a:spcPct val="0"/>
                  </a:spcAft>
                  <a:buClr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1" i="0" kern="12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cs"/>
                        </a:rPr>
                        <m:t>𝐉</m:t>
                      </m:r>
                      <m:d>
                        <m:dPr>
                          <m:ctrlPr>
                            <a:rPr lang="en-US" sz="2400" b="1" i="1" kern="12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lang="en-US" sz="2400" b="1" i="0" kern="12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  <m:t>𝐰</m:t>
                          </m:r>
                        </m:e>
                      </m:d>
                      <m:r>
                        <a:rPr lang="en-US" sz="2400" b="1" i="0" kern="12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lang="en-US" sz="2400" b="1" i="1" kern="12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1" i="1" kern="12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lang="en-US" sz="2400" b="1" i="0" kern="12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+mn-cs"/>
                                </a:rPr>
                                <m:t>𝐲</m:t>
                              </m:r>
                              <m:r>
                                <a:rPr lang="en-US" sz="2400" b="1" i="0" kern="12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r>
                                <a:rPr lang="en-US" sz="2400" b="1" i="0" kern="12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+mn-cs"/>
                                </a:rPr>
                                <m:t>𝐗𝐰</m:t>
                              </m:r>
                            </m:e>
                          </m:d>
                        </m:e>
                        <m:sup>
                          <m:r>
                            <a:rPr lang="en-US" sz="2400" b="1" i="0" kern="12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  <m:t>⊤</m:t>
                          </m:r>
                        </m:sup>
                      </m:sSup>
                      <m:d>
                        <m:dPr>
                          <m:ctrlPr>
                            <a:rPr lang="en-US" sz="2400" b="1" i="1" kern="12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r>
                            <a:rPr lang="en-US" sz="2400" b="1" i="0" kern="12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  <m:t>𝐲</m:t>
                          </m:r>
                          <m:r>
                            <a:rPr lang="en-US" sz="2400" b="1" i="0" kern="12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  <m:t>−</m:t>
                          </m:r>
                          <m:r>
                            <a:rPr lang="en-US" sz="2400" b="1" i="0" kern="12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  <m:t>𝐗𝐰</m:t>
                          </m:r>
                        </m:e>
                      </m:d>
                      <m:r>
                        <a:rPr lang="en-US" sz="2400" b="1" i="0" kern="12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bSup>
                        <m:sSubSupPr>
                          <m:ctrlPr>
                            <a:rPr lang="en-US" sz="2400" b="1" i="1" kern="12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b="1" i="1" kern="120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lang="en-US" sz="2400" b="1" i="0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+mn-cs"/>
                                </a:rPr>
                                <m:t>𝐲</m:t>
                              </m:r>
                              <m:r>
                                <a:rPr lang="en-US" sz="2400" b="1" i="0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+mn-cs"/>
                                </a:rPr>
                                <m:t>−</m:t>
                              </m:r>
                              <m:r>
                                <a:rPr lang="en-US" sz="2400" b="1" i="0" kern="1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+mn-cs"/>
                                </a:rPr>
                                <m:t>𝐗𝐰</m:t>
                              </m:r>
                            </m:e>
                          </m:d>
                        </m:e>
                        <m:sub>
                          <m:r>
                            <a:rPr lang="en-US" sz="2400" b="1" i="0" kern="12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  <m:t>𝟐</m:t>
                          </m:r>
                        </m:sub>
                        <m:sup>
                          <m:r>
                            <a:rPr lang="en-US" sz="2400" b="1" i="0" kern="120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+mn-cs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US" sz="2400" kern="1200" dirty="0">
                  <a:solidFill>
                    <a:srgbClr val="FF0000"/>
                  </a:solidFill>
                  <a:latin typeface="Calibri" pitchFamily="34" charset="0"/>
                  <a:ea typeface="MS PGothic" pitchFamily="34" charset="-128"/>
                  <a:cs typeface="+mn-cs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8569448-41FB-4FC0-841A-A2A0B1B91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211" y="2584643"/>
                <a:ext cx="8078320" cy="4855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AD09F831-1582-4A6F-BAF3-3F839568E34F}"/>
              </a:ext>
            </a:extLst>
          </p:cNvPr>
          <p:cNvGrpSpPr/>
          <p:nvPr/>
        </p:nvGrpSpPr>
        <p:grpSpPr>
          <a:xfrm>
            <a:off x="838200" y="3500632"/>
            <a:ext cx="5695950" cy="2946790"/>
            <a:chOff x="-140004" y="3122324"/>
            <a:chExt cx="7614918" cy="369161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16AD862-75D5-45B6-A291-193A289AE8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32329" y="3122324"/>
              <a:ext cx="4778190" cy="3678525"/>
            </a:xfrm>
            <a:prstGeom prst="rect">
              <a:avLst/>
            </a:prstGeom>
          </p:spPr>
        </p:pic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B4AD9B4-F828-4837-80E8-BE3ACE2F10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21424" y="5188743"/>
              <a:ext cx="1645023" cy="512018"/>
            </a:xfrm>
            <a:prstGeom prst="straightConnector1">
              <a:avLst/>
            </a:prstGeom>
            <a:noFill/>
            <a:ln w="25400" cap="flat" cmpd="sng" algn="ctr">
              <a:solidFill>
                <a:srgbClr val="BE0A2A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245F6A1-A9F1-4405-8ED5-B16FC50CCC2B}"/>
                    </a:ext>
                  </a:extLst>
                </p:cNvPr>
                <p:cNvSpPr txBox="1"/>
                <p:nvPr/>
              </p:nvSpPr>
              <p:spPr>
                <a:xfrm>
                  <a:off x="-140004" y="4384704"/>
                  <a:ext cx="1443318" cy="46268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defTabSz="457200"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800" b="1" i="1" kern="12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  <m:t>𝑱</m:t>
                        </m:r>
                        <m:r>
                          <a:rPr lang="en-US" sz="1800" b="1" i="1" kern="12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  <m:t>(</m:t>
                        </m:r>
                        <m:r>
                          <a:rPr lang="en-US" sz="1800" b="1" i="1" kern="12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  <m:t>𝒘</m:t>
                        </m:r>
                        <m:r>
                          <a:rPr lang="en-US" sz="1800" b="1" i="1" kern="120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+mn-cs"/>
                          </a:rPr>
                          <m:t>)</m:t>
                        </m:r>
                      </m:oMath>
                    </m:oMathPara>
                  </a14:m>
                  <a:endParaRPr lang="en-US" sz="1800" kern="1200" dirty="0">
                    <a:solidFill>
                      <a:srgbClr val="006971"/>
                    </a:solidFill>
                    <a:latin typeface="Calibri" pitchFamily="34" charset="0"/>
                    <a:ea typeface="MS PGothic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245F6A1-A9F1-4405-8ED5-B16FC50CCC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40004" y="4384704"/>
                  <a:ext cx="1443318" cy="462684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3DA9380-9CF6-42D7-BD79-80E081910F9A}"/>
                </a:ext>
              </a:extLst>
            </p:cNvPr>
            <p:cNvSpPr txBox="1"/>
            <p:nvPr/>
          </p:nvSpPr>
          <p:spPr>
            <a:xfrm>
              <a:off x="5000655" y="4961586"/>
              <a:ext cx="247425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457200" fontAlgn="base">
                <a:spcBef>
                  <a:spcPct val="0"/>
                </a:spcBef>
                <a:spcAft>
                  <a:spcPct val="0"/>
                </a:spcAft>
                <a:buClrTx/>
                <a:buFontTx/>
                <a:buNone/>
              </a:pPr>
              <a:r>
                <a:rPr lang="en-US" sz="1800" kern="1200" dirty="0">
                  <a:solidFill>
                    <a:srgbClr val="FF0000"/>
                  </a:solidFill>
                  <a:ea typeface="MS PGothic" pitchFamily="34" charset="-128"/>
                  <a:cs typeface="+mn-cs"/>
                </a:rPr>
                <a:t>Global minimum</a:t>
              </a:r>
              <a:endParaRPr lang="en-US" sz="1800" kern="1200" dirty="0">
                <a:solidFill>
                  <a:srgbClr val="FF0000"/>
                </a:solidFill>
                <a:latin typeface="Calibri" pitchFamily="34" charset="0"/>
                <a:ea typeface="MS PGothic" pitchFamily="34" charset="-128"/>
                <a:cs typeface="+mn-cs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E87FFFE-BF1D-4C5C-B18A-8F86E0B59841}"/>
                </a:ext>
              </a:extLst>
            </p:cNvPr>
            <p:cNvSpPr/>
            <p:nvPr/>
          </p:nvSpPr>
          <p:spPr>
            <a:xfrm>
              <a:off x="1990165" y="6436659"/>
              <a:ext cx="403411" cy="295835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CCB2FB8-B25D-445C-B8C6-CDB8B714F369}"/>
                </a:ext>
              </a:extLst>
            </p:cNvPr>
            <p:cNvSpPr/>
            <p:nvPr/>
          </p:nvSpPr>
          <p:spPr>
            <a:xfrm>
              <a:off x="3942229" y="6518105"/>
              <a:ext cx="403411" cy="295835"/>
            </a:xfrm>
            <a:prstGeom prst="rect">
              <a:avLst/>
            </a:prstGeom>
            <a:solidFill>
              <a:sysClr val="window" lastClr="FFFFFF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405E531-055C-4A50-8C15-2E768FA3C75B}"/>
                    </a:ext>
                  </a:extLst>
                </p:cNvPr>
                <p:cNvSpPr txBox="1"/>
                <p:nvPr/>
              </p:nvSpPr>
              <p:spPr>
                <a:xfrm>
                  <a:off x="1586753" y="6050696"/>
                  <a:ext cx="40341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defTabSz="457200"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1" i="1" kern="12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sz="1800" b="1" i="1" kern="12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+mn-cs"/>
                              </a:rPr>
                              <m:t>𝒘</m:t>
                            </m:r>
                          </m:e>
                          <m:sub>
                            <m:r>
                              <a:rPr lang="en-US" sz="1800" b="1" i="1" kern="12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+mn-cs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sz="1800" kern="1200" dirty="0">
                    <a:solidFill>
                      <a:srgbClr val="006971"/>
                    </a:solidFill>
                    <a:latin typeface="Calibri" pitchFamily="34" charset="0"/>
                    <a:ea typeface="MS PGothic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405E531-055C-4A50-8C15-2E768FA3C7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6753" y="6050696"/>
                  <a:ext cx="403412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44000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27C9E6AB-397C-499A-B1E1-96DF5439FF82}"/>
                    </a:ext>
                  </a:extLst>
                </p:cNvPr>
                <p:cNvSpPr txBox="1"/>
                <p:nvPr/>
              </p:nvSpPr>
              <p:spPr>
                <a:xfrm>
                  <a:off x="4270141" y="6235362"/>
                  <a:ext cx="40341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defTabSz="457200" fontAlgn="base">
                    <a:spcBef>
                      <a:spcPct val="0"/>
                    </a:spcBef>
                    <a:spcAft>
                      <a:spcPct val="0"/>
                    </a:spcAft>
                    <a:buClrTx/>
                    <a:buFontTx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800" b="1" i="1" kern="12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lang="en-US" sz="1800" b="1" i="1" kern="12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+mn-cs"/>
                              </a:rPr>
                              <m:t>𝒘</m:t>
                            </m:r>
                          </m:e>
                          <m:sub>
                            <m:r>
                              <a:rPr lang="en-US" sz="1800" b="1" i="1" kern="120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+mn-cs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1800" kern="1200" dirty="0">
                    <a:solidFill>
                      <a:srgbClr val="006971"/>
                    </a:solidFill>
                    <a:latin typeface="Calibri" pitchFamily="34" charset="0"/>
                    <a:ea typeface="MS PGothic" pitchFamily="34" charset="-128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27C9E6AB-397C-499A-B1E1-96DF5439FF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0141" y="6235362"/>
                  <a:ext cx="403412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46939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875387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1.5.0.0"/>
  <p:tag name="SLIDO_PRESENTATION_ID" val="00000000-0000-0000-0000-000000000000"/>
  <p:tag name="SLIDO_EVENT_UUID" val="8aaba695-3df0-4ebf-b2b2-c5817819bbe5"/>
  <p:tag name="SLIDO_EVENT_SECTION_UUID" val="9b018056-5edb-4a15-9a9e-6b51c454aed9"/>
</p:tagLst>
</file>

<file path=ppt/theme/theme1.xml><?xml version="1.0" encoding="utf-8"?>
<a:theme xmlns:a="http://schemas.openxmlformats.org/drawingml/2006/main" name="Office Theme">
  <a:themeElements>
    <a:clrScheme name="Custom 1">
      <a:dk1>
        <a:srgbClr val="C41230"/>
      </a:dk1>
      <a:lt1>
        <a:srgbClr val="FAF9F7"/>
      </a:lt1>
      <a:dk2>
        <a:srgbClr val="C41230"/>
      </a:dk2>
      <a:lt2>
        <a:srgbClr val="FAF9F7"/>
      </a:lt2>
      <a:accent1>
        <a:srgbClr val="ECEDE2"/>
      </a:accent1>
      <a:accent2>
        <a:srgbClr val="941728"/>
      </a:accent2>
      <a:accent3>
        <a:srgbClr val="007B89"/>
      </a:accent3>
      <a:accent4>
        <a:srgbClr val="000000"/>
      </a:accent4>
      <a:accent5>
        <a:srgbClr val="262626"/>
      </a:accent5>
      <a:accent6>
        <a:srgbClr val="FFFFFF"/>
      </a:accent6>
      <a:hlink>
        <a:srgbClr val="007B89"/>
      </a:hlink>
      <a:folHlink>
        <a:srgbClr val="94172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10799</TotalTime>
  <Words>726</Words>
  <Application>Microsoft Macintosh PowerPoint</Application>
  <PresentationFormat>Widescreen</PresentationFormat>
  <Paragraphs>176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Roboto Slab</vt:lpstr>
      <vt:lpstr>Lato</vt:lpstr>
      <vt:lpstr>Cambria Math</vt:lpstr>
      <vt:lpstr>Calibri</vt:lpstr>
      <vt:lpstr>Lato Light</vt:lpstr>
      <vt:lpstr>Wingdings</vt:lpstr>
      <vt:lpstr>Office Theme</vt:lpstr>
      <vt:lpstr>Module 1</vt:lpstr>
      <vt:lpstr>Cost Function in LR</vt:lpstr>
      <vt:lpstr>Example: Convex Cost Function</vt:lpstr>
      <vt:lpstr>Example: Convex Cost Function</vt:lpstr>
      <vt:lpstr>Example: Convex Cost Function</vt:lpstr>
      <vt:lpstr>Example: Convex Cost Function</vt:lpstr>
      <vt:lpstr>Example: Convex Cost Function</vt:lpstr>
      <vt:lpstr>Python</vt:lpstr>
      <vt:lpstr>Example: Convex Cost Function</vt:lpstr>
      <vt:lpstr>Python</vt:lpstr>
      <vt:lpstr>Example: Convex Cost Function</vt:lpstr>
      <vt:lpstr>Python</vt:lpstr>
      <vt:lpstr>Example: Convex Cost Function</vt:lpstr>
      <vt:lpstr>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0</dc:title>
  <dc:creator>Orians, A.J.</dc:creator>
  <cp:lastModifiedBy>Martinez, Waldyn Gerardo Dr.</cp:lastModifiedBy>
  <cp:revision>142</cp:revision>
  <dcterms:modified xsi:type="dcterms:W3CDTF">2024-02-13T02:59:08Z</dcterms:modified>
</cp:coreProperties>
</file>