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301" r:id="rId2"/>
    <p:sldId id="265" r:id="rId3"/>
    <p:sldId id="440" r:id="rId4"/>
    <p:sldId id="441" r:id="rId5"/>
    <p:sldId id="442" r:id="rId6"/>
    <p:sldId id="428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55" r:id="rId17"/>
    <p:sldId id="454" r:id="rId18"/>
    <p:sldId id="452" r:id="rId19"/>
    <p:sldId id="453" r:id="rId20"/>
    <p:sldId id="456" r:id="rId21"/>
  </p:sldIdLst>
  <p:sldSz cx="12192000" cy="6858000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Lato Light" panose="020F0302020204030204" pitchFamily="34" charset="0"/>
      <p:regular r:id="rId28"/>
      <p:bold r:id="rId29"/>
      <p:italic r:id="rId30"/>
      <p:boldItalic r:id="rId31"/>
    </p:embeddedFont>
    <p:embeddedFont>
      <p:font typeface="Roboto Slab" pitchFamily="2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5"/>
    <p:restoredTop sz="94685"/>
  </p:normalViewPr>
  <p:slideViewPr>
    <p:cSldViewPr snapToGrid="0">
      <p:cViewPr varScale="1">
        <p:scale>
          <a:sx n="80" d="100"/>
          <a:sy n="80" d="100"/>
        </p:scale>
        <p:origin x="208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C859DCBA-C27E-A94D-9161-3C6282468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B2433B0E-2DEE-36E5-1464-E45BEEA701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FA9E217F-1EE5-D6A0-0DD8-A090490791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4355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2F8149E-3AA0-BA92-163D-42A3273C7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7A358727-189D-849F-05BA-DAD8BDCF27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1A0640B8-B839-0EA6-00A6-0DDD22E04F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1234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1128B1D-F4B2-DE8C-6BC9-4C5C01B79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E786AF63-44FD-A03C-4DD4-2667F62559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A0602F92-6825-CBC3-D913-E3FE6DF16A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4950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2F7CC88F-2662-B4B1-42D0-4820F0B70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00DC8FAD-8367-C8E5-0C05-9D003232ED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ED2860CF-A544-DC41-E39E-0BC09E14AB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1834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0C3B5E9B-5235-6B13-BDF9-D2C536EE0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F724FF0E-A1F8-FF41-5817-680DE1CAA6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0E1AAAD8-385F-DB6D-A629-17AB6E47A0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429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E0C4A51-CA69-8154-8B8A-7936E6BE3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DC7287DA-08DA-3A11-61EC-AB1CF48664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F33A247B-A770-CB15-726C-4567939597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3247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607B610F-EB3D-CC77-E788-714386D54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2FA1A3DE-E471-1D58-948D-93E4CBDA6A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F8BF95BA-AF7C-EC54-4794-D7CF6379E1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6312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AF293A9A-D6C1-C05A-742B-124A94227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D74752EF-9ABC-42E7-6A26-C4397EC650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59A19ADA-AFCC-5256-F017-6315D748FF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0829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>
          <a:extLst>
            <a:ext uri="{FF2B5EF4-FFF2-40B4-BE49-F238E27FC236}">
              <a16:creationId xmlns:a16="http://schemas.microsoft.com/office/drawing/2014/main" id="{E8E43D91-5814-0AA3-7404-7B7C809E6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>
            <a:extLst>
              <a:ext uri="{FF2B5EF4-FFF2-40B4-BE49-F238E27FC236}">
                <a16:creationId xmlns:a16="http://schemas.microsoft.com/office/drawing/2014/main" id="{B3B556CB-C586-DB84-E851-81723A1C1A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>
            <a:extLst>
              <a:ext uri="{FF2B5EF4-FFF2-40B4-BE49-F238E27FC236}">
                <a16:creationId xmlns:a16="http://schemas.microsoft.com/office/drawing/2014/main" id="{E51E645F-75B5-E185-202C-E1D2D3B537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6089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E74E9784-74F6-F704-0C15-1BED02F78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E159E95-B759-7F07-164D-CA336E9D8B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4A8ABB65-0A22-98AC-3214-476CF5BAD8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532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>
          <a:extLst>
            <a:ext uri="{FF2B5EF4-FFF2-40B4-BE49-F238E27FC236}">
              <a16:creationId xmlns:a16="http://schemas.microsoft.com/office/drawing/2014/main" id="{78078C46-6A18-48B7-0455-A3F079595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>
            <a:extLst>
              <a:ext uri="{FF2B5EF4-FFF2-40B4-BE49-F238E27FC236}">
                <a16:creationId xmlns:a16="http://schemas.microsoft.com/office/drawing/2014/main" id="{D1B69C32-C5D6-F782-A1D2-A009FF2B1C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>
            <a:extLst>
              <a:ext uri="{FF2B5EF4-FFF2-40B4-BE49-F238E27FC236}">
                <a16:creationId xmlns:a16="http://schemas.microsoft.com/office/drawing/2014/main" id="{A8021027-AEE8-6FDD-6460-725CD5244D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1420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4708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F3B06958-D8B0-41C8-2551-749DA5BD8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5D317A38-AF3E-5B03-5DCB-2192BCFB42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238872F3-F52D-3AD5-2482-CB9C5F9029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104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E262D3D2-BDCE-1C8C-D836-00D5ADDE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7B95EDC9-D20B-EA9E-8E51-5677440169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5560B0D5-DF4F-5EC1-CAD6-163D8B956F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0931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733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19F33832-6452-1873-2354-E4B62E1CA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1D87F41A-0CD7-1560-57FC-CD8EC11F06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8EE40B1E-6193-E3AA-C97E-782FCCE760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6418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2CED57A2-5FC3-881D-7E1E-F382D6A95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0C84F4C8-5FE4-8737-69A2-A7FE4A78A2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8D8B2A6-9C4D-4329-A8A8-1C1583EC2C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2194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C9BF1B7E-96E9-404C-C36E-FAA82B39D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BC1DA676-B450-1B6D-6AB7-D4667286DD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6EF787EE-0447-F4F8-5844-1D957F12AB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74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38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0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Matrix / Tensor Algebra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F0DCDC96-95AD-44C8-8AB8-3B304EB6A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576B682-A80E-AB94-639F-13DEB4E3A6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Drawbacks of Euclidian Distance</a:t>
            </a:r>
            <a:endParaRPr dirty="0"/>
          </a:p>
        </p:txBody>
      </p:sp>
      <p:sp>
        <p:nvSpPr>
          <p:cNvPr id="3" name="Google Shape;251;p1">
            <a:extLst>
              <a:ext uri="{FF2B5EF4-FFF2-40B4-BE49-F238E27FC236}">
                <a16:creationId xmlns:a16="http://schemas.microsoft.com/office/drawing/2014/main" id="{CA15DD7E-3927-2E48-8DCD-7D02E20118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You must scale your data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It completely ignores relationships between variables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If you have outliers you might consider the Manhattan distance.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latin typeface="-apple-system"/>
              </a:rPr>
              <a:t>For example, the Manhattan distance uses absolute values: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-apple-system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F4BAB-DC0F-27ED-C05C-7BCFB3A93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916" y="3625349"/>
            <a:ext cx="2867526" cy="28675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826CAF-1B10-5768-75CF-41CFA2AB8629}"/>
                  </a:ext>
                </a:extLst>
              </p:cNvPr>
              <p:cNvSpPr txBox="1"/>
              <p:nvPr/>
            </p:nvSpPr>
            <p:spPr>
              <a:xfrm>
                <a:off x="4489779" y="4671634"/>
                <a:ext cx="6108082" cy="387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 …+|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826CAF-1B10-5768-75CF-41CFA2AB8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779" y="4671634"/>
                <a:ext cx="6108082" cy="387478"/>
              </a:xfrm>
              <a:prstGeom prst="rect">
                <a:avLst/>
              </a:prstGeom>
              <a:blipFill>
                <a:blip r:embed="rId4"/>
                <a:stretch>
                  <a:fillRect l="-415" r="-83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27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3195E8BC-E02E-1FB4-A1FF-438DEF871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8BE259C0-78C4-79C3-31F0-F88D755A7D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How do we Distance Between Clusters?</a:t>
            </a:r>
            <a:endParaRPr dirty="0"/>
          </a:p>
        </p:txBody>
      </p:sp>
      <p:sp>
        <p:nvSpPr>
          <p:cNvPr id="3" name="Google Shape;251;p1">
            <a:extLst>
              <a:ext uri="{FF2B5EF4-FFF2-40B4-BE49-F238E27FC236}">
                <a16:creationId xmlns:a16="http://schemas.microsoft.com/office/drawing/2014/main" id="{D7829B91-DB41-FCFF-03F3-A6C3F31D5F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Minimum Distance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Maximum Distance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latin typeface="-apple-system"/>
              </a:rPr>
              <a:t>Average Distance</a:t>
            </a:r>
            <a:endParaRPr lang="en-US" b="0" i="0" dirty="0">
              <a:effectLst/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latin typeface="-apple-system"/>
              </a:rPr>
              <a:t>Centroid Distance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-apple-system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40295A2-87BA-CC20-AB67-7D9582FF5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95" y="1892754"/>
            <a:ext cx="6440905" cy="446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820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38424322-2836-277A-BDBB-3C3940AB2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5F50EC69-D74C-325D-D16A-9498256F6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How do we Distance Between Clusters?</a:t>
            </a:r>
            <a:endParaRPr dirty="0"/>
          </a:p>
        </p:txBody>
      </p:sp>
      <p:sp>
        <p:nvSpPr>
          <p:cNvPr id="3" name="Google Shape;251;p1">
            <a:extLst>
              <a:ext uri="{FF2B5EF4-FFF2-40B4-BE49-F238E27FC236}">
                <a16:creationId xmlns:a16="http://schemas.microsoft.com/office/drawing/2014/main" id="{9D6ED47A-4437-4C35-DFAB-0217C11A28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Minimum Distance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Maximum Distance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latin typeface="-apple-system"/>
              </a:rPr>
              <a:t>Average Distance</a:t>
            </a:r>
            <a:endParaRPr lang="en-US" b="0" i="0" dirty="0">
              <a:effectLst/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latin typeface="-apple-system"/>
              </a:rPr>
              <a:t>Centroid Distance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-apple-system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DB6064D-B32D-A5B2-DCF1-2235376D8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917" y="2011234"/>
            <a:ext cx="5839661" cy="441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855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A041730E-3700-6484-65DB-69521E8CA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C8067C05-2796-DF96-5B48-938C85B6ED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Types of Clustering Techniques</a:t>
            </a:r>
            <a:endParaRPr dirty="0"/>
          </a:p>
        </p:txBody>
      </p:sp>
      <p:sp>
        <p:nvSpPr>
          <p:cNvPr id="3" name="Google Shape;251;p1">
            <a:extLst>
              <a:ext uri="{FF2B5EF4-FFF2-40B4-BE49-F238E27FC236}">
                <a16:creationId xmlns:a16="http://schemas.microsoft.com/office/drawing/2014/main" id="{0BD13E94-1224-1E8B-FFE9-0BE44159FA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Hierarchical Methods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latin typeface="-apple-system"/>
              </a:rPr>
              <a:t>Non-Hierarchical Methods</a:t>
            </a:r>
            <a:endParaRPr lang="en-US" b="0" i="0" dirty="0">
              <a:effectLst/>
              <a:latin typeface="-apple-system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b="0" i="0" dirty="0">
              <a:effectLst/>
              <a:latin typeface="-apple-system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7170" name="Picture 2" descr="Hierarchical clustering - Wikipedia">
            <a:extLst>
              <a:ext uri="{FF2B5EF4-FFF2-40B4-BE49-F238E27FC236}">
                <a16:creationId xmlns:a16="http://schemas.microsoft.com/office/drawing/2014/main" id="{756BF9ED-BE15-9F56-7ED0-94CB6B4B6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47" y="3094365"/>
            <a:ext cx="3953711" cy="314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353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2389E4C7-99BA-3FCD-B0B6-2CD01CA7F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BABBCB9B-A6FA-D249-CE7D-4074928C9B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Hierarchical Methods </a:t>
            </a:r>
            <a:endParaRPr dirty="0"/>
          </a:p>
        </p:txBody>
      </p:sp>
      <p:sp>
        <p:nvSpPr>
          <p:cNvPr id="3" name="Google Shape;251;p1">
            <a:extLst>
              <a:ext uri="{FF2B5EF4-FFF2-40B4-BE49-F238E27FC236}">
                <a16:creationId xmlns:a16="http://schemas.microsoft.com/office/drawing/2014/main" id="{F1AD5671-2BBE-803A-E1D8-E95D04A196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Starts with each cluster comprising a small or one number of observation.</a:t>
            </a: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Progressively combine the two nearest clusters until there is just one cluster left at the end which consists of all observations.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 err="1">
                <a:latin typeface="-apple-system"/>
              </a:rPr>
              <a:t>Dendogram</a:t>
            </a:r>
            <a:r>
              <a:rPr lang="en-US" dirty="0">
                <a:latin typeface="-apple-system"/>
              </a:rPr>
              <a:t>:</a:t>
            </a:r>
            <a:endParaRPr lang="en-US" b="0" i="0" dirty="0">
              <a:effectLst/>
              <a:latin typeface="-apple-system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b="0" i="0" dirty="0">
              <a:effectLst/>
              <a:latin typeface="-apple-system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9218" name="Picture 2" descr="Dendrogram plot - MATLAB dendrogram">
            <a:extLst>
              <a:ext uri="{FF2B5EF4-FFF2-40B4-BE49-F238E27FC236}">
                <a16:creationId xmlns:a16="http://schemas.microsoft.com/office/drawing/2014/main" id="{16B87F34-EF3D-E61D-E929-E4EBB4B6C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82189"/>
            <a:ext cx="3749842" cy="28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880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BEA71C08-08D7-7186-10E1-B277DEC56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C2C96A69-767F-891D-A274-E790837F96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Hierarchical Methods </a:t>
            </a:r>
            <a:endParaRPr dirty="0"/>
          </a:p>
        </p:txBody>
      </p:sp>
      <p:sp>
        <p:nvSpPr>
          <p:cNvPr id="3" name="Google Shape;251;p1">
            <a:extLst>
              <a:ext uri="{FF2B5EF4-FFF2-40B4-BE49-F238E27FC236}">
                <a16:creationId xmlns:a16="http://schemas.microsoft.com/office/drawing/2014/main" id="{5DA5A03C-4F3A-D799-9206-7B1E8E10FA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Ward’s Linkage Algorithm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b="0" i="0" dirty="0">
              <a:effectLst/>
              <a:latin typeface="-apple-system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11266" name="Picture 2" descr="Springer MRW: [AU:, IDX:]">
            <a:extLst>
              <a:ext uri="{FF2B5EF4-FFF2-40B4-BE49-F238E27FC236}">
                <a16:creationId xmlns:a16="http://schemas.microsoft.com/office/drawing/2014/main" id="{26556998-884A-B763-78BF-4A7EAC4E8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103" y="2931773"/>
            <a:ext cx="4816308" cy="306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23EAD111-92B1-D7D2-C1E3-DABA31DBA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37" y="2523757"/>
            <a:ext cx="5133808" cy="388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13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5E5E5DCC-CA7B-AFCA-C39D-B80242BB7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542E3DCE-F8B6-3E0A-F2D5-2214E1913C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How to Find Number of Clusters</a:t>
            </a:r>
            <a:endParaRPr dirty="0"/>
          </a:p>
        </p:txBody>
      </p:sp>
      <p:sp>
        <p:nvSpPr>
          <p:cNvPr id="3" name="Google Shape;251;p1">
            <a:extLst>
              <a:ext uri="{FF2B5EF4-FFF2-40B4-BE49-F238E27FC236}">
                <a16:creationId xmlns:a16="http://schemas.microsoft.com/office/drawing/2014/main" id="{AA490949-7411-025E-79B6-2394BE914A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 err="1">
                <a:effectLst/>
                <a:latin typeface="-apple-system"/>
              </a:rPr>
              <a:t>Dendogram</a:t>
            </a:r>
            <a:r>
              <a:rPr lang="en-US" b="0" i="0" dirty="0">
                <a:effectLst/>
                <a:latin typeface="-apple-system"/>
              </a:rPr>
              <a:t>: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b="0" i="0" dirty="0">
              <a:effectLst/>
              <a:latin typeface="-apple-system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AAD6219-44D7-A2B3-4A51-1C1EF98AB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37" y="2664828"/>
            <a:ext cx="7561574" cy="382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6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14F03B6A-E17B-0BCE-3DC3-9CB1A0444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485306ED-C87E-2B22-1DB8-25965308AF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How to Find Number of Clusters</a:t>
            </a:r>
            <a:endParaRPr dirty="0"/>
          </a:p>
        </p:txBody>
      </p:sp>
      <p:sp>
        <p:nvSpPr>
          <p:cNvPr id="3" name="Google Shape;251;p1">
            <a:extLst>
              <a:ext uri="{FF2B5EF4-FFF2-40B4-BE49-F238E27FC236}">
                <a16:creationId xmlns:a16="http://schemas.microsoft.com/office/drawing/2014/main" id="{0BF903CC-130E-CB86-E9AF-E3BA54C973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Elbow Method: we fit the clustering algorithm for various values of </a:t>
            </a:r>
            <a:r>
              <a:rPr lang="en-US" dirty="0"/>
              <a:t>�</a:t>
            </a:r>
            <a:r>
              <a:rPr lang="en-US" b="0" i="0" dirty="0">
                <a:effectLst/>
                <a:latin typeface="-apple-system"/>
              </a:rPr>
              <a:t>, say 1 to 10 and determine where there is a leveling of the the within-cluster sum of squares (WCSS).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b="0" i="0" dirty="0">
              <a:effectLst/>
              <a:latin typeface="-apple-system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24DE0026-A951-137D-E939-C6ECF459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37" y="3315441"/>
            <a:ext cx="51689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930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>
          <a:extLst>
            <a:ext uri="{FF2B5EF4-FFF2-40B4-BE49-F238E27FC236}">
              <a16:creationId xmlns:a16="http://schemas.microsoft.com/office/drawing/2014/main" id="{3D6BB952-9716-454E-0694-6FC5F82A6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>
            <a:extLst>
              <a:ext uri="{FF2B5EF4-FFF2-40B4-BE49-F238E27FC236}">
                <a16:creationId xmlns:a16="http://schemas.microsoft.com/office/drawing/2014/main" id="{C20411D0-5A07-4C0B-F281-A5C6F185962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53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95E5459C-4613-60AC-D6BC-E5E83DD62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B667A61C-BA80-E787-5243-B4F298FD7E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Non-Hierarchical Methods </a:t>
            </a:r>
            <a:endParaRPr dirty="0"/>
          </a:p>
        </p:txBody>
      </p:sp>
      <p:sp>
        <p:nvSpPr>
          <p:cNvPr id="3" name="Google Shape;251;p1">
            <a:extLst>
              <a:ext uri="{FF2B5EF4-FFF2-40B4-BE49-F238E27FC236}">
                <a16:creationId xmlns:a16="http://schemas.microsoft.com/office/drawing/2014/main" id="{EC67BC20-3922-EB35-AD8C-21F45D441C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latin typeface="-apple-system"/>
              </a:rPr>
              <a:t>Iteratively assign objects to different groups while searching for some optimal value of the criterion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latin typeface="-apple-system"/>
              </a:rPr>
              <a:t>K-means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latin typeface="-apple-system"/>
              </a:rPr>
              <a:t>DBSCAN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latin typeface="-apple-system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F45E918-87AE-B893-03D0-2552EC577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294" y="2699048"/>
            <a:ext cx="6128085" cy="379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77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721895" y="2095336"/>
            <a:ext cx="11117179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Cluster Analysis</a:t>
            </a:r>
            <a:endParaRPr dirty="0"/>
          </a:p>
        </p:txBody>
      </p:sp>
      <p:pic>
        <p:nvPicPr>
          <p:cNvPr id="2" name="Picture 2" descr="The cluster analysis of predicted 39 genes using STRING. The identified...  | Download Scientific Diagram">
            <a:extLst>
              <a:ext uri="{FF2B5EF4-FFF2-40B4-BE49-F238E27FC236}">
                <a16:creationId xmlns:a16="http://schemas.microsoft.com/office/drawing/2014/main" id="{0A466C87-FDB6-815F-0150-7CD4CB682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59" y="3994484"/>
            <a:ext cx="2623050" cy="209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>
          <a:extLst>
            <a:ext uri="{FF2B5EF4-FFF2-40B4-BE49-F238E27FC236}">
              <a16:creationId xmlns:a16="http://schemas.microsoft.com/office/drawing/2014/main" id="{6A04ED1A-B5F6-B5EA-24CB-1E9E4E3AE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>
            <a:extLst>
              <a:ext uri="{FF2B5EF4-FFF2-40B4-BE49-F238E27FC236}">
                <a16:creationId xmlns:a16="http://schemas.microsoft.com/office/drawing/2014/main" id="{53604324-8C59-F3C5-30D6-BC01C294CF5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13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Cluster Analysis</a:t>
            </a:r>
            <a:endParaRPr dirty="0"/>
          </a:p>
        </p:txBody>
      </p:sp>
      <p:sp>
        <p:nvSpPr>
          <p:cNvPr id="3" name="Google Shape;251;p1">
            <a:extLst>
              <a:ext uri="{FF2B5EF4-FFF2-40B4-BE49-F238E27FC236}">
                <a16:creationId xmlns:a16="http://schemas.microsoft.com/office/drawing/2014/main" id="{9A1AF635-8916-04A4-1082-00E8A2406C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Goal: </a:t>
            </a:r>
            <a:r>
              <a:rPr lang="en-US" b="0" i="0" dirty="0">
                <a:effectLst/>
                <a:latin typeface="-apple-system"/>
              </a:rPr>
              <a:t>to segment the data into a set of homogenous groups (clusters) of observations 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latin typeface="-apple-system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BCC6DD-D186-B984-7B2D-53114E3FD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41" y="3107490"/>
            <a:ext cx="3823369" cy="343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6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0747C141-3A38-1413-F0B8-6E3696203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E524B9CA-D231-F3F3-DC6F-DBD6EC337F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Measures of Distance</a:t>
            </a:r>
            <a:endParaRPr dirty="0"/>
          </a:p>
        </p:txBody>
      </p:sp>
      <p:sp>
        <p:nvSpPr>
          <p:cNvPr id="3" name="Google Shape;251;p1">
            <a:extLst>
              <a:ext uri="{FF2B5EF4-FFF2-40B4-BE49-F238E27FC236}">
                <a16:creationId xmlns:a16="http://schemas.microsoft.com/office/drawing/2014/main" id="{7036A565-E4E1-BBDE-F036-09772CEA6B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We use distances to find out if observations are “alike”.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We need to determine if observations with small distances to each other belong in the same group.</a:t>
            </a:r>
            <a:endParaRPr lang="en-US" dirty="0">
              <a:latin typeface="-apple-system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22F7E-849A-2D88-555A-87805B5D2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37" y="3358946"/>
            <a:ext cx="4178572" cy="313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AE4DFD8E-9156-48BE-5CEE-799DBA20A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08D9AD50-8D20-46FA-8084-F27811C512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Euclidian Distance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251;p1">
                <a:extLst>
                  <a:ext uri="{FF2B5EF4-FFF2-40B4-BE49-F238E27FC236}">
                    <a16:creationId xmlns:a16="http://schemas.microsoft.com/office/drawing/2014/main" id="{B51D2E4C-A9E6-D539-E817-F8D62E6BDB47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66537" y="1892754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b="0" i="0" dirty="0">
                    <a:effectLst/>
                    <a:latin typeface="-apple-system"/>
                  </a:rPr>
                  <a:t>This is the most popular distance measure.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-apple-system"/>
                  </a:rPr>
                  <a:t>We determine the Euclidian distance of two vectors by: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b="0" i="0" dirty="0">
                  <a:effectLst/>
                  <a:latin typeface="-apple-system"/>
                </a:endParaRP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>
                  <a:latin typeface="-apple-system"/>
                </a:endParaRP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b="0" i="0" dirty="0">
                  <a:effectLst/>
                  <a:latin typeface="-apple-system"/>
                </a:endParaRP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>
                  <a:latin typeface="-apple-system"/>
                </a:endParaRP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b="0" i="0" dirty="0">
                    <a:effectLst/>
                    <a:latin typeface="-apple-system"/>
                  </a:rPr>
                  <a:t>We can also use </a:t>
                </a:r>
                <a:r>
                  <a:rPr lang="en-US" dirty="0">
                    <a:latin typeface="-apple-system"/>
                  </a:rPr>
                  <a:t>vector / matrix algebra notation for vectors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latin typeface="-apple-system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>
                    <a:latin typeface="-apple-system"/>
                  </a:rPr>
                  <a:t>: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b="0" i="0" dirty="0">
                  <a:effectLst/>
                  <a:latin typeface="-apple-system"/>
                </a:endParaRP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>
                  <a:latin typeface="-apple-system"/>
                </a:endParaRP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>
                  <a:latin typeface="-apple-system"/>
                </a:endParaRP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>
                  <a:latin typeface="-apple-system"/>
                </a:endParaRP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457200" lvl="1" indent="0">
                  <a:buSzPts val="280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Google Shape;251;p1">
                <a:extLst>
                  <a:ext uri="{FF2B5EF4-FFF2-40B4-BE49-F238E27FC236}">
                    <a16:creationId xmlns:a16="http://schemas.microsoft.com/office/drawing/2014/main" id="{B51D2E4C-A9E6-D539-E817-F8D62E6BDB4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66537" y="1892754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1031" t="-20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62F30BD-D7DD-5C62-0798-EB9DFDB5B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37" y="3025273"/>
            <a:ext cx="6863351" cy="807453"/>
          </a:xfrm>
          <a:prstGeom prst="rect">
            <a:avLst/>
          </a:prstGeom>
        </p:spPr>
      </p:pic>
      <p:pic>
        <p:nvPicPr>
          <p:cNvPr id="7" name="Picture 6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DAA1B70D-B8C5-5500-09D8-44F35BDA4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536" y="5176920"/>
            <a:ext cx="2188623" cy="80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7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096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0667BE0E-530C-28E9-6633-5E96D3B9F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53407146-2C85-CAB5-CE5F-D2A509485A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Euclidian Distance Example</a:t>
            </a:r>
            <a:endParaRPr dirty="0"/>
          </a:p>
        </p:txBody>
      </p:sp>
      <p:sp>
        <p:nvSpPr>
          <p:cNvPr id="3" name="Google Shape;251;p1">
            <a:extLst>
              <a:ext uri="{FF2B5EF4-FFF2-40B4-BE49-F238E27FC236}">
                <a16:creationId xmlns:a16="http://schemas.microsoft.com/office/drawing/2014/main" id="{ED565113-28DA-C66A-567E-E8300D5BA7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Clustering Customers</a:t>
            </a: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561AE41E-3306-64B8-D6A2-EDC2A1BE0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79" y="2529639"/>
            <a:ext cx="5291399" cy="396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5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63693D4F-5B9E-94DE-D19B-33C7582BE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0AF6F539-F4DE-7704-DB80-B76B8B6D9F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Euclidian Distance Example</a:t>
            </a:r>
            <a:endParaRPr dirty="0"/>
          </a:p>
        </p:txBody>
      </p:sp>
      <p:sp>
        <p:nvSpPr>
          <p:cNvPr id="3" name="Google Shape;251;p1">
            <a:extLst>
              <a:ext uri="{FF2B5EF4-FFF2-40B4-BE49-F238E27FC236}">
                <a16:creationId xmlns:a16="http://schemas.microsoft.com/office/drawing/2014/main" id="{1681BB47-3023-B6EA-ED1C-EFC43EDAF5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Clustering Customers</a:t>
            </a: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FCEA1C-06D7-6556-3EBD-80631E4E1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92" y="2652919"/>
            <a:ext cx="5133808" cy="388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89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6F585A91-2987-2E96-DA22-63A1D96B7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6B0B27B0-6EBE-2BA3-48DE-62F196147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Drawbacks of Euclidian Distance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251;p1">
                <a:extLst>
                  <a:ext uri="{FF2B5EF4-FFF2-40B4-BE49-F238E27FC236}">
                    <a16:creationId xmlns:a16="http://schemas.microsoft.com/office/drawing/2014/main" id="{D6D3C220-9ECB-51AB-1AF7-E2469A160A4D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66537" y="1892754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b="0" i="0" dirty="0">
                    <a:effectLst/>
                    <a:latin typeface="-apple-system"/>
                  </a:rPr>
                  <a:t>You must scale your data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b="0" i="0" dirty="0">
                    <a:effectLst/>
                    <a:latin typeface="-apple-system"/>
                  </a:rPr>
                  <a:t>It completely ignores relationships between variables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b="0" i="0" dirty="0">
                    <a:effectLst/>
                    <a:latin typeface="-apple-system"/>
                  </a:rPr>
                  <a:t>If you have outliers you might consider the Manhattan distance.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-apple-system"/>
                  </a:rPr>
                  <a:t>For example, the statistical distance considers the covariance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latin typeface="-apple-system"/>
                  </a:rPr>
                  <a:t>: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b="0" i="0" dirty="0">
                  <a:effectLst/>
                  <a:latin typeface="-apple-system"/>
                </a:endParaRP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>
                  <a:latin typeface="-apple-system"/>
                </a:endParaRP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457200" lvl="1" indent="0">
                  <a:buSzPts val="280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Google Shape;251;p1">
                <a:extLst>
                  <a:ext uri="{FF2B5EF4-FFF2-40B4-BE49-F238E27FC236}">
                    <a16:creationId xmlns:a16="http://schemas.microsoft.com/office/drawing/2014/main" id="{D6D3C220-9ECB-51AB-1AF7-E2469A160A4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66537" y="1892754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1031" t="-20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DF9077-F29C-C311-11E7-9C609DB91331}"/>
                  </a:ext>
                </a:extLst>
              </p:cNvPr>
              <p:cNvSpPr txBox="1"/>
              <p:nvPr/>
            </p:nvSpPr>
            <p:spPr>
              <a:xfrm>
                <a:off x="1094874" y="4802834"/>
                <a:ext cx="39374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DF9077-F29C-C311-11E7-9C609DB91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874" y="4802834"/>
                <a:ext cx="3937425" cy="430887"/>
              </a:xfrm>
              <a:prstGeom prst="rect">
                <a:avLst/>
              </a:prstGeom>
              <a:blipFill>
                <a:blip r:embed="rId4"/>
                <a:stretch>
                  <a:fillRect l="-1608" t="-5714" r="-2572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9E0C9DF-662D-6122-D9EE-7FF6B0344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635" y="3429000"/>
            <a:ext cx="4288165" cy="322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5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31822</TotalTime>
  <Words>666</Words>
  <Application>Microsoft Macintosh PowerPoint</Application>
  <PresentationFormat>Widescreen</PresentationFormat>
  <Paragraphs>134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Roboto Slab</vt:lpstr>
      <vt:lpstr>Lato Light</vt:lpstr>
      <vt:lpstr>Cambria Math</vt:lpstr>
      <vt:lpstr>-apple-system</vt:lpstr>
      <vt:lpstr>Wingdings</vt:lpstr>
      <vt:lpstr>Arial</vt:lpstr>
      <vt:lpstr>Lato</vt:lpstr>
      <vt:lpstr>Office Theme</vt:lpstr>
      <vt:lpstr>Module 0</vt:lpstr>
      <vt:lpstr>Cluster Analysis</vt:lpstr>
      <vt:lpstr>Cluster Analysis</vt:lpstr>
      <vt:lpstr>Measures of Distance</vt:lpstr>
      <vt:lpstr>Euclidian Distance</vt:lpstr>
      <vt:lpstr>Python</vt:lpstr>
      <vt:lpstr>Euclidian Distance Example</vt:lpstr>
      <vt:lpstr>Euclidian Distance Example</vt:lpstr>
      <vt:lpstr>Drawbacks of Euclidian Distance</vt:lpstr>
      <vt:lpstr>Drawbacks of Euclidian Distance</vt:lpstr>
      <vt:lpstr>How do we Distance Between Clusters?</vt:lpstr>
      <vt:lpstr>How do we Distance Between Clusters?</vt:lpstr>
      <vt:lpstr>Types of Clustering Techniques</vt:lpstr>
      <vt:lpstr>Hierarchical Methods </vt:lpstr>
      <vt:lpstr>Hierarchical Methods </vt:lpstr>
      <vt:lpstr>How to Find Number of Clusters</vt:lpstr>
      <vt:lpstr>How to Find Number of Clusters</vt:lpstr>
      <vt:lpstr>Python</vt:lpstr>
      <vt:lpstr>Non-Hierarchical Methods 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141</cp:revision>
  <dcterms:modified xsi:type="dcterms:W3CDTF">2024-01-28T02:12:48Z</dcterms:modified>
</cp:coreProperties>
</file>