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472" r:id="rId4"/>
    <p:sldId id="449" r:id="rId5"/>
    <p:sldId id="491" r:id="rId6"/>
    <p:sldId id="513" r:id="rId7"/>
    <p:sldId id="510" r:id="rId8"/>
    <p:sldId id="511" r:id="rId9"/>
    <p:sldId id="512" r:id="rId10"/>
    <p:sldId id="514" r:id="rId11"/>
    <p:sldId id="515" r:id="rId12"/>
    <p:sldId id="519" r:id="rId13"/>
    <p:sldId id="520" r:id="rId14"/>
    <p:sldId id="521" r:id="rId15"/>
    <p:sldId id="522" r:id="rId16"/>
    <p:sldId id="494" r:id="rId17"/>
    <p:sldId id="523" r:id="rId18"/>
    <p:sldId id="527" r:id="rId19"/>
    <p:sldId id="528" r:id="rId20"/>
    <p:sldId id="526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Light" panose="020F0302020204030204" pitchFamily="34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</p:embeddedFontLst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4726"/>
  </p:normalViewPr>
  <p:slideViewPr>
    <p:cSldViewPr snapToGrid="0">
      <p:cViewPr varScale="1">
        <p:scale>
          <a:sx n="110" d="100"/>
          <a:sy n="110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518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69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64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27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097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363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962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1769D00-2D69-E7C1-5C19-1C680A97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C9811CD-0D55-A23A-D7E1-932DA213C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3FE88837-E3DF-4342-3AFF-6AF9B4BB25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6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51A951F-A3BA-BA01-EA2D-3BE04B1DD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317E493B-A67F-B609-ABA3-5B88442A0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2047AD2-67C1-8B04-139F-CB7E94E6D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12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093CEFE1-CBD8-443C-DB06-7177DF5F8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C7884A2E-F545-313F-5DCF-0190BC43D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270E37BF-721A-8402-4236-DE4266056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966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67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90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9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90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56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80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Classifier Chains</a:t>
            </a:r>
            <a:endParaRPr dirty="0"/>
          </a:p>
        </p:txBody>
      </p:sp>
      <p:sp>
        <p:nvSpPr>
          <p:cNvPr id="40" name="Google Shape;251;p1">
            <a:extLst>
              <a:ext uri="{FF2B5EF4-FFF2-40B4-BE49-F238E27FC236}">
                <a16:creationId xmlns:a16="http://schemas.microsoft.com/office/drawing/2014/main" id="{754ABFD7-52B1-41C6-A226-2A7F4F5AA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Arrange binary classifiers into a chain adding response vector to features.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098" name="Picture 2" descr="Multi-label Classification. For most of the classification… | by Wimukthi  Madhusanka | Medium">
            <a:extLst>
              <a:ext uri="{FF2B5EF4-FFF2-40B4-BE49-F238E27FC236}">
                <a16:creationId xmlns:a16="http://schemas.microsoft.com/office/drawing/2014/main" id="{A4B3DFA7-B225-4815-9A2E-0B4A7AE2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3125788"/>
            <a:ext cx="9763125" cy="17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C70094AD-F952-4037-B0D9-07D8F68A8DCD}"/>
              </a:ext>
            </a:extLst>
          </p:cNvPr>
          <p:cNvSpPr/>
          <p:nvPr/>
        </p:nvSpPr>
        <p:spPr>
          <a:xfrm rot="16200000">
            <a:off x="5538658" y="498962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BCF47-F9B2-4D34-A662-5891EC5B5D21}"/>
              </a:ext>
            </a:extLst>
          </p:cNvPr>
          <p:cNvSpPr txBox="1"/>
          <p:nvPr/>
        </p:nvSpPr>
        <p:spPr>
          <a:xfrm>
            <a:off x="4937186" y="633300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512B885-F2EF-4277-8C34-963ECE81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519772"/>
            <a:ext cx="2799347" cy="444034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ABCA0-2B8E-4163-B0BB-875FC869DCC5}"/>
              </a:ext>
            </a:extLst>
          </p:cNvPr>
          <p:cNvGrpSpPr/>
          <p:nvPr/>
        </p:nvGrpSpPr>
        <p:grpSpPr>
          <a:xfrm>
            <a:off x="4267707" y="2072270"/>
            <a:ext cx="1035172" cy="3817197"/>
            <a:chOff x="3720512" y="1806330"/>
            <a:chExt cx="1035172" cy="38171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9693530-AB07-4A7E-AD26-4CCE9DC1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DCDC1-CC62-4449-9DC4-F7ECEAB1EA3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E59F74-7988-42CB-B55F-4620B142DBD6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6A6EB1-FE56-4C3F-B411-358D1081B680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FB373D-72E4-413A-8BF6-2E27DA293B56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4C89AD-0DC2-4828-ADF1-128CABDE03A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310A2B-64E6-4F93-9E3D-C4393FD30734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52EDC-E15A-4A75-B9D1-1611FCB1CD3B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623409A-CC53-4537-8AA7-38166EFAA008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76C0CD-E077-4243-86F9-796BB0B9A10B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F17C-9544-43C5-8DFB-55A4CE039441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F373B2-9C55-4AA7-9539-6E7E6980FC5B}"/>
              </a:ext>
            </a:extLst>
          </p:cNvPr>
          <p:cNvGrpSpPr/>
          <p:nvPr/>
        </p:nvGrpSpPr>
        <p:grpSpPr>
          <a:xfrm>
            <a:off x="5141332" y="2074118"/>
            <a:ext cx="1035172" cy="3817197"/>
            <a:chOff x="5267172" y="1811887"/>
            <a:chExt cx="1035172" cy="381719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3EF861-141B-41AE-A21E-467144FD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06B371-A963-45A1-A5F7-6CD73E549194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A1337F-3F25-40B6-8E98-8B2DBDC7D238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928B7D-5A4D-4C2E-8104-01405CF638E8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09DBAE-143F-4DF5-9053-1F9281A6F4A8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F8754E-4D03-40DB-9527-3C3A5C7EB03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F76182-5855-4498-8732-E713238DBD1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10B528-0567-4F42-BD75-D9FB60A89FF6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9A5E1-2BBB-4143-8A7F-125D27C393D3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53730E-12DE-4EF4-A61D-F458848DF00E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DE7036-EB1C-4077-82DC-A02552C7C938}"/>
              </a:ext>
            </a:extLst>
          </p:cNvPr>
          <p:cNvGrpSpPr/>
          <p:nvPr/>
        </p:nvGrpSpPr>
        <p:grpSpPr>
          <a:xfrm>
            <a:off x="6030167" y="2083022"/>
            <a:ext cx="1035172" cy="3817197"/>
            <a:chOff x="6157419" y="1819782"/>
            <a:chExt cx="1035172" cy="38171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F8E4418-62FA-4248-80F1-B3DF1A58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A509795-2B7B-4BB3-B983-D49E8158A1A6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55DD9F-B62D-41F9-8DD6-CEA957E3CECE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EA58E8-5E11-4B90-9762-433D5A2817BE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42DAE2-CFE3-43BB-A4CC-1060A323CA09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C8E7A-FE27-40DC-AC29-4ABF9B10DDD5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B587A4-9C40-4C05-80B3-DC7FA307B75E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AAB506-F753-4847-B8CA-B29E2DAF610F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45CCF1D-FE05-4885-8658-11205A9EB3A0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DE37AF-89C4-4229-ADE3-04A6883F2564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3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Creating a Chain</a:t>
            </a:r>
            <a:endParaRPr dirty="0"/>
          </a:p>
        </p:txBody>
      </p:sp>
      <p:sp>
        <p:nvSpPr>
          <p:cNvPr id="118" name="AutoShape 2" descr="Image result for r studio">
            <a:extLst>
              <a:ext uri="{FF2B5EF4-FFF2-40B4-BE49-F238E27FC236}">
                <a16:creationId xmlns:a16="http://schemas.microsoft.com/office/drawing/2014/main" id="{1FB7CEA2-0302-452C-BBB0-97023235A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" y="10852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4364F1F6-3DF1-4B55-94C9-716EFB1607A2}"/>
              </a:ext>
            </a:extLst>
          </p:cNvPr>
          <p:cNvSpPr/>
          <p:nvPr/>
        </p:nvSpPr>
        <p:spPr>
          <a:xfrm rot="16200000">
            <a:off x="2314482" y="4787703"/>
            <a:ext cx="213468" cy="2799348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6568553-BBC0-4E94-9FC1-617C3276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1608466"/>
            <a:ext cx="2799347" cy="4440344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D5DA784-2127-4E1B-865B-D012B8538A05}"/>
              </a:ext>
            </a:extLst>
          </p:cNvPr>
          <p:cNvGrpSpPr/>
          <p:nvPr/>
        </p:nvGrpSpPr>
        <p:grpSpPr>
          <a:xfrm>
            <a:off x="4401057" y="2160964"/>
            <a:ext cx="1035172" cy="3817197"/>
            <a:chOff x="3720512" y="1806330"/>
            <a:chExt cx="1035172" cy="3817197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5EDDA9F7-314E-418D-BC22-194E0965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F23962-BECC-41C8-B001-4D6BBBC057C5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E76F849-64EF-4AC4-869D-56D6AEC658F3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C47A218-B9BA-43C5-9B3B-1BD9B34F9822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AF0AD6B-5A0B-4183-8CD8-83C551625939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74EF841-2FEC-4408-8FBB-29E7CE9DBD07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A6E2F4F-DE88-4F48-8FDA-7060888A29DE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C3A7E15-1902-47C4-82E0-3F3AFC222E69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AFA9091-A1F3-4182-9C6A-3E31F84F6DA5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819A1C7-5B67-4727-BA11-33A3C309175A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1C75F33-157F-4CA0-89D6-F25ECB6D68B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3BC2C96-944F-4169-8639-58327864F5D3}"/>
              </a:ext>
            </a:extLst>
          </p:cNvPr>
          <p:cNvGrpSpPr/>
          <p:nvPr/>
        </p:nvGrpSpPr>
        <p:grpSpPr>
          <a:xfrm>
            <a:off x="5274682" y="2162812"/>
            <a:ext cx="1035172" cy="3817197"/>
            <a:chOff x="5267172" y="1811887"/>
            <a:chExt cx="1035172" cy="3817197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96B7A0A-2A69-4C4A-8B51-7CBB52F6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511AD25-94B8-46A4-924B-887431E35D19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38EA74E-28E2-4457-81C0-033CA82CD5A6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CE25E5-CD8C-42E5-AB65-B9FCB925A906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DEDBA8-DCF8-466E-A019-CF7F781AD9E5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D8144A0-6022-430C-B996-5363EAB2DA0B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69414D2-F25C-4072-A3B1-B35DDE1893FF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56DECA-A3FD-4168-B103-8A6EED814A92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6AB32F-D80F-4045-AC98-63FEFC1D2E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4BEFA33-E91E-4D74-B9F7-72D150FC94FB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33816C-0063-4DB4-8C84-F69BE270B9F9}"/>
              </a:ext>
            </a:extLst>
          </p:cNvPr>
          <p:cNvGrpSpPr/>
          <p:nvPr/>
        </p:nvGrpSpPr>
        <p:grpSpPr>
          <a:xfrm>
            <a:off x="6163517" y="2171716"/>
            <a:ext cx="1035172" cy="3817197"/>
            <a:chOff x="6157419" y="1819782"/>
            <a:chExt cx="1035172" cy="3817197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DE9149B-0DE0-4DAE-982B-D5E28725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5992D8-DDAB-4767-880B-891F9B51AF84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68830BF-8ACC-4BEC-A8A1-5D80C88296EF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AA4973-57A2-4728-AF42-EEAB16762730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6CA8E75-C0C7-40CC-9245-CA43A7686CEB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66CC64-2630-4523-AE15-F120BC9148A7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D5D84BD-B190-40D5-95E6-369B60317E9A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AF68E76-5DE2-43F9-91AD-B10E9D2BEE6A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D858E-8A2E-4F54-A31D-570AD9D7418C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0D14235-4754-466E-A6C1-C0FE666D2DFF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1D8C1E1-0C98-42DE-9093-BA4474C18AEC}"/>
              </a:ext>
            </a:extLst>
          </p:cNvPr>
          <p:cNvSpPr/>
          <p:nvPr/>
        </p:nvSpPr>
        <p:spPr>
          <a:xfrm>
            <a:off x="1007163" y="1690688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0AFF61-C453-4904-88EF-E97364CB6A7F}"/>
              </a:ext>
            </a:extLst>
          </p:cNvPr>
          <p:cNvSpPr txBox="1"/>
          <p:nvPr/>
        </p:nvSpPr>
        <p:spPr>
          <a:xfrm>
            <a:off x="2295022" y="62353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FA1963-E660-4D0B-A79E-9BC4D74F2046}"/>
              </a:ext>
            </a:extLst>
          </p:cNvPr>
          <p:cNvSpPr/>
          <p:nvPr/>
        </p:nvSpPr>
        <p:spPr>
          <a:xfrm>
            <a:off x="4504112" y="1690688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0993064-D4EE-4980-ADFE-ABECFF1A24BE}"/>
              </a:ext>
            </a:extLst>
          </p:cNvPr>
          <p:cNvSpPr txBox="1"/>
          <p:nvPr/>
        </p:nvSpPr>
        <p:spPr>
          <a:xfrm>
            <a:off x="4790522" y="12571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810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Creating a Chain</a:t>
            </a:r>
            <a:endParaRPr dirty="0"/>
          </a:p>
        </p:txBody>
      </p:sp>
      <p:sp>
        <p:nvSpPr>
          <p:cNvPr id="86" name="AutoShape 2" descr="Image result for r studio">
            <a:extLst>
              <a:ext uri="{FF2B5EF4-FFF2-40B4-BE49-F238E27FC236}">
                <a16:creationId xmlns:a16="http://schemas.microsoft.com/office/drawing/2014/main" id="{E13A5547-CD08-4C9D-9E88-70ABBD77A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681" y="10156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AB3E87F8-6761-44EB-9EC8-E9934B412B1A}"/>
              </a:ext>
            </a:extLst>
          </p:cNvPr>
          <p:cNvSpPr/>
          <p:nvPr/>
        </p:nvSpPr>
        <p:spPr>
          <a:xfrm rot="16200000">
            <a:off x="2526304" y="4449086"/>
            <a:ext cx="240480" cy="3364305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DE155EB-6E95-4A98-B3F6-B277DB4B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38822"/>
            <a:ext cx="2799347" cy="4440344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4F7F8FF-32A1-4251-94B0-474E6DEF2297}"/>
              </a:ext>
            </a:extLst>
          </p:cNvPr>
          <p:cNvGrpSpPr/>
          <p:nvPr/>
        </p:nvGrpSpPr>
        <p:grpSpPr>
          <a:xfrm>
            <a:off x="3365583" y="2038356"/>
            <a:ext cx="1035172" cy="3817197"/>
            <a:chOff x="3720512" y="1806330"/>
            <a:chExt cx="1035172" cy="381719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FF3985A-A2E2-4E06-B80F-ED578B429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E9C8053-E4ED-4941-ABF0-BB48FBA30969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0FF45EE-4D38-4410-BBBB-DC5DAF480171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C47D541-4B70-4AB0-8E8F-618A3A182CC5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1346C0C-A8F6-4314-B0D8-16C02356558E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F478A7C-C13D-4C1E-A29C-9B01D7C828D1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F92C798-5620-47A7-934B-418BC5FDEA9B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675835-DDD6-4631-BE72-1B6406C3B478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CB73C5-A387-4695-AF99-2E000F26BA41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C3EAAB-46C9-4766-85BD-A0180B2D6DB6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300273E-A9BC-487D-8905-3BEA3CE64758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15CC21-7476-41DF-A0B3-AA4877BD6B98}"/>
              </a:ext>
            </a:extLst>
          </p:cNvPr>
          <p:cNvGrpSpPr/>
          <p:nvPr/>
        </p:nvGrpSpPr>
        <p:grpSpPr>
          <a:xfrm>
            <a:off x="5217532" y="2093168"/>
            <a:ext cx="1035172" cy="3817197"/>
            <a:chOff x="5267172" y="1811887"/>
            <a:chExt cx="1035172" cy="3817197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7286A34-D1A3-4C62-BA0A-767D4A53F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2F296B-50F6-43EA-A96A-A1F41190022B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B536CF-47B0-4F35-AA22-F3CA828CA367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DF48B53-57EE-4731-8312-F8FD5FFAFF2B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992217F-A7AF-42CE-93D8-5945840AE500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1342C8-2F7B-40A7-8A8E-90767A92236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A29F2E-1FC3-475B-B2D8-EED2939BEE5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FB201D-5177-4A99-B77B-55FBE05521C8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6F08C31-E4AC-4022-92CA-048657888DC4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F04CF0-696C-421B-90BD-40D504F3B125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7391164-61AA-449F-A76C-FCD6D0507E8F}"/>
              </a:ext>
            </a:extLst>
          </p:cNvPr>
          <p:cNvGrpSpPr/>
          <p:nvPr/>
        </p:nvGrpSpPr>
        <p:grpSpPr>
          <a:xfrm>
            <a:off x="6106367" y="2102072"/>
            <a:ext cx="1035172" cy="3817197"/>
            <a:chOff x="6157419" y="1819782"/>
            <a:chExt cx="1035172" cy="3817197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FC2C740-559C-486A-AB50-3ABCD327D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7AF63D-1437-4436-92F8-4C191337407B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2C2073-5EF2-4D7F-AB03-2798A9BDE2E9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6B118BC-6358-435E-B256-3131C20ADE78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A3145F8-95D5-4574-97CC-C2F282ABC422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B9AC09-3554-466C-82B5-16395CC61AB2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DA9905C-205D-44C1-A0BB-19D1573F0529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3BC1FE3-9D85-407C-9CBB-BFC2A699539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E35722E-AE3F-4211-81F1-C12CFC3EE35B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CCED36-1EF6-4D2E-A8DD-85E6E94BF7EB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1A0ACC-ED83-49FF-8CC8-D511CCEBF931}"/>
              </a:ext>
            </a:extLst>
          </p:cNvPr>
          <p:cNvSpPr/>
          <p:nvPr/>
        </p:nvSpPr>
        <p:spPr>
          <a:xfrm>
            <a:off x="950013" y="1621044"/>
            <a:ext cx="3378684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0A21164-3B3E-46E0-A6AC-81D6406D7D19}"/>
              </a:ext>
            </a:extLst>
          </p:cNvPr>
          <p:cNvSpPr txBox="1"/>
          <p:nvPr/>
        </p:nvSpPr>
        <p:spPr>
          <a:xfrm>
            <a:off x="2494098" y="63326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6A1A75-48C8-4D57-AD10-827374188742}"/>
              </a:ext>
            </a:extLst>
          </p:cNvPr>
          <p:cNvSpPr/>
          <p:nvPr/>
        </p:nvSpPr>
        <p:spPr>
          <a:xfrm>
            <a:off x="5282548" y="16210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57ADDF-E195-464F-9A55-4B039F319963}"/>
              </a:ext>
            </a:extLst>
          </p:cNvPr>
          <p:cNvSpPr txBox="1"/>
          <p:nvPr/>
        </p:nvSpPr>
        <p:spPr>
          <a:xfrm>
            <a:off x="5508361" y="11716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80CB8F5-23E0-4212-9BA7-A03E9B0DABD5}"/>
                  </a:ext>
                </a:extLst>
              </p:cNvPr>
              <p:cNvSpPr txBox="1"/>
              <p:nvPr/>
            </p:nvSpPr>
            <p:spPr>
              <a:xfrm>
                <a:off x="3637222" y="1828583"/>
                <a:ext cx="58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kern="1200" dirty="0">
                  <a:solidFill>
                    <a:srgbClr val="FF0000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80CB8F5-23E0-4212-9BA7-A03E9B0D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22" y="1828583"/>
                <a:ext cx="580520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39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51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Metrics: Exact Match Ratio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that are exact matches to the response vectors are considered accurate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Partial matches are considered errors</a:t>
            </a:r>
          </a:p>
        </p:txBody>
      </p:sp>
      <p:pic>
        <p:nvPicPr>
          <p:cNvPr id="5122" name="Picture 2" descr="Redheffer matrix - Wikipedia">
            <a:extLst>
              <a:ext uri="{FF2B5EF4-FFF2-40B4-BE49-F238E27FC236}">
                <a16:creationId xmlns:a16="http://schemas.microsoft.com/office/drawing/2014/main" id="{00A54C1A-C573-4BC0-9F7E-DBD04524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8" y="3321405"/>
            <a:ext cx="3657054" cy="3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{\displaystyle \left({\begin{smallmatrix}1&amp;0&amp;0&amp;0&amp;0&amp;0&amp;0&amp;0&amp;0&amp;0&amp;0&amp;0&amp;0&amp;0&amp;0&amp;0&amp;0&amp;0&amp;0&amp;0\\1&amp;1&amp;0&amp;0&amp;0&amp;0&amp;0&amp;0&amp;0&amp;0&amp;0&amp;0&amp;0&amp;0&amp;0&amp;0&amp;0&amp;0&amp;0&amp;0\\1&amp;0&amp;1&amp;0&amp;0&amp;0&amp;0&amp;0&amp;0&amp;0&amp;0&amp;0&amp;0&amp;0&amp;0&amp;0&amp;0&amp;0&amp;0&amp;0\\1&amp;1&amp;1&amp;1&amp;0&amp;0&amp;0&amp;0&amp;0&amp;0&amp;0&amp;0&amp;0&amp;0&amp;0&amp;0&amp;0&amp;0&amp;0&amp;0\\1&amp;0&amp;0&amp;0&amp;1&amp;0&amp;0&amp;0&amp;0&amp;0&amp;0&amp;0&amp;0&amp;0&amp;0&amp;0&amp;0&amp;0&amp;0&amp;0\\1&amp;1&amp;1&amp;1&amp;1&amp;1&amp;0&amp;0&amp;0&amp;0&amp;0&amp;0&amp;0&amp;0&amp;0&amp;0&amp;0&amp;0&amp;0&amp;0\\1&amp;0&amp;1&amp;0&amp;1&amp;0&amp;1&amp;0&amp;0&amp;0&amp;0&amp;0&amp;0&amp;0&amp;0&amp;0&amp;0&amp;0&amp;0&amp;0\\1&amp;1&amp;0&amp;1&amp;1&amp;0&amp;1&amp;1&amp;0&amp;0&amp;0&amp;0&amp;0&amp;0&amp;0&amp;0&amp;0&amp;0&amp;0&amp;0\\1&amp;0&amp;1&amp;0&amp;0&amp;0&amp;1&amp;0&amp;1&amp;0&amp;0&amp;0&amp;0&amp;0&amp;0&amp;0&amp;0&amp;0&amp;0&amp;0\\1&amp;1&amp;1&amp;1&amp;1&amp;1&amp;1&amp;1&amp;1&amp;1&amp;0&amp;0&amp;0&amp;0&amp;0&amp;0&amp;0&amp;0&amp;0&amp;0\\1&amp;0&amp;0&amp;0&amp;1&amp;0&amp;1&amp;0&amp;0&amp;0&amp;1&amp;0&amp;0&amp;0&amp;0&amp;0&amp;0&amp;0&amp;0&amp;0\\1&amp;1&amp;1&amp;1&amp;1&amp;1&amp;1&amp;1&amp;1&amp;1&amp;1&amp;1&amp;0&amp;0&amp;0&amp;0&amp;0&amp;0&amp;0&amp;0\\1&amp;0&amp;1&amp;0&amp;1&amp;0&amp;0&amp;0&amp;1&amp;0&amp;1&amp;0&amp;1&amp;0&amp;0&amp;0&amp;0&amp;0&amp;0&amp;0\\1&amp;1&amp;0&amp;1&amp;0&amp;0&amp;1&amp;1&amp;0&amp;0&amp;1&amp;0&amp;1&amp;1&amp;0&amp;0&amp;0&amp;0&amp;0&amp;0\\1&amp;0&amp;1&amp;0&amp;1&amp;0&amp;1&amp;0&amp;1&amp;0&amp;1&amp;0&amp;1&amp;0&amp;1&amp;0&amp;0&amp;0&amp;0&amp;0\\1&amp;1&amp;1&amp;1&amp;1&amp;1&amp;1&amp;1&amp;1&amp;1&amp;1&amp;1&amp;1&amp;1&amp;1&amp;1&amp;0&amp;0&amp;0&amp;0\\1&amp;0&amp;0&amp;0&amp;1&amp;0&amp;1&amp;0&amp;0&amp;0&amp;1&amp;0&amp;1&amp;0&amp;0&amp;0&amp;1&amp;0&amp;0&amp;0\\1&amp;1&amp;1&amp;1&amp;1&amp;1&amp;1&amp;1&amp;1&amp;1&amp;1&amp;1&amp;1&amp;1&amp;1&amp;1&amp;1&amp;1&amp;0&amp;0\\1&amp;0&amp;1&amp;0&amp;0&amp;0&amp;1&amp;0&amp;1&amp;0&amp;1&amp;0&amp;1&amp;0&amp;0&amp;0&amp;1&amp;0&amp;1&amp;0\\1&amp;1&amp;0&amp;1&amp;1&amp;0&amp;0&amp;1&amp;0&amp;1&amp;1&amp;0&amp;1&amp;0&amp;0&amp;1&amp;1&amp;0&amp;1&amp;1\\\end{smallmatrix}}\right)^{-1}=\left({\begin{smallmatrix}1&amp;0&amp;0&amp;0&amp;0&amp;0&amp;0&amp;0&amp;0&amp;0&amp;0&amp;0&amp;0&amp;0&amp;0&amp;0&amp;0&amp;0&amp;0&amp;0\\-1&amp;1&amp;0&amp;0&amp;0&amp;0&amp;0&amp;0&amp;0&amp;0&amp;0&amp;0&amp;0&amp;0&amp;0&amp;0&amp;0&amp;0&amp;0&amp;0\\-1&amp;0&amp;1&amp;0&amp;0&amp;0&amp;0&amp;0&amp;0&amp;0&amp;0&amp;0&amp;0&amp;0&amp;0&amp;0&amp;0&amp;0&amp;0&amp;0\\1&amp;-1&amp;-1&amp;1&amp;0&amp;0&amp;0&amp;0&amp;0&amp;0&amp;0&amp;0&amp;0&amp;0&amp;0&amp;0&amp;0&amp;0&amp;0&amp;0\\-1&amp;0&amp;0&amp;0&amp;1&amp;0&amp;0&amp;0&amp;0&amp;0&amp;0&amp;0&amp;0&amp;0&amp;0&amp;0&amp;0&amp;0&amp;0&amp;0\\1&amp;0&amp;0&amp;-1&amp;-1&amp;1&amp;0&amp;0&amp;0&amp;0&amp;0&amp;0&amp;0&amp;0&amp;0&amp;0&amp;0&amp;0&amp;0&amp;0\\1&amp;0&amp;-1&amp;0&amp;-1&amp;0&amp;1&amp;0&amp;0&amp;0&amp;0&amp;0&amp;0&amp;0&amp;0&amp;0&amp;0&amp;0&amp;0&amp;0\\-1&amp;0&amp;2&amp;-1&amp;0&amp;0&amp;-1&amp;1&amp;0&amp;0&amp;0&amp;0&amp;0&amp;0&amp;0&amp;0&amp;0&amp;0&amp;0&amp;0\\-1&amp;0&amp;0&amp;0&amp;1&amp;0&amp;-1&amp;0&amp;1&amp;0&amp;0&amp;0&amp;0&amp;0&amp;0&amp;0&amp;0&amp;0&amp;0&amp;0\\1&amp;0&amp;-1&amp;1&amp;0&amp;-1&amp;1&amp;-1&amp;-1&amp;1&amp;0&amp;0&amp;0&amp;0&amp;0&amp;0&amp;0&amp;0&amp;0&amp;0\\-1&amp;0&amp;1&amp;0&amp;0&amp;0&amp;-1&amp;0&amp;0&amp;0&amp;1&amp;0&amp;0&amp;0&amp;0&amp;0&amp;0&amp;0&amp;0&amp;0\\1&amp;0&amp;-1&amp;0&amp;0&amp;0&amp;1&amp;0&amp;0&amp;-1&amp;-1&amp;1&amp;0&amp;0&amp;0&amp;0&amp;0&amp;0&amp;0&amp;0\\3&amp;0&amp;-2&amp;0&amp;-2&amp;0&amp;2&amp;0&amp;-1&amp;0&amp;-1&amp;0&amp;1&amp;0&amp;0&amp;0&amp;0&amp;0&amp;0&amp;0\\-3&amp;0&amp;1&amp;0&amp;3&amp;0&amp;-1&amp;-1&amp;1&amp;0&amp;0&amp;0&amp;-1&amp;1&amp;0&amp;0&amp;0&amp;0&amp;0&amp;0\\-1&amp;0&amp;1&amp;0&amp;1&amp;0&amp;-1&amp;0&amp;0&amp;0&amp;0&amp;0&amp;-1&amp;0&amp;1&amp;0&amp;0&amp;0&amp;0&amp;0\\1&amp;0&amp;0&amp;0&amp;-2&amp;0&amp;0&amp;1&amp;0&amp;0&amp;1&amp;-1&amp;1&amp;-1&amp;-1&amp;1&amp;0&amp;0&amp;0&amp;0\\-3&amp;0&amp;2&amp;0&amp;2&amp;0&amp;-2&amp;0&amp;1&amp;0&amp;0&amp;0&amp;-1&amp;0&amp;0&amp;0&amp;1&amp;0&amp;0&amp;0\\3&amp;0&amp;-2&amp;0&amp;-2&amp;0&amp;2&amp;0&amp;-1&amp;0&amp;0&amp;0&amp;1&amp;0&amp;0&amp;-1&amp;-1&amp;1&amp;0&amp;0\\1&amp;0&amp;-1&amp;0&amp;0&amp;0&amp;1&amp;0&amp;-1&amp;0&amp;0&amp;0&amp;0&amp;0&amp;0&amp;0&amp;-1&amp;0&amp;1&amp;0\\-1&amp;0&amp;0&amp;-1&amp;1&amp;1&amp;0&amp;-1&amp;2&amp;-1&amp;-1&amp;1&amp;-1&amp;1&amp;1&amp;-1&amp;0&amp;0&amp;-1&amp;1\\\end{smallmatrix}}\right)}">
            <a:extLst>
              <a:ext uri="{FF2B5EF4-FFF2-40B4-BE49-F238E27FC236}">
                <a16:creationId xmlns:a16="http://schemas.microsoft.com/office/drawing/2014/main" id="{6A3689DD-AD06-4B4E-AE65-16D2FB123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Redheffer matrix - Wikipedia">
            <a:extLst>
              <a:ext uri="{FF2B5EF4-FFF2-40B4-BE49-F238E27FC236}">
                <a16:creationId xmlns:a16="http://schemas.microsoft.com/office/drawing/2014/main" id="{84483D5A-8FA7-4F67-AA84-12E04E8A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3657054" cy="3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s 3">
            <a:extLst>
              <a:ext uri="{FF2B5EF4-FFF2-40B4-BE49-F238E27FC236}">
                <a16:creationId xmlns:a16="http://schemas.microsoft.com/office/drawing/2014/main" id="{D9511B4D-9F88-4D46-BF65-597CD19D8C71}"/>
              </a:ext>
            </a:extLst>
          </p:cNvPr>
          <p:cNvSpPr/>
          <p:nvPr/>
        </p:nvSpPr>
        <p:spPr>
          <a:xfrm>
            <a:off x="4853061" y="4409574"/>
            <a:ext cx="1223639" cy="90552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86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86467EF6-172F-BAB3-D235-F92462A2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B178E8D-5E60-6EF8-BA21-438E34851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Common Cost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6809EFAD-D868-1282-3CC4-39E40990A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373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Binary Cross-Entropy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Loss Function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/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blipFill>
                <a:blip r:embed="rId3"/>
                <a:stretch>
                  <a:fillRect l="-4511" t="-20000" r="-37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/>
              <p:nvPr/>
            </p:nvSpPr>
            <p:spPr>
              <a:xfrm>
                <a:off x="9870687" y="3934098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87" y="3934098"/>
                <a:ext cx="593139" cy="707886"/>
              </a:xfrm>
              <a:prstGeom prst="rect">
                <a:avLst/>
              </a:prstGeom>
              <a:blipFill>
                <a:blip r:embed="rId4"/>
                <a:stretch>
                  <a:fillRect l="-14583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774C740-4D90-63DF-BA67-E75C4187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978" y="1805668"/>
            <a:ext cx="4884213" cy="2460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/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blipFill>
                <a:blip r:embed="rId7"/>
                <a:stretch>
                  <a:fillRect l="-1020" t="-145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25FFB4-1267-94D1-7498-807E376880AC}"/>
              </a:ext>
            </a:extLst>
          </p:cNvPr>
          <p:cNvCxnSpPr>
            <a:cxnSpLocks/>
          </p:cNvCxnSpPr>
          <p:nvPr/>
        </p:nvCxnSpPr>
        <p:spPr>
          <a:xfrm flipH="1" flipV="1">
            <a:off x="2024743" y="4354903"/>
            <a:ext cx="5277394" cy="118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 descr="A Data Scientist's Guide to Gradient Descent and Backpropagation Algorithms  | NVIDIA Technical Blog">
            <a:extLst>
              <a:ext uri="{FF2B5EF4-FFF2-40B4-BE49-F238E27FC236}">
                <a16:creationId xmlns:a16="http://schemas.microsoft.com/office/drawing/2014/main" id="{C3E4FD2E-9BFD-65EE-6043-E63F7CA2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78" y="4665926"/>
            <a:ext cx="4199166" cy="19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3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18D558A-115B-CDBB-FDB5-C2CD7E5C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A75DD72A-A298-8847-5524-FBBF66AC5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Activation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3FB58B2B-A2C2-9D8B-B346-8D2D50843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Activations on Layers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ReLu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Tanh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Output Layer Activation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8771D-CF36-1697-512C-B02FD0D40741}"/>
              </a:ext>
            </a:extLst>
          </p:cNvPr>
          <p:cNvSpPr txBox="1"/>
          <p:nvPr/>
        </p:nvSpPr>
        <p:spPr>
          <a:xfrm>
            <a:off x="838200" y="1805668"/>
            <a:ext cx="6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3600" dirty="0"/>
            </a:b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E0959-8B5C-4899-949F-C73A75A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72" y="2076420"/>
            <a:ext cx="3987772" cy="2008840"/>
          </a:xfrm>
          <a:prstGeom prst="rect">
            <a:avLst/>
          </a:prstGeom>
        </p:spPr>
      </p:pic>
      <p:pic>
        <p:nvPicPr>
          <p:cNvPr id="2" name="Picture 2" descr="A Data Scientist's Guide to Gradient Descent and Backpropagation Algorithms  | NVIDIA Technical Blog">
            <a:extLst>
              <a:ext uri="{FF2B5EF4-FFF2-40B4-BE49-F238E27FC236}">
                <a16:creationId xmlns:a16="http://schemas.microsoft.com/office/drawing/2014/main" id="{3016F156-7598-6693-4FB1-7F29AB2D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52" y="4554183"/>
            <a:ext cx="4199166" cy="19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/>
              <p:nvPr/>
            </p:nvSpPr>
            <p:spPr>
              <a:xfrm>
                <a:off x="8955807" y="4194240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07" y="4194240"/>
                <a:ext cx="593139" cy="707886"/>
              </a:xfrm>
              <a:prstGeom prst="rect">
                <a:avLst/>
              </a:prstGeom>
              <a:blipFill>
                <a:blip r:embed="rId5"/>
                <a:stretch>
                  <a:fillRect l="-14894"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pic>
        <p:nvPicPr>
          <p:cNvPr id="1026" name="Picture 2" descr="Difference between Multi-Class and Multi-Label Classification">
            <a:extLst>
              <a:ext uri="{FF2B5EF4-FFF2-40B4-BE49-F238E27FC236}">
                <a16:creationId xmlns:a16="http://schemas.microsoft.com/office/drawing/2014/main" id="{7843CF12-492B-47AD-985B-D8D86FE7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42" y="4067121"/>
            <a:ext cx="5475716" cy="14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B8496BAB-7CC9-8878-ABF5-99DF3B55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7DA24C49-5CED-1A76-3EB4-E21D9D21A8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7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Classification Problems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3 main classification problems are: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AAD46BF7-9E6A-594A-BE86-3484135A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4"/>
          <a:stretch/>
        </p:blipFill>
        <p:spPr bwMode="auto">
          <a:xfrm>
            <a:off x="557048" y="2522483"/>
            <a:ext cx="7733914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0533E-F75E-E662-9549-52B176BB421A}"/>
              </a:ext>
            </a:extLst>
          </p:cNvPr>
          <p:cNvSpPr/>
          <p:nvPr/>
        </p:nvSpPr>
        <p:spPr>
          <a:xfrm>
            <a:off x="5556359" y="2581826"/>
            <a:ext cx="2625616" cy="3728099"/>
          </a:xfrm>
          <a:prstGeom prst="rect">
            <a:avLst/>
          </a:prstGeom>
          <a:solidFill>
            <a:srgbClr val="9F0927">
              <a:alpha val="29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 the supervised learning problem where an instance may be associated with multiple labels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 descr="Full article: A Novel Learning-Based PLST Algorithm for Multi-Label  Classification">
            <a:extLst>
              <a:ext uri="{FF2B5EF4-FFF2-40B4-BE49-F238E27FC236}">
                <a16:creationId xmlns:a16="http://schemas.microsoft.com/office/drawing/2014/main" id="{4521A8C2-634A-4BB9-B9CD-DEA8B887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2" y="3005138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C70094AD-F952-4037-B0D9-07D8F68A8DCD}"/>
              </a:ext>
            </a:extLst>
          </p:cNvPr>
          <p:cNvSpPr/>
          <p:nvPr/>
        </p:nvSpPr>
        <p:spPr>
          <a:xfrm rot="16200000">
            <a:off x="5538658" y="498962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BCF47-F9B2-4D34-A662-5891EC5B5D21}"/>
              </a:ext>
            </a:extLst>
          </p:cNvPr>
          <p:cNvSpPr txBox="1"/>
          <p:nvPr/>
        </p:nvSpPr>
        <p:spPr>
          <a:xfrm>
            <a:off x="4937186" y="633300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512B885-F2EF-4277-8C34-963ECE81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519772"/>
            <a:ext cx="2799347" cy="444034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ABCA0-2B8E-4163-B0BB-875FC869DCC5}"/>
              </a:ext>
            </a:extLst>
          </p:cNvPr>
          <p:cNvGrpSpPr/>
          <p:nvPr/>
        </p:nvGrpSpPr>
        <p:grpSpPr>
          <a:xfrm>
            <a:off x="4267707" y="2072270"/>
            <a:ext cx="1035172" cy="3817197"/>
            <a:chOff x="3720512" y="1806330"/>
            <a:chExt cx="1035172" cy="38171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9693530-AB07-4A7E-AD26-4CCE9DC1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DCDC1-CC62-4449-9DC4-F7ECEAB1EA3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E59F74-7988-42CB-B55F-4620B142DBD6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6A6EB1-FE56-4C3F-B411-358D1081B680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FB373D-72E4-413A-8BF6-2E27DA293B56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4C89AD-0DC2-4828-ADF1-128CABDE03A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310A2B-64E6-4F93-9E3D-C4393FD30734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52EDC-E15A-4A75-B9D1-1611FCB1CD3B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623409A-CC53-4537-8AA7-38166EFAA008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76C0CD-E077-4243-86F9-796BB0B9A10B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F17C-9544-43C5-8DFB-55A4CE039441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F373B2-9C55-4AA7-9539-6E7E6980FC5B}"/>
              </a:ext>
            </a:extLst>
          </p:cNvPr>
          <p:cNvGrpSpPr/>
          <p:nvPr/>
        </p:nvGrpSpPr>
        <p:grpSpPr>
          <a:xfrm>
            <a:off x="5141332" y="2074118"/>
            <a:ext cx="1035172" cy="3817197"/>
            <a:chOff x="5267172" y="1811887"/>
            <a:chExt cx="1035172" cy="381719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3EF861-141B-41AE-A21E-467144FD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06B371-A963-45A1-A5F7-6CD73E549194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A1337F-3F25-40B6-8E98-8B2DBDC7D238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928B7D-5A4D-4C2E-8104-01405CF638E8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09DBAE-143F-4DF5-9053-1F9281A6F4A8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F8754E-4D03-40DB-9527-3C3A5C7EB03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F76182-5855-4498-8732-E713238DBD1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10B528-0567-4F42-BD75-D9FB60A89FF6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9A5E1-2BBB-4143-8A7F-125D27C393D3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53730E-12DE-4EF4-A61D-F458848DF00E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DE7036-EB1C-4077-82DC-A02552C7C938}"/>
              </a:ext>
            </a:extLst>
          </p:cNvPr>
          <p:cNvGrpSpPr/>
          <p:nvPr/>
        </p:nvGrpSpPr>
        <p:grpSpPr>
          <a:xfrm>
            <a:off x="6030167" y="2083022"/>
            <a:ext cx="1035172" cy="3817197"/>
            <a:chOff x="6157419" y="1819782"/>
            <a:chExt cx="1035172" cy="38171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F8E4418-62FA-4248-80F1-B3DF1A58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A509795-2B7B-4BB3-B983-D49E8158A1A6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55DD9F-B62D-41F9-8DD6-CEA957E3CECE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EA58E8-5E11-4B90-9762-433D5A2817BE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42DAE2-CFE3-43BB-A4CC-1060A323CA09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C8E7A-FE27-40DC-AC29-4ABF9B10DDD5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B587A4-9C40-4C05-80B3-DC7FA307B75E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AAB506-F753-4847-B8CA-B29E2DAF610F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45CCF1D-FE05-4885-8658-11205A9EB3A0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DE37AF-89C4-4229-ADE3-04A6883F2564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1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Relevance</a:t>
            </a:r>
            <a:endParaRPr dirty="0"/>
          </a:p>
        </p:txBody>
      </p:sp>
      <p:sp>
        <p:nvSpPr>
          <p:cNvPr id="40" name="Google Shape;251;p1">
            <a:extLst>
              <a:ext uri="{FF2B5EF4-FFF2-40B4-BE49-F238E27FC236}">
                <a16:creationId xmlns:a16="http://schemas.microsoft.com/office/drawing/2014/main" id="{754ABFD7-52B1-41C6-A226-2A7F4F5AA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Decomposes learning tasks into independent binary problems.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Returns a propensity/prediction vector for each response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fit each response independently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4" name="Picture 2" descr="Multi-label Classification. For most of the classification… | by Wimukthi  Madhusanka | Medium">
            <a:extLst>
              <a:ext uri="{FF2B5EF4-FFF2-40B4-BE49-F238E27FC236}">
                <a16:creationId xmlns:a16="http://schemas.microsoft.com/office/drawing/2014/main" id="{488903A4-ADB3-481E-9F44-A929932E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429000"/>
            <a:ext cx="9458325" cy="22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6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623A97A6-DDEB-42E6-BA35-C556B9BB0E3C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A387B42-A7AE-4CD8-8CD2-F36216597945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9C5935D-3D29-48A9-8325-B63FBA66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B37C4A3-C920-4A22-A41A-6DEFC28D5A21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C82A9F6-7ABE-4AA3-B967-14B0E291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603C8D-FBE8-4A11-9660-605D034115C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759883-1220-4D02-A2AB-8066F30D5EA2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2EFE6FE-A180-423C-BBCA-DFA5D29F4166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E426458-05CD-4515-A273-5B3F42EB075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3853025-3C8F-43B8-B0D0-C94B20BB9CEA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E200A2-757A-4A34-879D-BBD6C15E645E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8D90ADF-EEEC-453C-95BF-210DAE3CE6F9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E91F61D-204D-4C71-85EA-A7B44189F82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6B3B6A6-D88F-4EB8-A438-7FC2D3517E92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BD0669B-B9F9-4527-BDA7-9BBADF42553A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49C1BBF-7685-4F23-AD77-8E298A1C098B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203B15D-7170-4F99-83C1-839871B53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DF192B4-016E-499E-9904-54848058959A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7FD24E-2137-420E-B683-64D515F125A0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86C1B0-61E6-4AC0-A909-8DFCD7044E8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66B6CD6-978C-4885-8D68-720214A7AFAD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0D0616D-8472-4592-951A-B76FE099B5EF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786092-BD75-4EC5-B6E7-8A182A087D50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79B8540-C49C-4317-AB85-B547E5BE871F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60678AA-4B58-4655-8493-806BCF4A51C9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0C2AE33-C8CD-4E17-A3AE-6831A5A801DC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1C537B9-A83D-4781-A16D-300B6AF5C6B1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558531B1-2874-4C21-99D4-B72CE4ECE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962CE0A-0865-4E6B-9C6E-83B157B551E7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B190E5-2CDB-43EA-BCF6-9A6853E89D3D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8168D3D-E5C1-417A-92A9-C7AC1C6AFE51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442D73-B72F-4F31-A7D1-9D676A7479A6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2BB3171-4C33-4B0D-A17F-75798E8434EA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EEED4A3-0E92-45A9-95AC-7CD9E4FC1732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7B6F429-8AEF-4444-8086-EB480143ED0E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416AFF1-E871-4E9B-AE5C-2B9E6627353A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6D3F64F-61C6-487C-8CB8-9A83A9E38F32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98A3235-CB5C-4800-9644-E08BBC24996B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3747B10-9776-4C7C-BD7F-E63E23DFA4E3}"/>
              </a:ext>
            </a:extLst>
          </p:cNvPr>
          <p:cNvSpPr/>
          <p:nvPr/>
        </p:nvSpPr>
        <p:spPr>
          <a:xfrm>
            <a:off x="4485062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3C5B0AB-61B3-4A28-8DC9-666AA0F726C3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8BAFB87-71DB-4C81-83E5-FA45DEE945FF}"/>
              </a:ext>
            </a:extLst>
          </p:cNvPr>
          <p:cNvSpPr txBox="1"/>
          <p:nvPr/>
        </p:nvSpPr>
        <p:spPr>
          <a:xfrm>
            <a:off x="4747619" y="1245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6758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AutoShape 2" descr="Image result for r studio">
            <a:extLst>
              <a:ext uri="{FF2B5EF4-FFF2-40B4-BE49-F238E27FC236}">
                <a16:creationId xmlns:a16="http://schemas.microsoft.com/office/drawing/2014/main" id="{1A5C8A98-46E4-4B32-9769-619A6D980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82F1454-6DDC-4EB0-ACEF-2F4070BFA4E6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599415-1110-4407-8E6D-9D4AF082F81F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8F84EAA-3FC9-4D2D-985E-1225B97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74AB1B6-72AC-41BA-A47D-471EB2CD41AB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86FCD43-3622-4BE4-99A5-6D73E03FB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E95B5C-80F5-419F-BF42-25965DAED946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BB5A73-EE7D-4F13-83AC-70B2C661FDA9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9A1CC0-5BBD-41BF-BAC0-699CB23B38B8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5F86EB-8C19-45C3-913B-7750AB6E5AE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9FD59C-B9E8-4F87-BA09-6FEF250CCE9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69F6E4-F670-4CF6-BA4E-DC0104FC518C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5EF910-02AF-468E-B17A-32FEB3983790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181D1B-A34A-4AE9-B80A-EA45B1483CD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184052-9396-477A-84D5-7764330070AD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F7E7F37-CE39-4781-8A1F-D591E74BF51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19CE5-0805-46EE-A78B-5F0BFF423BC9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BD44AE1-81DD-4C36-B0E5-CD63937F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F3B796-AF2E-4AFD-BFB9-7D9AD12CEF07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DC0BB0-23F0-4796-B45A-429C83AEAB64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BE4AB1-264B-4DD3-9395-0582DC2363F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2A659C-84D8-4880-A5ED-E497A1D3EDA1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D5F9B6-F9A5-4D07-9A6C-A2C0B62D644E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B8C2CF-4F14-4020-807F-0C2CC5A49A8E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A49ED3-6161-4632-A00A-E44B00B32EFE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13813-A46D-43DA-8890-D0ACCF5027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A5ECE9-2C59-43BB-B8AD-023124795618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F8AE68-3A12-4A31-BC97-D84AA343705F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E18857DD-79E3-4758-8722-5EAA8142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0F9C0E-5871-4AF5-9F4C-3527060A3AF5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5BE367-5ADC-4E5B-A382-E61881889273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EB75C42-27B9-4715-B7D7-B173BC410D4A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DAD871-ADA0-4CA6-94E4-30EE98B1D8F0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B1F9-9F95-4349-8896-3CB8D9831BB9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7B514A6-0AC5-4452-801F-91BA10D7B3BF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14C7F98-1D38-4595-8160-0D7E484CB26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17EDD3-23F0-4AFA-8371-05A8808C6B71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E5F193A-48BE-48D0-9792-294F5307BF4A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7A6934-DEA6-4251-84C3-FA599C7E6A57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A7ACA8-2B6D-4FB4-BF29-D9A398CCDCFD}"/>
              </a:ext>
            </a:extLst>
          </p:cNvPr>
          <p:cNvSpPr/>
          <p:nvPr/>
        </p:nvSpPr>
        <p:spPr>
          <a:xfrm>
            <a:off x="5349402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2D7D3-4754-40CE-A19B-6DF2D4591246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8241EA1-87EF-4ADF-8219-EB2F8A9652A2}"/>
              </a:ext>
            </a:extLst>
          </p:cNvPr>
          <p:cNvSpPr txBox="1"/>
          <p:nvPr/>
        </p:nvSpPr>
        <p:spPr>
          <a:xfrm>
            <a:off x="5533660" y="11804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664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AutoShape 2" descr="Image result for r studio">
            <a:extLst>
              <a:ext uri="{FF2B5EF4-FFF2-40B4-BE49-F238E27FC236}">
                <a16:creationId xmlns:a16="http://schemas.microsoft.com/office/drawing/2014/main" id="{1A5C8A98-46E4-4B32-9769-619A6D980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82F1454-6DDC-4EB0-ACEF-2F4070BFA4E6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599415-1110-4407-8E6D-9D4AF082F81F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8F84EAA-3FC9-4D2D-985E-1225B97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74AB1B6-72AC-41BA-A47D-471EB2CD41AB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86FCD43-3622-4BE4-99A5-6D73E03FB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E95B5C-80F5-419F-BF42-25965DAED946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BB5A73-EE7D-4F13-83AC-70B2C661FDA9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9A1CC0-5BBD-41BF-BAC0-699CB23B38B8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5F86EB-8C19-45C3-913B-7750AB6E5AE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9FD59C-B9E8-4F87-BA09-6FEF250CCE9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69F6E4-F670-4CF6-BA4E-DC0104FC518C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5EF910-02AF-468E-B17A-32FEB3983790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181D1B-A34A-4AE9-B80A-EA45B1483CD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184052-9396-477A-84D5-7764330070AD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F7E7F37-CE39-4781-8A1F-D591E74BF51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19CE5-0805-46EE-A78B-5F0BFF423BC9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BD44AE1-81DD-4C36-B0E5-CD63937F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F3B796-AF2E-4AFD-BFB9-7D9AD12CEF07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DC0BB0-23F0-4796-B45A-429C83AEAB64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BE4AB1-264B-4DD3-9395-0582DC2363F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2A659C-84D8-4880-A5ED-E497A1D3EDA1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D5F9B6-F9A5-4D07-9A6C-A2C0B62D644E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B8C2CF-4F14-4020-807F-0C2CC5A49A8E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A49ED3-6161-4632-A00A-E44B00B32EFE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13813-A46D-43DA-8890-D0ACCF5027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A5ECE9-2C59-43BB-B8AD-023124795618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F8AE68-3A12-4A31-BC97-D84AA343705F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E18857DD-79E3-4758-8722-5EAA8142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0F9C0E-5871-4AF5-9F4C-3527060A3AF5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5BE367-5ADC-4E5B-A382-E61881889273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EB75C42-27B9-4715-B7D7-B173BC410D4A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DAD871-ADA0-4CA6-94E4-30EE98B1D8F0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B1F9-9F95-4349-8896-3CB8D9831BB9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7B514A6-0AC5-4452-801F-91BA10D7B3BF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14C7F98-1D38-4595-8160-0D7E484CB26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17EDD3-23F0-4AFA-8371-05A8808C6B71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E5F193A-48BE-48D0-9792-294F5307BF4A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7A6934-DEA6-4251-84C3-FA599C7E6A57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A7ACA8-2B6D-4FB4-BF29-D9A398CCDCFD}"/>
              </a:ext>
            </a:extLst>
          </p:cNvPr>
          <p:cNvSpPr/>
          <p:nvPr/>
        </p:nvSpPr>
        <p:spPr>
          <a:xfrm>
            <a:off x="6228099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2D7D3-4754-40CE-A19B-6DF2D4591246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8241EA1-87EF-4ADF-8219-EB2F8A9652A2}"/>
              </a:ext>
            </a:extLst>
          </p:cNvPr>
          <p:cNvSpPr txBox="1"/>
          <p:nvPr/>
        </p:nvSpPr>
        <p:spPr>
          <a:xfrm>
            <a:off x="6462320" y="11888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0392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11727</TotalTime>
  <Words>752</Words>
  <Application>Microsoft Macintosh PowerPoint</Application>
  <PresentationFormat>Widescreen</PresentationFormat>
  <Paragraphs>315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Cambria Math</vt:lpstr>
      <vt:lpstr>Wingdings</vt:lpstr>
      <vt:lpstr>Lato</vt:lpstr>
      <vt:lpstr>Lato Light</vt:lpstr>
      <vt:lpstr>Roboto Slab</vt:lpstr>
      <vt:lpstr>Arial</vt:lpstr>
      <vt:lpstr>Office Theme</vt:lpstr>
      <vt:lpstr>Module 2</vt:lpstr>
      <vt:lpstr>Multi-Label Classification</vt:lpstr>
      <vt:lpstr>Types of Classification Problems</vt:lpstr>
      <vt:lpstr>Multi-Label Classification</vt:lpstr>
      <vt:lpstr>Multi-Label Classification</vt:lpstr>
      <vt:lpstr>Binary Relevance</vt:lpstr>
      <vt:lpstr>Fitting Each Response Independently</vt:lpstr>
      <vt:lpstr>Fitting Each Response Independently</vt:lpstr>
      <vt:lpstr>Fitting Each Response Independently</vt:lpstr>
      <vt:lpstr>Python</vt:lpstr>
      <vt:lpstr>Classifier Chains</vt:lpstr>
      <vt:lpstr>Multi-Label Classification</vt:lpstr>
      <vt:lpstr>Creating a Chain</vt:lpstr>
      <vt:lpstr>Creating a Chain</vt:lpstr>
      <vt:lpstr>Python</vt:lpstr>
      <vt:lpstr>Metrics: Exact Match Ratio</vt:lpstr>
      <vt:lpstr>Python</vt:lpstr>
      <vt:lpstr>Common Cost Functions Neural Nets</vt:lpstr>
      <vt:lpstr>Activation Functions Neural Nets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</cp:lastModifiedBy>
  <cp:revision>164</cp:revision>
  <dcterms:modified xsi:type="dcterms:W3CDTF">2025-02-25T16:45:01Z</dcterms:modified>
</cp:coreProperties>
</file>