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  <p:sldId id="256" r:id="rId5"/>
    <p:sldId id="257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9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4872-3A2B-472C-8334-68DDE3108524}" type="datetimeFigureOut">
              <a:rPr lang="zh-CN" altLang="en-US" smtClean="0"/>
              <a:pPr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EEB2-4E46-4200-A7AC-969F94C67D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3586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4872-3A2B-472C-8334-68DDE3108524}" type="datetimeFigureOut">
              <a:rPr lang="zh-CN" altLang="en-US" smtClean="0"/>
              <a:pPr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EEB2-4E46-4200-A7AC-969F94C67D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7373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4872-3A2B-472C-8334-68DDE3108524}" type="datetimeFigureOut">
              <a:rPr lang="zh-CN" altLang="en-US" smtClean="0"/>
              <a:pPr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EEB2-4E46-4200-A7AC-969F94C67D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7613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4872-3A2B-472C-8334-68DDE3108524}" type="datetimeFigureOut">
              <a:rPr lang="zh-CN" altLang="en-US" smtClean="0"/>
              <a:pPr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EEB2-4E46-4200-A7AC-969F94C67D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8340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4872-3A2B-472C-8334-68DDE3108524}" type="datetimeFigureOut">
              <a:rPr lang="zh-CN" altLang="en-US" smtClean="0"/>
              <a:pPr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EEB2-4E46-4200-A7AC-969F94C67D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6611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4872-3A2B-472C-8334-68DDE3108524}" type="datetimeFigureOut">
              <a:rPr lang="zh-CN" altLang="en-US" smtClean="0"/>
              <a:pPr/>
              <a:t>2017/11/23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EEB2-4E46-4200-A7AC-969F94C67D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6419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4872-3A2B-472C-8334-68DDE3108524}" type="datetimeFigureOut">
              <a:rPr lang="zh-CN" altLang="en-US" smtClean="0"/>
              <a:pPr/>
              <a:t>2017/11/23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EEB2-4E46-4200-A7AC-969F94C67D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8349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4872-3A2B-472C-8334-68DDE3108524}" type="datetimeFigureOut">
              <a:rPr lang="zh-CN" altLang="en-US" smtClean="0"/>
              <a:pPr/>
              <a:t>2017/11/23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EEB2-4E46-4200-A7AC-969F94C67D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5416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4872-3A2B-472C-8334-68DDE3108524}" type="datetimeFigureOut">
              <a:rPr lang="zh-CN" altLang="en-US" smtClean="0"/>
              <a:pPr/>
              <a:t>2017/11/23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EEB2-4E46-4200-A7AC-969F94C67D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92692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4872-3A2B-472C-8334-68DDE3108524}" type="datetimeFigureOut">
              <a:rPr lang="zh-CN" altLang="en-US" smtClean="0"/>
              <a:pPr/>
              <a:t>2017/11/23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EEB2-4E46-4200-A7AC-969F94C67D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1134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4872-3A2B-472C-8334-68DDE3108524}" type="datetimeFigureOut">
              <a:rPr lang="zh-CN" altLang="en-US" smtClean="0"/>
              <a:pPr/>
              <a:t>2017/11/23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EEB2-4E46-4200-A7AC-969F94C67D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7424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14872-3A2B-472C-8334-68DDE3108524}" type="datetimeFigureOut">
              <a:rPr lang="zh-CN" altLang="en-US" smtClean="0"/>
              <a:pPr/>
              <a:t>2017/11/23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BEEB2-4E46-4200-A7AC-969F94C67D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8767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viewui.com/" TargetMode="External"/><Relationship Id="rId2" Type="http://schemas.openxmlformats.org/officeDocument/2006/relationships/hyperlink" Target="http://element.eleme.io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/>
              <a:t>前端渲染，前端</a:t>
            </a:r>
            <a:r>
              <a:rPr lang="zh-CN" altLang="en-US" sz="2800" b="1" dirty="0" smtClean="0"/>
              <a:t>路由的</a:t>
            </a:r>
            <a:r>
              <a:rPr lang="zh-CN" altLang="en-US" sz="2800" b="1" dirty="0"/>
              <a:t>单页面</a:t>
            </a:r>
            <a:r>
              <a:rPr lang="zh-CN" altLang="en-US" sz="2800" b="1" dirty="0" smtClean="0"/>
              <a:t>应用（</a:t>
            </a:r>
            <a:r>
              <a:rPr lang="en-US" altLang="zh-CN" sz="2800" b="1" dirty="0" smtClean="0"/>
              <a:t>SPA</a:t>
            </a:r>
            <a:r>
              <a:rPr lang="zh-CN" altLang="en-US" sz="2800" b="1" dirty="0" smtClean="0"/>
              <a:t>）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1515" y="1896176"/>
            <a:ext cx="6763694" cy="3172268"/>
          </a:xfrm>
        </p:spPr>
      </p:pic>
    </p:spTree>
    <p:extLst>
      <p:ext uri="{BB962C8B-B14F-4D97-AF65-F5344CB8AC3E}">
        <p14:creationId xmlns:p14="http://schemas.microsoft.com/office/powerpoint/2010/main" xmlns="" val="40235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spa</a:t>
            </a:r>
            <a:r>
              <a:rPr lang="zh-CN" altLang="en-US" sz="2000" dirty="0"/>
              <a:t>指的是</a:t>
            </a:r>
            <a:r>
              <a:rPr lang="en-US" altLang="zh-CN" sz="2000" dirty="0"/>
              <a:t>single page </a:t>
            </a:r>
            <a:r>
              <a:rPr lang="en-US" altLang="zh-CN" sz="2000" dirty="0" smtClean="0"/>
              <a:t>application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就是</a:t>
            </a:r>
            <a:r>
              <a:rPr lang="zh-CN" altLang="en-US" sz="2000" dirty="0"/>
              <a:t>只有一张</a:t>
            </a:r>
            <a:r>
              <a:rPr lang="en-US" altLang="zh-CN" sz="2000" dirty="0"/>
              <a:t>Web</a:t>
            </a:r>
            <a:r>
              <a:rPr lang="zh-CN" altLang="en-US" sz="2000" dirty="0"/>
              <a:t>页面的应用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altLang="en-US" sz="2000" dirty="0" smtClean="0"/>
              <a:t>单</a:t>
            </a:r>
            <a:r>
              <a:rPr lang="zh-CN" altLang="en-US" sz="2000" dirty="0"/>
              <a:t>页应用程序 </a:t>
            </a:r>
            <a:r>
              <a:rPr lang="en-US" altLang="zh-CN" sz="2000" dirty="0"/>
              <a:t>(SPA) </a:t>
            </a:r>
            <a:r>
              <a:rPr lang="zh-CN" altLang="en-US" sz="2000" dirty="0"/>
              <a:t>是加载单个</a:t>
            </a:r>
            <a:r>
              <a:rPr lang="en-US" altLang="zh-CN" sz="2000" dirty="0"/>
              <a:t>HTML </a:t>
            </a:r>
            <a:r>
              <a:rPr lang="zh-CN" altLang="en-US" sz="2000" dirty="0"/>
              <a:t>页面并在用户与应用程序交互时动态更新该页面的</a:t>
            </a:r>
            <a:r>
              <a:rPr lang="en-US" altLang="zh-CN" sz="2000" dirty="0"/>
              <a:t>Web</a:t>
            </a:r>
            <a:r>
              <a:rPr lang="zh-CN" altLang="en-US" sz="2000" dirty="0"/>
              <a:t>应用程序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altLang="en-US" sz="2000" dirty="0" smtClean="0"/>
              <a:t> </a:t>
            </a:r>
            <a:r>
              <a:rPr lang="zh-CN" altLang="en-US" sz="2000" dirty="0"/>
              <a:t>浏览器一开始会加载必需的</a:t>
            </a:r>
            <a:r>
              <a:rPr lang="en-US" altLang="zh-CN" sz="2000" dirty="0"/>
              <a:t>HTML</a:t>
            </a:r>
            <a:r>
              <a:rPr lang="zh-CN" altLang="en-US" sz="2000" dirty="0"/>
              <a:t>、</a:t>
            </a:r>
            <a:r>
              <a:rPr lang="en-US" altLang="zh-CN" sz="2000" dirty="0"/>
              <a:t>CSS</a:t>
            </a:r>
            <a:r>
              <a:rPr lang="zh-CN" altLang="en-US" sz="2000" dirty="0"/>
              <a:t>和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，所有的操作都在这张页面上完成，都由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来控制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altLang="en-US" sz="2000" dirty="0" smtClean="0"/>
              <a:t>因此</a:t>
            </a:r>
            <a:r>
              <a:rPr lang="zh-CN" altLang="en-US" sz="2000" dirty="0"/>
              <a:t>，对单页应用来说模块化的开发和设计显得相当重要。</a:t>
            </a:r>
          </a:p>
        </p:txBody>
      </p:sp>
    </p:spTree>
    <p:extLst>
      <p:ext uri="{BB962C8B-B14F-4D97-AF65-F5344CB8AC3E}">
        <p14:creationId xmlns:p14="http://schemas.microsoft.com/office/powerpoint/2010/main" xmlns="" val="396668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395" y="57665"/>
            <a:ext cx="10515600" cy="842191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客户端渲染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9019" y="872560"/>
            <a:ext cx="10515600" cy="479300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sz="1600" b="1" dirty="0"/>
              <a:t>优点： </a:t>
            </a:r>
            <a:endParaRPr lang="en-US" altLang="zh-CN" sz="1600" b="1" dirty="0" smtClean="0"/>
          </a:p>
          <a:p>
            <a:pPr marL="0" indent="0">
              <a:buNone/>
            </a:pPr>
            <a:r>
              <a:rPr lang="zh-CN" altLang="en-US" sz="1600" b="1" dirty="0"/>
              <a:t/>
            </a:r>
            <a:br>
              <a:rPr lang="zh-CN" altLang="en-US" sz="1600" b="1" dirty="0"/>
            </a:br>
            <a:r>
              <a:rPr lang="en-US" altLang="zh-CN" sz="1600" b="1" dirty="0"/>
              <a:t>1.</a:t>
            </a:r>
            <a:r>
              <a:rPr lang="zh-CN" altLang="en-US" sz="1600" b="1" dirty="0"/>
              <a:t>分离前后端关注点，前端负责</a:t>
            </a:r>
            <a:r>
              <a:rPr lang="en-US" altLang="zh-CN" sz="1600" b="1" dirty="0"/>
              <a:t>view</a:t>
            </a:r>
            <a:r>
              <a:rPr lang="zh-CN" altLang="en-US" sz="1600" b="1" dirty="0"/>
              <a:t>，后端负责</a:t>
            </a:r>
            <a:r>
              <a:rPr lang="en-US" altLang="zh-CN" sz="1600" b="1" dirty="0"/>
              <a:t>model</a:t>
            </a:r>
            <a:r>
              <a:rPr lang="zh-CN" altLang="en-US" sz="1600" b="1" dirty="0"/>
              <a:t>，各司其职</a:t>
            </a:r>
            <a:r>
              <a:rPr lang="zh-CN" altLang="en-US" sz="1600" b="1" dirty="0" smtClean="0"/>
              <a:t>；</a:t>
            </a:r>
            <a:endParaRPr lang="en-US" altLang="zh-CN" sz="1600" b="1" dirty="0" smtClean="0"/>
          </a:p>
          <a:p>
            <a:pPr marL="0" indent="0">
              <a:buNone/>
            </a:pPr>
            <a:r>
              <a:rPr lang="zh-CN" altLang="en-US" sz="1600" b="1" dirty="0"/>
              <a:t> </a:t>
            </a:r>
            <a:br>
              <a:rPr lang="zh-CN" altLang="en-US" sz="1600" b="1" dirty="0"/>
            </a:br>
            <a:r>
              <a:rPr lang="en-US" altLang="zh-CN" sz="1600" b="1" dirty="0"/>
              <a:t>2.</a:t>
            </a:r>
            <a:r>
              <a:rPr lang="zh-CN" altLang="en-US" sz="1600" b="1" dirty="0"/>
              <a:t>服务器只接口提供数据，不用展示逻辑和页面合成，提高</a:t>
            </a:r>
            <a:r>
              <a:rPr lang="zh-CN" altLang="en-US" sz="1600" b="1" dirty="0" smtClean="0"/>
              <a:t>性能；</a:t>
            </a:r>
            <a:endParaRPr lang="en-US" altLang="zh-CN" sz="1600" b="1" dirty="0" smtClean="0"/>
          </a:p>
          <a:p>
            <a:pPr marL="0" indent="0">
              <a:buNone/>
            </a:pPr>
            <a:r>
              <a:rPr lang="zh-CN" altLang="en-US" sz="1600" b="1" dirty="0"/>
              <a:t> </a:t>
            </a:r>
            <a:br>
              <a:rPr lang="zh-CN" altLang="en-US" sz="1600" b="1" dirty="0"/>
            </a:br>
            <a:r>
              <a:rPr lang="en-US" altLang="zh-CN" sz="1600" b="1" dirty="0"/>
              <a:t>3.</a:t>
            </a:r>
            <a:r>
              <a:rPr lang="zh-CN" altLang="en-US" sz="1600" b="1" dirty="0"/>
              <a:t>同一套后端程序代码，不用修改兼容</a:t>
            </a:r>
            <a:r>
              <a:rPr lang="en-US" altLang="zh-CN" sz="1600" b="1" dirty="0"/>
              <a:t>Web</a:t>
            </a:r>
            <a:r>
              <a:rPr lang="zh-CN" altLang="en-US" sz="1600" b="1" dirty="0"/>
              <a:t>界面、手机； </a:t>
            </a:r>
            <a:endParaRPr lang="en-US" altLang="zh-CN" sz="1600" b="1" dirty="0" smtClean="0"/>
          </a:p>
          <a:p>
            <a:pPr marL="0" indent="0">
              <a:buNone/>
            </a:pPr>
            <a:r>
              <a:rPr lang="zh-CN" altLang="en-US" sz="1600" b="1" dirty="0"/>
              <a:t/>
            </a:r>
            <a:br>
              <a:rPr lang="zh-CN" altLang="en-US" sz="1600" b="1" dirty="0"/>
            </a:br>
            <a:r>
              <a:rPr lang="en-US" altLang="zh-CN" sz="1600" b="1" dirty="0"/>
              <a:t>4.</a:t>
            </a:r>
            <a:r>
              <a:rPr lang="zh-CN" altLang="en-US" sz="1600" b="1" dirty="0"/>
              <a:t>用户体验好、快，内容的改变不需要重新加载整个页面 </a:t>
            </a:r>
            <a:endParaRPr lang="en-US" altLang="zh-CN" sz="1600" b="1" dirty="0" smtClean="0"/>
          </a:p>
          <a:p>
            <a:pPr marL="0" indent="0">
              <a:buNone/>
            </a:pPr>
            <a:r>
              <a:rPr lang="zh-CN" altLang="en-US" sz="1600" b="1" dirty="0"/>
              <a:t/>
            </a:r>
            <a:br>
              <a:rPr lang="zh-CN" altLang="en-US" sz="1600" b="1" dirty="0"/>
            </a:br>
            <a:r>
              <a:rPr lang="en-US" altLang="zh-CN" sz="1600" b="1" dirty="0"/>
              <a:t>5.</a:t>
            </a:r>
            <a:r>
              <a:rPr lang="zh-CN" altLang="en-US" sz="1600" b="1" dirty="0"/>
              <a:t>可以缓存较多数据，减少服务器压力 </a:t>
            </a:r>
            <a:endParaRPr lang="en-US" altLang="zh-CN" sz="1600" b="1" dirty="0" smtClean="0"/>
          </a:p>
          <a:p>
            <a:pPr marL="0" indent="0">
              <a:buNone/>
            </a:pPr>
            <a:r>
              <a:rPr lang="zh-CN" altLang="en-US" sz="1600" b="1" dirty="0"/>
              <a:t/>
            </a:r>
            <a:br>
              <a:rPr lang="zh-CN" altLang="en-US" sz="1600" b="1" dirty="0"/>
            </a:br>
            <a:r>
              <a:rPr lang="en-US" altLang="zh-CN" sz="1600" b="1" dirty="0"/>
              <a:t>6.</a:t>
            </a:r>
            <a:r>
              <a:rPr lang="zh-CN" altLang="en-US" sz="1600" b="1" dirty="0"/>
              <a:t>单页应用像网络一样，几乎随处可以访问</a:t>
            </a:r>
            <a:r>
              <a:rPr lang="en-US" altLang="zh-CN" sz="1600" b="1" dirty="0"/>
              <a:t>—</a:t>
            </a:r>
            <a:r>
              <a:rPr lang="zh-CN" altLang="en-US" sz="1600" b="1" dirty="0"/>
              <a:t>不像大多数的桌面应用，用户可以通过任务网络连接和适当的浏览器访问单页应用。如今，这一名单包括</a:t>
            </a:r>
            <a:r>
              <a:rPr lang="zh-CN" altLang="en-US" sz="1600" b="1" dirty="0" smtClean="0"/>
              <a:t>智能</a:t>
            </a:r>
            <a:endParaRPr lang="en-US" altLang="zh-CN" sz="1600" b="1" dirty="0" smtClean="0"/>
          </a:p>
          <a:p>
            <a:pPr marL="0" indent="0">
              <a:buNone/>
            </a:pPr>
            <a:r>
              <a:rPr lang="zh-CN" altLang="en-US" sz="1600" b="1" dirty="0" smtClean="0"/>
              <a:t>手机</a:t>
            </a:r>
            <a:r>
              <a:rPr lang="zh-CN" altLang="en-US" sz="1600" b="1" dirty="0"/>
              <a:t>、平板电脑、电视、笔记本电脑和台式计算机。 </a:t>
            </a:r>
            <a:endParaRPr lang="en-US" altLang="zh-CN" sz="1600" b="1" dirty="0" smtClean="0"/>
          </a:p>
          <a:p>
            <a:pPr marL="0" indent="0">
              <a:buNone/>
            </a:pPr>
            <a:r>
              <a:rPr lang="zh-CN" altLang="en-US" sz="1600" b="1" dirty="0"/>
              <a:t/>
            </a:r>
            <a:br>
              <a:rPr lang="zh-CN" altLang="en-US" sz="1600" b="1" dirty="0"/>
            </a:br>
            <a:r>
              <a:rPr lang="zh-CN" altLang="en-US" sz="1600" b="1" dirty="0"/>
              <a:t>缺点： </a:t>
            </a:r>
            <a:endParaRPr lang="en-US" altLang="zh-CN" sz="1600" b="1" dirty="0" smtClean="0"/>
          </a:p>
          <a:p>
            <a:pPr marL="0" indent="0">
              <a:buNone/>
            </a:pPr>
            <a:r>
              <a:rPr lang="zh-CN" altLang="en-US" sz="1600" b="1" dirty="0"/>
              <a:t/>
            </a:r>
            <a:br>
              <a:rPr lang="zh-CN" altLang="en-US" sz="1600" b="1" dirty="0"/>
            </a:br>
            <a:r>
              <a:rPr lang="en-US" altLang="zh-CN" sz="1600" b="1" dirty="0"/>
              <a:t>1.SEO</a:t>
            </a:r>
            <a:r>
              <a:rPr lang="zh-CN" altLang="en-US" sz="1600" b="1" dirty="0"/>
              <a:t>问题没有</a:t>
            </a:r>
            <a:r>
              <a:rPr lang="en-US" altLang="zh-CN" sz="1600" b="1" dirty="0"/>
              <a:t>html</a:t>
            </a:r>
            <a:r>
              <a:rPr lang="zh-CN" altLang="en-US" sz="1600" b="1" dirty="0"/>
              <a:t>抓不到什么。。。 </a:t>
            </a:r>
            <a:endParaRPr lang="en-US" altLang="zh-CN" sz="1600" b="1" dirty="0" smtClean="0"/>
          </a:p>
          <a:p>
            <a:pPr marL="0" indent="0">
              <a:buNone/>
            </a:pPr>
            <a:r>
              <a:rPr lang="zh-CN" altLang="en-US" sz="1600" b="1" dirty="0"/>
              <a:t/>
            </a:r>
            <a:br>
              <a:rPr lang="zh-CN" altLang="en-US" sz="1600" b="1" dirty="0"/>
            </a:br>
            <a:r>
              <a:rPr lang="en-US" altLang="zh-CN" sz="1600" b="1" dirty="0"/>
              <a:t>2.</a:t>
            </a:r>
            <a:r>
              <a:rPr lang="zh-CN" altLang="en-US" sz="1600" b="1" dirty="0"/>
              <a:t>刚开始的时候加载可能慢很多 </a:t>
            </a:r>
            <a:endParaRPr lang="en-US" altLang="zh-CN" sz="1600" b="1" dirty="0" smtClean="0"/>
          </a:p>
          <a:p>
            <a:pPr marL="0" indent="0">
              <a:buNone/>
            </a:pPr>
            <a:r>
              <a:rPr lang="zh-CN" altLang="en-US" sz="1600" b="1" dirty="0"/>
              <a:t/>
            </a:r>
            <a:br>
              <a:rPr lang="zh-CN" altLang="en-US" sz="1600" b="1" dirty="0"/>
            </a:br>
            <a:r>
              <a:rPr lang="en-US" altLang="zh-CN" sz="1600" b="1" dirty="0"/>
              <a:t>3.</a:t>
            </a:r>
            <a:r>
              <a:rPr lang="zh-CN" altLang="en-US" sz="1600" b="1" dirty="0"/>
              <a:t>用户操作需要写逻辑，前进、后退等； </a:t>
            </a:r>
            <a:endParaRPr lang="en-US" altLang="zh-CN" sz="1600" b="1" dirty="0" smtClean="0"/>
          </a:p>
          <a:p>
            <a:pPr marL="0" indent="0">
              <a:buNone/>
            </a:pPr>
            <a:r>
              <a:rPr lang="zh-CN" altLang="en-US" sz="1600" b="1" dirty="0"/>
              <a:t/>
            </a:r>
            <a:br>
              <a:rPr lang="zh-CN" altLang="en-US" sz="1600" b="1" dirty="0"/>
            </a:br>
            <a:r>
              <a:rPr lang="en-US" altLang="zh-CN" sz="1600" b="1" dirty="0"/>
              <a:t>4.</a:t>
            </a:r>
            <a:r>
              <a:rPr lang="zh-CN" altLang="en-US" sz="1600" b="1" dirty="0"/>
              <a:t>页面复杂度提高很多，复杂逻辑难度成倍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xmlns="" val="24180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2108" y="1886465"/>
            <a:ext cx="9144000" cy="117732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基于</a:t>
            </a:r>
            <a:r>
              <a:rPr lang="en-US" altLang="zh-CN" sz="2400" dirty="0"/>
              <a:t>vue2 + </a:t>
            </a:r>
            <a:r>
              <a:rPr lang="en-US" altLang="zh-CN" sz="2400" dirty="0" err="1"/>
              <a:t>vue</a:t>
            </a:r>
            <a:r>
              <a:rPr lang="en-US" altLang="zh-CN" sz="2400" dirty="0"/>
              <a:t>-router + </a:t>
            </a:r>
            <a:r>
              <a:rPr lang="en-US" altLang="zh-CN" sz="2400" dirty="0" err="1"/>
              <a:t>vuex</a:t>
            </a:r>
            <a:r>
              <a:rPr lang="en-US" altLang="zh-CN" sz="2400" dirty="0"/>
              <a:t> + fetch + </a:t>
            </a:r>
            <a:r>
              <a:rPr lang="en-US" altLang="zh-CN" sz="2400" dirty="0" err="1"/>
              <a:t>PostCSS</a:t>
            </a:r>
            <a:r>
              <a:rPr lang="en-US" altLang="zh-CN" sz="2400" dirty="0"/>
              <a:t> + </a:t>
            </a:r>
            <a:r>
              <a:rPr lang="en-US" altLang="zh-CN" sz="2400" dirty="0">
                <a:hlinkClick r:id="rId2"/>
              </a:rPr>
              <a:t>element-</a:t>
            </a:r>
            <a:r>
              <a:rPr lang="en-US" altLang="zh-CN" sz="2400" dirty="0" err="1">
                <a:hlinkClick r:id="rId2"/>
              </a:rPr>
              <a:t>ui</a:t>
            </a:r>
            <a:r>
              <a:rPr lang="zh-CN" altLang="en-US" sz="2400" dirty="0"/>
              <a:t>（也可以使用其他</a:t>
            </a:r>
            <a:r>
              <a:rPr lang="en-US" altLang="zh-CN" sz="2400" dirty="0"/>
              <a:t>UI</a:t>
            </a:r>
            <a:r>
              <a:rPr lang="zh-CN" altLang="en-US" sz="2400" dirty="0"/>
              <a:t>，例如</a:t>
            </a:r>
            <a:r>
              <a:rPr lang="en-US" altLang="zh-CN" sz="2400" dirty="0">
                <a:hlinkClick r:id="rId3"/>
              </a:rPr>
              <a:t>iView</a:t>
            </a:r>
            <a:r>
              <a:rPr lang="zh-CN" altLang="en-US" sz="2400" dirty="0"/>
              <a:t>） </a:t>
            </a:r>
            <a:r>
              <a:rPr lang="en-US" altLang="zh-CN" sz="2400" dirty="0"/>
              <a:t>+ webpack2 </a:t>
            </a:r>
            <a:r>
              <a:rPr lang="zh-CN" altLang="en-US" sz="2400" dirty="0"/>
              <a:t>实现的一个后台管理系统基础框架。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13254" y="784698"/>
            <a:ext cx="2726724" cy="418027"/>
          </a:xfrm>
        </p:spPr>
        <p:txBody>
          <a:bodyPr>
            <a:normAutofit lnSpcReduction="10000"/>
          </a:bodyPr>
          <a:lstStyle/>
          <a:p>
            <a:r>
              <a:rPr lang="zh-CN" altLang="en-US" b="1" dirty="0" smtClean="0"/>
              <a:t>浏览器端技术架构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64283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flipH="1" flipV="1">
            <a:off x="11907382" y="319404"/>
            <a:ext cx="45719" cy="45719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2870" y="634314"/>
            <a:ext cx="10515600" cy="546850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300" b="1" dirty="0"/>
              <a:t>框架能力：</a:t>
            </a:r>
          </a:p>
          <a:p>
            <a:r>
              <a:rPr lang="zh-CN" altLang="en-US" sz="2300" dirty="0"/>
              <a:t>完全的基于组件化的架构</a:t>
            </a:r>
          </a:p>
          <a:p>
            <a:r>
              <a:rPr lang="zh-CN" altLang="en-US" sz="2300" dirty="0"/>
              <a:t>基于组件的</a:t>
            </a:r>
            <a:r>
              <a:rPr lang="en-US" altLang="zh-CN" sz="2300" dirty="0"/>
              <a:t>CSS</a:t>
            </a:r>
            <a:r>
              <a:rPr lang="zh-CN" altLang="en-US" sz="2300" dirty="0"/>
              <a:t>命名空间独立，不相互污染</a:t>
            </a:r>
          </a:p>
          <a:p>
            <a:r>
              <a:rPr lang="zh-CN" altLang="en-US" sz="2300" dirty="0"/>
              <a:t>登录功能（利用</a:t>
            </a:r>
            <a:r>
              <a:rPr lang="en-US" altLang="zh-CN" sz="2300" dirty="0" err="1"/>
              <a:t>vuex</a:t>
            </a:r>
            <a:r>
              <a:rPr lang="zh-CN" altLang="en-US" sz="2300" dirty="0"/>
              <a:t>与</a:t>
            </a:r>
            <a:r>
              <a:rPr lang="en-US" altLang="zh-CN" sz="2300" dirty="0"/>
              <a:t>cookie</a:t>
            </a:r>
            <a:r>
              <a:rPr lang="zh-CN" altLang="en-US" sz="2300" dirty="0"/>
              <a:t>的持久化方案进行登录认证缓存）</a:t>
            </a:r>
          </a:p>
          <a:p>
            <a:r>
              <a:rPr lang="zh-CN" altLang="en-US" sz="2300" dirty="0"/>
              <a:t>多级路由支持</a:t>
            </a:r>
          </a:p>
          <a:p>
            <a:r>
              <a:rPr lang="zh-CN" altLang="en-US" sz="2300" dirty="0"/>
              <a:t>基于</a:t>
            </a:r>
            <a:r>
              <a:rPr lang="en-US" altLang="zh-CN" sz="2300" dirty="0"/>
              <a:t>vuex2</a:t>
            </a:r>
            <a:r>
              <a:rPr lang="zh-CN" altLang="en-US" sz="2300" dirty="0"/>
              <a:t>的状态管理（开发时建议安装</a:t>
            </a:r>
            <a:r>
              <a:rPr lang="en-US" altLang="zh-CN" sz="2300" dirty="0"/>
              <a:t>chrome</a:t>
            </a:r>
            <a:r>
              <a:rPr lang="zh-CN" altLang="en-US" sz="2300" dirty="0"/>
              <a:t>插件</a:t>
            </a:r>
            <a:r>
              <a:rPr lang="en-US" altLang="zh-CN" sz="2300" dirty="0"/>
              <a:t>vue.js </a:t>
            </a:r>
            <a:r>
              <a:rPr lang="en-US" altLang="zh-CN" sz="2300" dirty="0" err="1"/>
              <a:t>devtools</a:t>
            </a:r>
            <a:r>
              <a:rPr lang="zh-CN" altLang="en-US" sz="2300" dirty="0"/>
              <a:t>跟踪状态）</a:t>
            </a:r>
          </a:p>
          <a:p>
            <a:r>
              <a:rPr lang="en-US" altLang="zh-CN" sz="2300" dirty="0"/>
              <a:t>vuex2</a:t>
            </a:r>
            <a:r>
              <a:rPr lang="zh-CN" altLang="en-US" sz="2300" dirty="0"/>
              <a:t>与</a:t>
            </a:r>
            <a:r>
              <a:rPr lang="en-US" altLang="zh-CN" sz="2300" dirty="0"/>
              <a:t>cookie</a:t>
            </a:r>
            <a:r>
              <a:rPr lang="zh-CN" altLang="en-US" sz="2300" dirty="0"/>
              <a:t>的持久化支持（支持对指定</a:t>
            </a:r>
            <a:r>
              <a:rPr lang="en-US" altLang="zh-CN" sz="2300" dirty="0" err="1"/>
              <a:t>vuex</a:t>
            </a:r>
            <a:r>
              <a:rPr lang="zh-CN" altLang="en-US" sz="2300" dirty="0"/>
              <a:t>状态进行持久化，并能指定</a:t>
            </a:r>
            <a:r>
              <a:rPr lang="en-US" altLang="zh-CN" sz="2300" dirty="0"/>
              <a:t>cookie</a:t>
            </a:r>
            <a:r>
              <a:rPr lang="zh-CN" altLang="en-US" sz="2300" dirty="0"/>
              <a:t>的过期时间）。具体示例请见项目源码：</a:t>
            </a:r>
            <a:r>
              <a:rPr lang="en-US" altLang="zh-CN" sz="2300" dirty="0" err="1"/>
              <a:t>src</a:t>
            </a:r>
            <a:r>
              <a:rPr lang="en-US" altLang="zh-CN" sz="2300" dirty="0"/>
              <a:t>\store\index.js</a:t>
            </a:r>
          </a:p>
          <a:p>
            <a:r>
              <a:rPr lang="en-US" altLang="zh-CN" sz="2300" dirty="0" err="1"/>
              <a:t>PostCSS</a:t>
            </a:r>
            <a:r>
              <a:rPr lang="zh-CN" altLang="en-US" sz="2300" dirty="0"/>
              <a:t>支持：支持自动拼装前缀（</a:t>
            </a:r>
            <a:r>
              <a:rPr lang="en-US" altLang="zh-CN" sz="2300" dirty="0" err="1"/>
              <a:t>autoprefixer</a:t>
            </a:r>
            <a:r>
              <a:rPr lang="zh-CN" altLang="en-US" sz="2300" dirty="0"/>
              <a:t>插件），支持最新</a:t>
            </a:r>
            <a:r>
              <a:rPr lang="en-US" altLang="zh-CN" sz="2300" dirty="0" err="1"/>
              <a:t>css</a:t>
            </a:r>
            <a:r>
              <a:rPr lang="zh-CN" altLang="en-US" sz="2300" dirty="0"/>
              <a:t>语法（</a:t>
            </a:r>
            <a:r>
              <a:rPr lang="en-US" altLang="zh-CN" sz="2300" dirty="0" err="1"/>
              <a:t>postcss-cssnext</a:t>
            </a:r>
            <a:r>
              <a:rPr lang="zh-CN" altLang="en-US" sz="2300" dirty="0"/>
              <a:t>插件），支持</a:t>
            </a:r>
            <a:r>
              <a:rPr lang="en-US" altLang="zh-CN" sz="2300" dirty="0"/>
              <a:t>@import</a:t>
            </a:r>
            <a:r>
              <a:rPr lang="zh-CN" altLang="en-US" sz="2300" dirty="0"/>
              <a:t>方式引入</a:t>
            </a:r>
            <a:r>
              <a:rPr lang="en-US" altLang="zh-CN" sz="2300" dirty="0" err="1"/>
              <a:t>css</a:t>
            </a:r>
            <a:r>
              <a:rPr lang="zh-CN" altLang="en-US" sz="2300" dirty="0"/>
              <a:t>。具体示例请见项目源码：</a:t>
            </a:r>
            <a:r>
              <a:rPr lang="en-US" altLang="zh-CN" sz="2300" dirty="0" err="1"/>
              <a:t>src</a:t>
            </a:r>
            <a:r>
              <a:rPr lang="en-US" altLang="zh-CN" sz="2300" dirty="0"/>
              <a:t>\modules\page1\</a:t>
            </a:r>
            <a:r>
              <a:rPr lang="en-US" altLang="zh-CN" sz="2300" dirty="0" err="1"/>
              <a:t>index.vue</a:t>
            </a:r>
            <a:endParaRPr lang="en-US" altLang="zh-CN" sz="2300" dirty="0"/>
          </a:p>
          <a:p>
            <a:r>
              <a:rPr lang="zh-CN" altLang="en-US" sz="2300" dirty="0"/>
              <a:t>基于</a:t>
            </a:r>
            <a:r>
              <a:rPr lang="en-US" altLang="zh-CN" sz="2300" dirty="0"/>
              <a:t>fetch</a:t>
            </a:r>
            <a:r>
              <a:rPr lang="zh-CN" altLang="en-US" sz="2300" dirty="0"/>
              <a:t>的网络服务（源码路径：</a:t>
            </a:r>
            <a:r>
              <a:rPr lang="en-US" altLang="zh-CN" sz="2300" dirty="0" err="1"/>
              <a:t>src</a:t>
            </a:r>
            <a:r>
              <a:rPr lang="en-US" altLang="zh-CN" sz="2300" dirty="0"/>
              <a:t>\</a:t>
            </a:r>
            <a:r>
              <a:rPr lang="en-US" altLang="zh-CN" sz="2300" dirty="0" err="1"/>
              <a:t>utils</a:t>
            </a:r>
            <a:r>
              <a:rPr lang="en-US" altLang="zh-CN" sz="2300" dirty="0"/>
              <a:t>\request.js</a:t>
            </a:r>
            <a:r>
              <a:rPr lang="zh-CN" altLang="en-US" sz="2300" dirty="0"/>
              <a:t>）</a:t>
            </a:r>
          </a:p>
          <a:p>
            <a:r>
              <a:rPr lang="zh-CN" altLang="en-US" sz="2300" dirty="0"/>
              <a:t>支持</a:t>
            </a:r>
            <a:r>
              <a:rPr lang="en-US" altLang="zh-CN" sz="2300" dirty="0"/>
              <a:t>mock</a:t>
            </a:r>
            <a:r>
              <a:rPr lang="zh-CN" altLang="en-US" sz="2300" dirty="0"/>
              <a:t>数据服务（</a:t>
            </a:r>
            <a:r>
              <a:rPr lang="en-US" altLang="zh-CN" sz="2300" dirty="0"/>
              <a:t>mock</a:t>
            </a:r>
            <a:r>
              <a:rPr lang="zh-CN" altLang="en-US" sz="2300" dirty="0"/>
              <a:t>示例路径：</a:t>
            </a:r>
            <a:r>
              <a:rPr lang="en-US" altLang="zh-CN" sz="2300" dirty="0" err="1"/>
              <a:t>src</a:t>
            </a:r>
            <a:r>
              <a:rPr lang="en-US" altLang="zh-CN" sz="2300" dirty="0"/>
              <a:t>\</a:t>
            </a:r>
            <a:r>
              <a:rPr lang="en-US" altLang="zh-CN" sz="2300" dirty="0" err="1"/>
              <a:t>apis</a:t>
            </a:r>
            <a:r>
              <a:rPr lang="en-US" altLang="zh-CN" sz="2300" dirty="0"/>
              <a:t>\mock</a:t>
            </a:r>
            <a:r>
              <a:rPr lang="zh-CN" altLang="en-US" sz="2300" dirty="0"/>
              <a:t>）</a:t>
            </a:r>
          </a:p>
          <a:p>
            <a:r>
              <a:rPr lang="zh-CN" altLang="en-US" sz="2300" dirty="0"/>
              <a:t>基于</a:t>
            </a:r>
            <a:r>
              <a:rPr lang="en-US" altLang="zh-CN" sz="2300" dirty="0"/>
              <a:t>webpack2</a:t>
            </a:r>
            <a:r>
              <a:rPr lang="zh-CN" altLang="en-US" sz="2300" dirty="0"/>
              <a:t>的开发构建编译：支持开发阶段的</a:t>
            </a:r>
            <a:r>
              <a:rPr lang="en-US" altLang="zh-CN" sz="2300" dirty="0"/>
              <a:t>HRM</a:t>
            </a:r>
            <a:r>
              <a:rPr lang="zh-CN" altLang="en-US" sz="2300" dirty="0"/>
              <a:t>，支持模块依赖，静态资源优化，模块打包和</a:t>
            </a:r>
            <a:r>
              <a:rPr lang="en-US" altLang="zh-CN" sz="2300" dirty="0"/>
              <a:t>Hash</a:t>
            </a:r>
            <a:r>
              <a:rPr lang="zh-CN" altLang="en-US" sz="2300" dirty="0"/>
              <a:t>指纹等编译功能，一个命令，即可完成整个项目的构建编译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7540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3741" y="365126"/>
            <a:ext cx="11030464" cy="578688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src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：项目源码。开发的时候代码写在这里。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|--assets 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项目静态资源，编译时不进行处理的资源都放这里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|--components 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项目公共组件库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|--config 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公共配置文件，例如路由配置等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|--css 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项目公共样式库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|--modules 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项目应用模块，根据应用需要，还可以有子模块，各子模块目录结构和顶级子模块类似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|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|--components 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模块级公共组件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|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|--views 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模块视图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| |--css 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模块样式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|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|--js 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模块脚本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|--App.vue 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项目根视图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|--main.js 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项目入口文件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|--store 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基于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vuex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的状态管理模块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|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|--index.js 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入口及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store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初始化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|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|--mutation-types.js # mutation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名称定义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|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|--state.js 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根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state |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|--mutations.js 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根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mutation |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|--getters.js 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根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getter |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|--actions.js 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根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action |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|--modules 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子模块的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store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对象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|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| |--menu.js # menu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模块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|--apis 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服务层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ajax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请求服务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|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|--mock # api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数据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mock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服务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|--utils 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公共库函数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|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|--request.js #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网络请求服务，实现了对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fetch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的二次封装（目前只封装了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get,post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；实际项目中可按着示例封装其他请求） </a:t>
            </a:r>
            <a: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464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589</Words>
  <Application>Microsoft Office PowerPoint</Application>
  <PresentationFormat>自定义</PresentationFormat>
  <Paragraphs>60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前端渲染，前端路由的单页面应用（SPA） </vt:lpstr>
      <vt:lpstr>SPA</vt:lpstr>
      <vt:lpstr>客户端渲染</vt:lpstr>
      <vt:lpstr>基于vue2 + vue-router + vuex + fetch + PostCSS + element-ui（也可以使用其他UI，例如iView） + webpack2 实现的一个后台管理系统基础框架。</vt:lpstr>
      <vt:lpstr>幻灯片 5</vt:lpstr>
      <vt:lpstr>幻灯片 6</vt:lpstr>
    </vt:vector>
  </TitlesOfParts>
  <Company>ITianKong.Com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基于vue2 + vue-router + vuex + fetch + PostCSS + element-ui（也可以使用其他UI，例如iView） + webpack2 实现的一个后台管理系统基础框架。</dc:title>
  <dc:creator>SkyUser</dc:creator>
  <cp:lastModifiedBy>Windows 用户</cp:lastModifiedBy>
  <cp:revision>20</cp:revision>
  <dcterms:created xsi:type="dcterms:W3CDTF">2017-09-19T07:18:42Z</dcterms:created>
  <dcterms:modified xsi:type="dcterms:W3CDTF">2017-11-23T03:11:08Z</dcterms:modified>
</cp:coreProperties>
</file>