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Adobe Arabic" panose="02040503050201020203" pitchFamily="18" charset="-78"/>
      <p:regular r:id="rId13"/>
      <p:bold r:id="rId14"/>
      <p:italic r:id="rId15"/>
      <p:boldItalic r:id="rId16"/>
    </p:embeddedFont>
    <p:embeddedFont>
      <p:font typeface="W_aban" panose="00000400000000000000" pitchFamily="2" charset="0"/>
      <p:regular r:id="rId17"/>
    </p:embeddedFont>
    <p:embeddedFont>
      <p:font typeface="B Farnaz" panose="00000400000000000000" pitchFamily="2" charset="-78"/>
      <p:regular r:id="rId18"/>
    </p:embeddedFont>
    <p:embeddedFont>
      <p:font typeface="B Nazanin" panose="00000400000000000000" pitchFamily="2" charset="-78"/>
      <p:regular r:id="rId19"/>
      <p:bold r:id="rId20"/>
    </p:embeddedFont>
    <p:embeddedFont>
      <p:font typeface="Wingdings 3" panose="05040102010807070707" pitchFamily="18" charset="2"/>
      <p:regular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548E0-5EEE-4913-96D6-15B59F5D37D8}" type="datetimeFigureOut">
              <a:rPr lang="en-US" smtClean="0"/>
              <a:t>12/23/2013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63D98-7751-4EA1-BFB0-D848C01B0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8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63D98-7751-4EA1-BFB0-D848C01B0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63D98-7751-4EA1-BFB0-D848C01B0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7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63D98-7751-4EA1-BFB0-D848C01B0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3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63D98-7751-4EA1-BFB0-D848C01B0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6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63D98-7751-4EA1-BFB0-D848C01B0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33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63D98-7751-4EA1-BFB0-D848C01B0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4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CFEF-B1AE-4C8E-B594-3EE9854E635E}" type="datetime1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F41373E-24B6-45F7-BB43-C8FFB06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461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A0DB-7F6D-40C2-9528-B9A9C1ED7DB1}" type="datetime1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41373E-24B6-45F7-BB43-C8FFB06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92039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31AE-B390-4AF7-8AE8-5FC48AC7B920}" type="datetime1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41373E-24B6-45F7-BB43-C8FFB06D17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712110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4ACD-C9F9-4913-AFE0-4B294DF69910}" type="datetime1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41373E-24B6-45F7-BB43-C8FFB06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38549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81EC-0DCC-4159-95F8-DA8D8043FA9C}" type="datetime1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41373E-24B6-45F7-BB43-C8FFB06D179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1931068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D78E-0D3A-4428-A3F3-AAB1DC8B9E65}" type="datetime1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41373E-24B6-45F7-BB43-C8FFB06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7352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5664-C083-4657-9A62-C61275E36312}" type="datetime1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373E-24B6-45F7-BB43-C8FFB06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43114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5DFB-2579-4F67-99CF-B8E45D6C58CA}" type="datetime1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373E-24B6-45F7-BB43-C8FFB06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8853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4ADB-E065-484E-80B6-093260A7BDCF}" type="datetime1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373E-24B6-45F7-BB43-C8FFB06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6953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4DA7-9C04-479D-B1DB-40634B148CF3}" type="datetime1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41373E-24B6-45F7-BB43-C8FFB06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0978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88E8-62DA-4349-8327-77151C4D420A}" type="datetime1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41373E-24B6-45F7-BB43-C8FFB06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34691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F58B-3C78-4B43-B5B2-5C61FDB7CFEE}" type="datetime1">
              <a:rPr lang="en-US" smtClean="0"/>
              <a:t>12/23/2013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41373E-24B6-45F7-BB43-C8FFB06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303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5C74-A99E-4571-9320-768B80300BF7}" type="datetime1">
              <a:rPr lang="en-US" smtClean="0"/>
              <a:t>12/23/2013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373E-24B6-45F7-BB43-C8FFB06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5173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DC64-18B2-4629-A725-E98D8713AA8E}" type="datetime1">
              <a:rPr lang="en-US" smtClean="0"/>
              <a:t>12/23/2013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373E-24B6-45F7-BB43-C8FFB06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7234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69F7-073A-4AB2-80FA-CEC80B0679F2}" type="datetime1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373E-24B6-45F7-BB43-C8FFB06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215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72C6-07F5-4A9E-9EA0-F909291A04D4}" type="datetime1">
              <a:rPr lang="en-US" smtClean="0"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41373E-24B6-45F7-BB43-C8FFB06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521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46A59-D6CF-4B2A-9A55-40E92CF95623}" type="datetime1">
              <a:rPr lang="en-US" smtClean="0"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F41373E-24B6-45F7-BB43-C8FFB06D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ransition spd="slow">
    <p:cover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مراحل ساخت آزمون چهار گزینه ای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latin typeface="W_aban" panose="00000400000000000000" pitchFamily="2" charset="0"/>
                <a:cs typeface="B Farnaz" panose="00000400000000000000" pitchFamily="2" charset="-78"/>
              </a:rPr>
              <a:t>پروژه درس مبانی کامپیوتر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latin typeface="W_aban" panose="00000400000000000000" pitchFamily="2" charset="0"/>
                <a:cs typeface="B Farnaz" panose="00000400000000000000" pitchFamily="2" charset="-78"/>
              </a:rPr>
              <a:t>استاد</a:t>
            </a:r>
            <a:r>
              <a:rPr lang="fa-IR" smtClean="0">
                <a:latin typeface="W_aban" panose="00000400000000000000" pitchFamily="2" charset="0"/>
                <a:cs typeface="B Farnaz" panose="00000400000000000000" pitchFamily="2" charset="-78"/>
              </a:rPr>
              <a:t>: </a:t>
            </a:r>
            <a:r>
              <a:rPr lang="fa-IR" smtClean="0">
                <a:solidFill>
                  <a:srgbClr val="168834"/>
                </a:solidFill>
                <a:latin typeface="W_aban" panose="00000400000000000000" pitchFamily="2" charset="0"/>
                <a:cs typeface="B Farnaz" panose="00000400000000000000" pitchFamily="2" charset="-78"/>
              </a:rPr>
              <a:t>مهندس محسن </a:t>
            </a:r>
            <a:r>
              <a:rPr lang="fa-IR" dirty="0" smtClean="0">
                <a:solidFill>
                  <a:srgbClr val="168834"/>
                </a:solidFill>
                <a:latin typeface="W_aban" panose="00000400000000000000" pitchFamily="2" charset="0"/>
                <a:cs typeface="B Farnaz" panose="00000400000000000000" pitchFamily="2" charset="-78"/>
              </a:rPr>
              <a:t>صابری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 smtClean="0">
                <a:latin typeface="W_aban" panose="00000400000000000000" pitchFamily="2" charset="0"/>
                <a:cs typeface="B Farnaz" panose="00000400000000000000" pitchFamily="2" charset="-78"/>
              </a:rPr>
              <a:t>پژوهشگران:</a:t>
            </a:r>
            <a:r>
              <a:rPr lang="en-US" dirty="0" smtClean="0">
                <a:latin typeface="W_aban" panose="00000400000000000000" pitchFamily="2" charset="0"/>
                <a:cs typeface="B Farnaz" panose="00000400000000000000" pitchFamily="2" charset="-78"/>
              </a:rPr>
              <a:t> </a:t>
            </a:r>
            <a:r>
              <a:rPr lang="fa-IR" dirty="0" smtClean="0">
                <a:solidFill>
                  <a:srgbClr val="168834"/>
                </a:solidFill>
                <a:latin typeface="W_aban" panose="00000400000000000000" pitchFamily="2" charset="0"/>
                <a:cs typeface="B Farnaz" panose="00000400000000000000" pitchFamily="2" charset="-78"/>
              </a:rPr>
              <a:t>مصطفی مرادی</a:t>
            </a:r>
            <a:r>
              <a:rPr lang="fa-IR" dirty="0">
                <a:solidFill>
                  <a:srgbClr val="168834"/>
                </a:solidFill>
                <a:latin typeface="W_aban" panose="00000400000000000000" pitchFamily="2" charset="0"/>
                <a:cs typeface="B Farnaz" panose="00000400000000000000" pitchFamily="2" charset="-78"/>
              </a:rPr>
              <a:t>،</a:t>
            </a:r>
            <a:r>
              <a:rPr lang="fa-IR" dirty="0" smtClean="0">
                <a:solidFill>
                  <a:srgbClr val="168834"/>
                </a:solidFill>
                <a:latin typeface="W_aban" panose="00000400000000000000" pitchFamily="2" charset="0"/>
                <a:cs typeface="B Farnaz" panose="00000400000000000000" pitchFamily="2" charset="-78"/>
              </a:rPr>
              <a:t> سعید صفرزاده ولی </a:t>
            </a:r>
            <a:r>
              <a:rPr lang="fa-IR" dirty="0">
                <a:solidFill>
                  <a:srgbClr val="168834"/>
                </a:solidFill>
                <a:latin typeface="W_aban" panose="00000400000000000000" pitchFamily="2" charset="0"/>
                <a:cs typeface="B Farnaz" panose="00000400000000000000" pitchFamily="2" charset="-78"/>
              </a:rPr>
              <a:t>سید مجتبی اکرم </a:t>
            </a:r>
            <a:r>
              <a:rPr lang="fa-IR" dirty="0" smtClean="0">
                <a:solidFill>
                  <a:srgbClr val="168834"/>
                </a:solidFill>
                <a:latin typeface="W_aban" panose="00000400000000000000" pitchFamily="2" charset="0"/>
                <a:cs typeface="B Farnaz" panose="00000400000000000000" pitchFamily="2" charset="-78"/>
              </a:rPr>
              <a:t>زاده اردکانی</a:t>
            </a:r>
            <a:endParaRPr lang="en-US" dirty="0">
              <a:solidFill>
                <a:srgbClr val="168834"/>
              </a:solidFill>
              <a:latin typeface="W_aban" panose="00000400000000000000" pitchFamily="2" charset="0"/>
              <a:cs typeface="B Farnaz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4153" y="6361377"/>
            <a:ext cx="2327343" cy="496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 smtClean="0">
                <a:latin typeface="W_aban" panose="00000400000000000000" pitchFamily="2" charset="0"/>
                <a:cs typeface="B Farnaz" panose="00000400000000000000" pitchFamily="2" charset="-78"/>
              </a:rPr>
              <a:t>آذر و دی ماه 1392</a:t>
            </a:r>
            <a:endParaRPr lang="en-US" dirty="0">
              <a:latin typeface="W_aban" panose="00000400000000000000" pitchFamily="2" charset="0"/>
              <a:cs typeface="B Farnaz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47365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852" y="560155"/>
            <a:ext cx="5077308" cy="820377"/>
          </a:xfrm>
        </p:spPr>
        <p:txBody>
          <a:bodyPr>
            <a:noAutofit/>
          </a:bodyPr>
          <a:lstStyle/>
          <a:p>
            <a:pPr algn="ctr" rtl="1"/>
            <a:r>
              <a:rPr lang="fa-I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فهرست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806" y="1881809"/>
            <a:ext cx="8915400" cy="355233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fa-IR" sz="2000" b="1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000" b="1" dirty="0" smtClean="0">
                <a:cs typeface="B Nazanin" panose="00000400000000000000" pitchFamily="2" charset="-78"/>
                <a:hlinkClick r:id="rId3" action="ppaction://hlinksldjump"/>
              </a:rPr>
              <a:t>مرحله 1: ساخت پنجره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000" b="1" dirty="0" smtClean="0">
                <a:cs typeface="B Nazanin" panose="00000400000000000000" pitchFamily="2" charset="-78"/>
                <a:hlinkClick r:id="rId4" action="ppaction://hlinksldjump"/>
              </a:rPr>
              <a:t>مرحله 2: وارد کردن اطلاعات اولیه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000" b="1" dirty="0" smtClean="0">
                <a:cs typeface="B Nazanin" panose="00000400000000000000" pitchFamily="2" charset="-78"/>
                <a:hlinkClick r:id="rId5" action="ppaction://hlinksldjump"/>
              </a:rPr>
              <a:t>مرحله 3: حل آزمون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000" b="1" dirty="0" smtClean="0">
                <a:cs typeface="B Nazanin" panose="00000400000000000000" pitchFamily="2" charset="-78"/>
                <a:hlinkClick r:id="rId6" action="ppaction://hlinksldjump"/>
              </a:rPr>
              <a:t>مرحله 4: تصحیح آزمون و اعلام نتایج</a:t>
            </a:r>
            <a:endParaRPr lang="fa-IR" sz="2000" b="1" dirty="0" smtClean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373E-24B6-45F7-BB43-C8FFB06D179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1806" y="1881808"/>
            <a:ext cx="1627498" cy="355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اسلاید</a:t>
            </a:r>
          </a:p>
          <a:p>
            <a:pPr marL="0" indent="0" algn="ctr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3</a:t>
            </a:r>
          </a:p>
          <a:p>
            <a:pPr marL="0" indent="0" algn="ctr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4</a:t>
            </a:r>
          </a:p>
          <a:p>
            <a:pPr marL="0" indent="0" algn="ctr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5</a:t>
            </a:r>
          </a:p>
          <a:p>
            <a:pPr marL="0" indent="0" algn="ctr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463721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806" y="560155"/>
            <a:ext cx="8915400" cy="820377"/>
          </a:xfrm>
        </p:spPr>
        <p:txBody>
          <a:bodyPr>
            <a:noAutofit/>
          </a:bodyPr>
          <a:lstStyle/>
          <a:p>
            <a:pPr algn="r" rtl="1"/>
            <a:r>
              <a:rPr lang="fa-I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مرحله 1: ساخت پنجره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806" y="1881809"/>
            <a:ext cx="8915400" cy="3552334"/>
          </a:xfrm>
        </p:spPr>
        <p:txBody>
          <a:bodyPr>
            <a:normAutofit/>
          </a:bodyPr>
          <a:lstStyle/>
          <a:p>
            <a:pPr marL="0" indent="0" algn="justLow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اولین مرحله برای ساخت یک برنامه آزمون چهار گزینه ای، ساخت پنجره ی رابط گرافیکی با کاربر است. در این برنامه از کتابخانه ی گرافیکی </a:t>
            </a:r>
            <a:r>
              <a:rPr lang="en-US" sz="2000" b="1" dirty="0" smtClean="0">
                <a:cs typeface="B Nazanin" panose="00000400000000000000" pitchFamily="2" charset="-78"/>
              </a:rPr>
              <a:t>TKinter</a:t>
            </a:r>
            <a:r>
              <a:rPr lang="fa-IR" sz="2000" b="1" dirty="0" smtClean="0">
                <a:cs typeface="B Nazanin" panose="00000400000000000000" pitchFamily="2" charset="-78"/>
              </a:rPr>
              <a:t> استفاده شده است.</a:t>
            </a:r>
          </a:p>
          <a:p>
            <a:pPr marL="0" indent="0" algn="justLow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در این برنامه قصد داریم تا پنجره ای به عرض </a:t>
            </a:r>
            <a:r>
              <a:rPr lang="fa-IR" sz="2000" b="1" dirty="0" smtClean="0">
                <a:cs typeface="B Nazanin" panose="00000400000000000000" pitchFamily="2" charset="-78"/>
              </a:rPr>
              <a:t>640 و </a:t>
            </a:r>
            <a:r>
              <a:rPr lang="fa-IR" sz="2000" b="1" dirty="0" smtClean="0">
                <a:cs typeface="B Nazanin" panose="00000400000000000000" pitchFamily="2" charset="-78"/>
              </a:rPr>
              <a:t>ارتفاع </a:t>
            </a:r>
            <a:r>
              <a:rPr lang="fa-IR" sz="2000" b="1" dirty="0" smtClean="0">
                <a:cs typeface="B Nazanin" panose="00000400000000000000" pitchFamily="2" charset="-78"/>
              </a:rPr>
              <a:t>480پیکسل </a:t>
            </a:r>
            <a:r>
              <a:rPr lang="fa-IR" sz="2000" b="1" dirty="0" smtClean="0">
                <a:cs typeface="B Nazanin" panose="00000400000000000000" pitchFamily="2" charset="-78"/>
              </a:rPr>
              <a:t>ایجاد کنیم.</a:t>
            </a:r>
            <a:endParaRPr lang="fa-IR" sz="2000" b="1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373E-24B6-45F7-BB43-C8FFB06D17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981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806" y="560155"/>
            <a:ext cx="8915400" cy="820377"/>
          </a:xfrm>
        </p:spPr>
        <p:txBody>
          <a:bodyPr>
            <a:noAutofit/>
          </a:bodyPr>
          <a:lstStyle/>
          <a:p>
            <a:pPr algn="r" rtl="1"/>
            <a:r>
              <a:rPr lang="fa-I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مرحله 2: وارد کردن اطلاعات اولیه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806" y="1881809"/>
            <a:ext cx="8915400" cy="3552334"/>
          </a:xfrm>
        </p:spPr>
        <p:txBody>
          <a:bodyPr>
            <a:normAutofit/>
          </a:bodyPr>
          <a:lstStyle/>
          <a:p>
            <a:pPr marL="0" indent="0" algn="justLow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در شروع برنامه، کاربر باید اطلاعات اولیه خود را وارد کند؛ اطلاعاتی چون نام و نام </a:t>
            </a:r>
            <a:r>
              <a:rPr lang="fa-IR" sz="2000" b="1" dirty="0" smtClean="0">
                <a:cs typeface="B Nazanin" panose="00000400000000000000" pitchFamily="2" charset="-78"/>
              </a:rPr>
              <a:t>خانوادگی و آزمون.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0" indent="0" algn="justLow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نرم افزار باید این اطلاعات را در خود ذخیره کند تا در مراحل بعدی از آن استفاده کند. این اطلاعات نیاز به حافظه ی کوتاه مدت دارند؛ بنابراین نوع حافظه کاربردی برای این اطلاعات میتواند متغیر باشد.</a:t>
            </a:r>
          </a:p>
          <a:p>
            <a:pPr marL="0" indent="0" algn="justLow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برای مثال، نام و نام خانوادگی، زمان و تعداد سوال آزمون به ترتیب هر کدام در متغیرهای </a:t>
            </a:r>
            <a:r>
              <a:rPr lang="en-US" sz="2000" b="1" dirty="0" smtClean="0">
                <a:cs typeface="B Nazanin" panose="00000400000000000000" pitchFamily="2" charset="-78"/>
              </a:rPr>
              <a:t>Name</a:t>
            </a:r>
            <a:r>
              <a:rPr lang="fa-IR" sz="2000" b="1" dirty="0" smtClean="0">
                <a:cs typeface="B Nazanin" panose="00000400000000000000" pitchFamily="2" charset="-78"/>
              </a:rPr>
              <a:t>، </a:t>
            </a:r>
            <a:r>
              <a:rPr lang="en-US" sz="2000" b="1" dirty="0" smtClean="0">
                <a:cs typeface="B Nazanin" panose="00000400000000000000" pitchFamily="2" charset="-78"/>
              </a:rPr>
              <a:t>Time</a:t>
            </a:r>
            <a:r>
              <a:rPr lang="fa-IR" sz="2000" b="1" dirty="0" smtClean="0">
                <a:cs typeface="B Nazanin" panose="00000400000000000000" pitchFamily="2" charset="-78"/>
              </a:rPr>
              <a:t> و </a:t>
            </a:r>
            <a:r>
              <a:rPr lang="en-US" sz="2000" b="1" dirty="0" smtClean="0">
                <a:cs typeface="B Nazanin" panose="00000400000000000000" pitchFamily="2" charset="-78"/>
              </a:rPr>
              <a:t>Tests</a:t>
            </a:r>
            <a:r>
              <a:rPr lang="fa-IR" sz="2000" b="1" dirty="0" smtClean="0">
                <a:cs typeface="B Nazanin" panose="00000400000000000000" pitchFamily="2" charset="-78"/>
              </a:rPr>
              <a:t> ذخیره خواهد شد.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373E-24B6-45F7-BB43-C8FFB06D17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745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806" y="560155"/>
            <a:ext cx="8915400" cy="820377"/>
          </a:xfrm>
        </p:spPr>
        <p:txBody>
          <a:bodyPr>
            <a:noAutofit/>
          </a:bodyPr>
          <a:lstStyle/>
          <a:p>
            <a:pPr algn="r" rtl="1"/>
            <a:r>
              <a:rPr lang="fa-I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مرحله 3: حل آزمون</a:t>
            </a:r>
            <a:endParaRPr lang="fa-I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806" y="1881809"/>
            <a:ext cx="8915400" cy="3552334"/>
          </a:xfrm>
        </p:spPr>
        <p:txBody>
          <a:bodyPr>
            <a:normAutofit/>
          </a:bodyPr>
          <a:lstStyle/>
          <a:p>
            <a:pPr marL="0" indent="0" algn="justLow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در این مرحله، برنامه تعداد </a:t>
            </a:r>
            <a:r>
              <a:rPr lang="en-US" sz="2000" b="1" dirty="0" smtClean="0">
                <a:cs typeface="B Nazanin" panose="00000400000000000000" pitchFamily="2" charset="-78"/>
              </a:rPr>
              <a:t>Tests</a:t>
            </a:r>
            <a:r>
              <a:rPr lang="fa-IR" sz="2000" b="1" dirty="0" smtClean="0">
                <a:cs typeface="B Nazanin" panose="00000400000000000000" pitchFamily="2" charset="-78"/>
              </a:rPr>
              <a:t> سوال از سوالاتی که قبلاً در پوشه ی </a:t>
            </a:r>
            <a:r>
              <a:rPr lang="en-US" sz="2000" b="1" dirty="0" smtClean="0">
                <a:cs typeface="B Nazanin" panose="00000400000000000000" pitchFamily="2" charset="-78"/>
              </a:rPr>
              <a:t>data</a:t>
            </a:r>
            <a:r>
              <a:rPr lang="fa-IR" sz="2000" b="1" dirty="0" smtClean="0">
                <a:cs typeface="B Nazanin" panose="00000400000000000000" pitchFamily="2" charset="-78"/>
              </a:rPr>
              <a:t> و در فایل </a:t>
            </a:r>
            <a:r>
              <a:rPr lang="en-US" sz="2000" b="1" dirty="0" smtClean="0">
                <a:cs typeface="B Nazanin" panose="00000400000000000000" pitchFamily="2" charset="-78"/>
              </a:rPr>
              <a:t>questions.py</a:t>
            </a:r>
            <a:r>
              <a:rPr lang="fa-IR" sz="2000" b="1" dirty="0" smtClean="0">
                <a:cs typeface="B Nazanin" panose="00000400000000000000" pitchFamily="2" charset="-78"/>
              </a:rPr>
              <a:t> ذخیره شده است؛ به همراه چهار گزینه ی جواب آن به صورت تصادفی به کاربر نمایش می دهد. در این هنگام کاربر باید در مدت زمان </a:t>
            </a:r>
            <a:r>
              <a:rPr lang="en-US" sz="2000" b="1" dirty="0" smtClean="0">
                <a:cs typeface="B Nazanin" panose="00000400000000000000" pitchFamily="2" charset="-78"/>
              </a:rPr>
              <a:t>Time</a:t>
            </a:r>
            <a:r>
              <a:rPr lang="fa-IR" sz="2000" b="1" dirty="0" smtClean="0">
                <a:cs typeface="B Nazanin" panose="00000400000000000000" pitchFamily="2" charset="-78"/>
              </a:rPr>
              <a:t> به سوالات پاسخ بدهد.</a:t>
            </a:r>
          </a:p>
          <a:p>
            <a:pPr marL="0" indent="0" algn="justLow" rtl="1">
              <a:buNone/>
            </a:pPr>
            <a:endParaRPr lang="fa-IR" sz="2000" b="1" dirty="0">
              <a:cs typeface="B Nazanin" panose="00000400000000000000" pitchFamily="2" charset="-78"/>
            </a:endParaRPr>
          </a:p>
          <a:p>
            <a:pPr marL="0" indent="0" algn="justLow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توضیح این مرحله:</a:t>
            </a:r>
          </a:p>
          <a:p>
            <a:pPr marL="0" indent="0" algn="justLow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برای ذخیره کردن سوالات و گزینه های آن درون </a:t>
            </a:r>
            <a:r>
              <a:rPr lang="en-US" sz="2000" b="1" dirty="0" smtClean="0">
                <a:cs typeface="B Nazanin" panose="00000400000000000000" pitchFamily="2" charset="-78"/>
              </a:rPr>
              <a:t>questions.py</a:t>
            </a:r>
            <a:r>
              <a:rPr lang="fa-IR" sz="2000" b="1" dirty="0" smtClean="0">
                <a:cs typeface="B Nazanin" panose="00000400000000000000" pitchFamily="2" charset="-78"/>
              </a:rPr>
              <a:t> از روش زیر استفاده میکنیم:</a:t>
            </a:r>
          </a:p>
          <a:p>
            <a:pPr marL="0" indent="0" algn="justLow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هر سوال شامل </a:t>
            </a:r>
            <a:r>
              <a:rPr lang="fa-IR" sz="2000" b="1" dirty="0" smtClean="0">
                <a:cs typeface="B Nazanin" panose="00000400000000000000" pitchFamily="2" charset="-78"/>
              </a:rPr>
              <a:t>شش خط </a:t>
            </a:r>
            <a:r>
              <a:rPr lang="fa-IR" sz="2000" b="1" dirty="0" smtClean="0">
                <a:cs typeface="B Nazanin" panose="00000400000000000000" pitchFamily="2" charset="-78"/>
              </a:rPr>
              <a:t>می شود. متن سوال در خط </a:t>
            </a:r>
            <a:r>
              <a:rPr lang="fa-IR" sz="2000" b="1" dirty="0" smtClean="0">
                <a:cs typeface="B Nazanin" panose="00000400000000000000" pitchFamily="2" charset="-78"/>
              </a:rPr>
              <a:t>اول و دوم </a:t>
            </a:r>
            <a:r>
              <a:rPr lang="fa-IR" sz="2000" b="1" dirty="0" smtClean="0">
                <a:cs typeface="B Nazanin" panose="00000400000000000000" pitchFamily="2" charset="-78"/>
              </a:rPr>
              <a:t>تایپ شده و چهار گزینه ی بعد آن در چهار خط پشت سر هم تایپ می شوند.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373E-24B6-45F7-BB43-C8FFB06D17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55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806" y="560155"/>
            <a:ext cx="8915400" cy="820377"/>
          </a:xfrm>
        </p:spPr>
        <p:txBody>
          <a:bodyPr>
            <a:noAutofit/>
          </a:bodyPr>
          <a:lstStyle/>
          <a:p>
            <a:pPr algn="r" rtl="1"/>
            <a:r>
              <a:rPr lang="fa-I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مرحله ی 4: تصحیح آزمون و اعلام نتایج</a:t>
            </a:r>
            <a:endParaRPr lang="fa-I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806" y="1881808"/>
            <a:ext cx="8915400" cy="4976192"/>
          </a:xfrm>
        </p:spPr>
        <p:txBody>
          <a:bodyPr>
            <a:normAutofit/>
          </a:bodyPr>
          <a:lstStyle/>
          <a:p>
            <a:pPr marL="0" indent="0" algn="justLow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اصلی ترین و مهم ترین بخش برنامه این مرحله است. در این مرحله به کاربر کارنامه ارائه می شود که شامل اطلاعات زیر است:</a:t>
            </a:r>
          </a:p>
          <a:p>
            <a:pPr marL="0" indent="0" algn="justLow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1- تعداد صحیح</a:t>
            </a:r>
          </a:p>
          <a:p>
            <a:pPr marL="0" indent="0" algn="justLow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2- تعداد غلط</a:t>
            </a:r>
          </a:p>
          <a:p>
            <a:pPr marL="0" indent="0" algn="justLow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3- تعداد نزده</a:t>
            </a:r>
          </a:p>
          <a:p>
            <a:pPr marL="0" indent="0" algn="justLow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4- </a:t>
            </a:r>
            <a:r>
              <a:rPr lang="fa-IR" sz="2000" b="1" dirty="0" smtClean="0">
                <a:cs typeface="B Nazanin" panose="00000400000000000000" pitchFamily="2" charset="-78"/>
              </a:rPr>
              <a:t>درصد</a:t>
            </a:r>
            <a:endParaRPr lang="fa-IR" sz="2000" b="1" dirty="0" smtClean="0">
              <a:cs typeface="B Nazanin" panose="00000400000000000000" pitchFamily="2" charset="-78"/>
            </a:endParaRPr>
          </a:p>
          <a:p>
            <a:pPr marL="0" indent="0" algn="justLow" rtl="1">
              <a:buNone/>
            </a:pPr>
            <a:endParaRPr lang="fa-IR" sz="2000" b="1" dirty="0">
              <a:cs typeface="B Nazanin" panose="00000400000000000000" pitchFamily="2" charset="-78"/>
            </a:endParaRPr>
          </a:p>
          <a:p>
            <a:pPr marL="0" indent="0" algn="justLow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توضیح مرحله:</a:t>
            </a:r>
          </a:p>
          <a:p>
            <a:pPr marL="0" indent="0" algn="justLow" rtl="1">
              <a:buNone/>
            </a:pPr>
            <a:r>
              <a:rPr lang="fa-IR" sz="2000" b="1" dirty="0" smtClean="0">
                <a:cs typeface="B Nazanin" panose="00000400000000000000" pitchFamily="2" charset="-78"/>
              </a:rPr>
              <a:t>جواب های هر سوال را با گزینه ی اول هر سوال مقایسه کرده و در صورتی که برابر باشند؛ جواب صحیح محاسبه خواهد کرد. در صورتی که جواب خالی باشد نزده محاسبه شده و در صورتی که غیر از این دو جواب باشد، گزینه ی غلط محاسبه می شود.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373E-24B6-45F7-BB43-C8FFB06D17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08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</TotalTime>
  <Words>440</Words>
  <Application>Microsoft Office PowerPoint</Application>
  <PresentationFormat>Widescreen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Adobe Arabic</vt:lpstr>
      <vt:lpstr>W_aban</vt:lpstr>
      <vt:lpstr>Arial</vt:lpstr>
      <vt:lpstr>B Farnaz</vt:lpstr>
      <vt:lpstr>B Nazanin</vt:lpstr>
      <vt:lpstr>Wingdings 3</vt:lpstr>
      <vt:lpstr>Century Gothic</vt:lpstr>
      <vt:lpstr>Wisp</vt:lpstr>
      <vt:lpstr>مراحل ساخت آزمون چهار گزینه ای</vt:lpstr>
      <vt:lpstr>فهرست</vt:lpstr>
      <vt:lpstr>مرحله 1: ساخت پنجره</vt:lpstr>
      <vt:lpstr>مرحله 2: وارد کردن اطلاعات اولیه</vt:lpstr>
      <vt:lpstr>مرحله 3: حل آزمون</vt:lpstr>
      <vt:lpstr>مرحله ی 4: تصحیح آزمون و اعلام نتایج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مراحل ساخت بازی سودوکو</dc:title>
  <dc:creator>SeyyedMojtaba Akramzade Ardakani</dc:creator>
  <cp:lastModifiedBy>SeyyedMojtaba Akramzade Ardakani</cp:lastModifiedBy>
  <cp:revision>87</cp:revision>
  <dcterms:created xsi:type="dcterms:W3CDTF">2013-11-18T19:28:50Z</dcterms:created>
  <dcterms:modified xsi:type="dcterms:W3CDTF">2013-12-23T14:24:51Z</dcterms:modified>
</cp:coreProperties>
</file>