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3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768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3594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361858" y="5239082"/>
            <a:ext cx="6263073" cy="2"/>
          </a:xfrm>
          <a:prstGeom prst="line">
            <a:avLst/>
          </a:prstGeom>
          <a:ln w="25400">
            <a:solidFill>
              <a:srgbClr val="232323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3"/>
          </p:nvPr>
        </p:nvSpPr>
        <p:spPr>
          <a:xfrm>
            <a:off x="5750005" y="1054099"/>
            <a:ext cx="1506221" cy="26670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000" b="1">
                <a:solidFill>
                  <a:srgbClr val="232323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t>B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4"/>
          </p:nvPr>
        </p:nvSpPr>
        <p:spPr>
          <a:xfrm>
            <a:off x="5839669" y="3028950"/>
            <a:ext cx="1301488" cy="6731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cap="all" spc="-380">
                <a:solidFill>
                  <a:srgbClr val="23232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Logo</a:t>
            </a:r>
          </a:p>
        </p:txBody>
      </p:sp>
      <p:sp>
        <p:nvSpPr>
          <p:cNvPr id="120" name="Shape 120"/>
          <p:cNvSpPr/>
          <p:nvPr/>
        </p:nvSpPr>
        <p:spPr>
          <a:xfrm>
            <a:off x="0" y="9309100"/>
            <a:ext cx="13017500" cy="4699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9100">
              <a:defRPr sz="2800">
                <a:solidFill>
                  <a:srgbClr val="232323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23" name="Group 123">
            <a:hlinkClick r:id="" action="ppaction://hlinkshowjump?jump=nextslide"/>
          </p:cNvPr>
          <p:cNvGrpSpPr/>
          <p:nvPr/>
        </p:nvGrpSpPr>
        <p:grpSpPr>
          <a:xfrm>
            <a:off x="11785600" y="9300311"/>
            <a:ext cx="313417" cy="436678"/>
            <a:chOff x="0" y="0"/>
            <a:chExt cx="313416" cy="436676"/>
          </a:xfrm>
        </p:grpSpPr>
        <p:sp>
          <p:nvSpPr>
            <p:cNvPr id="121" name="Shape 121"/>
            <p:cNvSpPr/>
            <p:nvPr/>
          </p:nvSpPr>
          <p:spPr>
            <a:xfrm>
              <a:off x="0" y="97688"/>
              <a:ext cx="304800" cy="3048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19100">
                <a:defRPr sz="2800">
                  <a:solidFill>
                    <a:srgbClr val="232323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1476" y="-1"/>
              <a:ext cx="281941" cy="436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&gt;</a:t>
              </a:r>
            </a:p>
          </p:txBody>
        </p:sp>
      </p:grpSp>
      <p:grpSp>
        <p:nvGrpSpPr>
          <p:cNvPr id="126" name="Group 126">
            <a:hlinkClick r:id="" action="ppaction://hlinkshowjump?jump=previousslide"/>
          </p:cNvPr>
          <p:cNvGrpSpPr/>
          <p:nvPr/>
        </p:nvGrpSpPr>
        <p:grpSpPr>
          <a:xfrm>
            <a:off x="10960100" y="9300311"/>
            <a:ext cx="304800" cy="436678"/>
            <a:chOff x="0" y="0"/>
            <a:chExt cx="304800" cy="436676"/>
          </a:xfrm>
        </p:grpSpPr>
        <p:sp>
          <p:nvSpPr>
            <p:cNvPr id="124" name="Shape 124"/>
            <p:cNvSpPr/>
            <p:nvPr/>
          </p:nvSpPr>
          <p:spPr>
            <a:xfrm>
              <a:off x="0" y="97688"/>
              <a:ext cx="304800" cy="3048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19100">
                <a:defRPr sz="2800">
                  <a:solidFill>
                    <a:srgbClr val="232323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076" y="-1"/>
              <a:ext cx="281941" cy="436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&lt;</a:t>
              </a:r>
            </a:p>
          </p:txBody>
        </p:sp>
      </p:grp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3365500" y="4203700"/>
            <a:ext cx="6261100" cy="914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400" cap="all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3365500" y="5346700"/>
            <a:ext cx="6261100" cy="4699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cap="all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0" y="9316822"/>
            <a:ext cx="13017500" cy="4621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19100">
              <a:defRPr sz="2800">
                <a:solidFill>
                  <a:srgbClr val="232323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3"/>
          </p:nvPr>
        </p:nvSpPr>
        <p:spPr>
          <a:xfrm>
            <a:off x="850900" y="9296400"/>
            <a:ext cx="4336339" cy="3048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just">
              <a:lnSpc>
                <a:spcPts val="1700"/>
              </a:lnSpc>
              <a:spcBef>
                <a:spcPts val="0"/>
              </a:spcBef>
              <a:buSzTx/>
              <a:buNone/>
              <a:defRPr sz="1400" cap="all">
                <a:solidFill>
                  <a:srgbClr val="EBEBE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Nemo enim ipsam voluptatem quia voluptas</a:t>
            </a:r>
          </a:p>
        </p:txBody>
      </p:sp>
      <p:grpSp>
        <p:nvGrpSpPr>
          <p:cNvPr id="140" name="Group 140">
            <a:hlinkClick r:id="" action="ppaction://hlinkshowjump?jump=nextslide"/>
          </p:cNvPr>
          <p:cNvGrpSpPr/>
          <p:nvPr/>
        </p:nvGrpSpPr>
        <p:grpSpPr>
          <a:xfrm>
            <a:off x="11785600" y="9300311"/>
            <a:ext cx="313417" cy="436678"/>
            <a:chOff x="0" y="0"/>
            <a:chExt cx="313416" cy="436676"/>
          </a:xfrm>
        </p:grpSpPr>
        <p:sp>
          <p:nvSpPr>
            <p:cNvPr id="138" name="Shape 138"/>
            <p:cNvSpPr/>
            <p:nvPr/>
          </p:nvSpPr>
          <p:spPr>
            <a:xfrm>
              <a:off x="0" y="97688"/>
              <a:ext cx="304800" cy="3048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19100">
                <a:defRPr sz="2800">
                  <a:solidFill>
                    <a:srgbClr val="232323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1476" y="-1"/>
              <a:ext cx="281941" cy="436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&gt;</a:t>
              </a:r>
            </a:p>
          </p:txBody>
        </p:sp>
      </p:grpSp>
      <p:grpSp>
        <p:nvGrpSpPr>
          <p:cNvPr id="143" name="Group 143">
            <a:hlinkClick r:id="" action="ppaction://hlinkshowjump?jump=previousslide"/>
          </p:cNvPr>
          <p:cNvGrpSpPr/>
          <p:nvPr/>
        </p:nvGrpSpPr>
        <p:grpSpPr>
          <a:xfrm>
            <a:off x="10960100" y="9300311"/>
            <a:ext cx="304800" cy="436678"/>
            <a:chOff x="0" y="0"/>
            <a:chExt cx="304800" cy="436676"/>
          </a:xfrm>
        </p:grpSpPr>
        <p:sp>
          <p:nvSpPr>
            <p:cNvPr id="141" name="Shape 141"/>
            <p:cNvSpPr/>
            <p:nvPr/>
          </p:nvSpPr>
          <p:spPr>
            <a:xfrm>
              <a:off x="0" y="97688"/>
              <a:ext cx="304800" cy="3048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19100">
                <a:defRPr sz="2800">
                  <a:solidFill>
                    <a:srgbClr val="232323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76" y="-1"/>
              <a:ext cx="281941" cy="436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&lt;</a:t>
              </a:r>
            </a:p>
          </p:txBody>
        </p:sp>
      </p:grp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11358660" y="9410700"/>
            <a:ext cx="312014" cy="29982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w3schools.com/xml/xml_whatis.as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w3schools.com/html/default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3c.or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642540" y="3478658"/>
            <a:ext cx="11979574" cy="1639442"/>
          </a:xfrm>
          <a:prstGeom prst="rect">
            <a:avLst/>
          </a:prstGeom>
        </p:spPr>
        <p:txBody>
          <a:bodyPr/>
          <a:lstStyle>
            <a:lvl1pPr defTabSz="457200">
              <a:defRPr sz="3600" cap="none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Introduction to HTML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Dr. Raj Singh</a:t>
            </a:r>
          </a:p>
          <a:p>
            <a:endParaRPr dirty="0"/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1408088" y="94234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The Difference Between XML and HTML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4294967295"/>
          </p:nvPr>
        </p:nvSpPr>
        <p:spPr>
          <a:xfrm>
            <a:off x="958850" y="2489454"/>
            <a:ext cx="11600879" cy="6464682"/>
          </a:xfrm>
          <a:prstGeom prst="rect">
            <a:avLst/>
          </a:prstGeom>
        </p:spPr>
        <p:txBody>
          <a:bodyPr/>
          <a:lstStyle/>
          <a:p>
            <a:pPr marL="342900" indent="-273050" defTabSz="457200">
              <a:spcBef>
                <a:spcPts val="0"/>
              </a:spcBef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XML and HTML were designed with different goals: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endParaRPr/>
          </a:p>
          <a:p>
            <a:pPr marL="514350" defTabSz="457200">
              <a:spcBef>
                <a:spcPts val="0"/>
              </a:spcBef>
            </a:pPr>
            <a:r>
              <a:t>XML was designed to carry data - with focus on what data is</a:t>
            </a:r>
          </a:p>
          <a:p>
            <a:pPr marL="514350" defTabSz="457200">
              <a:spcBef>
                <a:spcPts val="0"/>
              </a:spcBef>
            </a:pPr>
            <a:r>
              <a:t>HTML was designed to display data - with focus on how data looks</a:t>
            </a:r>
          </a:p>
          <a:p>
            <a:pPr marL="514350" defTabSz="457200">
              <a:spcBef>
                <a:spcPts val="0"/>
              </a:spcBef>
            </a:pPr>
            <a:r>
              <a:t>XML tags are not predefined like HTML tags are</a:t>
            </a:r>
          </a:p>
        </p:txBody>
      </p:sp>
      <p:sp>
        <p:nvSpPr>
          <p:cNvPr id="194" name="Shape 194"/>
          <p:cNvSpPr/>
          <p:nvPr/>
        </p:nvSpPr>
        <p:spPr>
          <a:xfrm>
            <a:off x="307902" y="9302749"/>
            <a:ext cx="61261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http://www.w3schools.com/xml/xml_whatis.asp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What is XHTML?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958850" y="2489454"/>
            <a:ext cx="11600879" cy="6464682"/>
          </a:xfrm>
          <a:prstGeom prst="rect">
            <a:avLst/>
          </a:prstGeom>
        </p:spPr>
        <p:txBody>
          <a:bodyPr/>
          <a:lstStyle/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XHTML – eXtensible Hypertext Markup Language</a:t>
            </a:r>
            <a:r>
              <a:t/>
            </a:r>
            <a:br/>
            <a:endParaRPr/>
          </a:p>
          <a:p>
            <a:pPr marL="742950" indent="-273050" defTabSz="457200">
              <a:spcBef>
                <a:spcPts val="0"/>
              </a:spcBef>
              <a:buSzTx/>
              <a:buNone/>
            </a:pPr>
            <a:r>
              <a:t>Developed by the W3C as the reformulation of HTML 4.0 as an application of XML. </a:t>
            </a:r>
            <a:br/>
            <a:endParaRPr/>
          </a:p>
          <a:p>
            <a:pPr marL="742950" indent="-273050" defTabSz="457200">
              <a:spcBef>
                <a:spcPts val="0"/>
              </a:spcBef>
              <a:buSzTx/>
              <a:buNone/>
            </a:pPr>
            <a:r>
              <a:t>It combines the formatting strengths of HTML 4.0 and the data structure and extensibility strengths of XML.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What is HTML5?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4294967295"/>
          </p:nvPr>
        </p:nvSpPr>
        <p:spPr>
          <a:xfrm>
            <a:off x="958850" y="2118594"/>
            <a:ext cx="11535327" cy="6835542"/>
          </a:xfrm>
          <a:prstGeom prst="rect">
            <a:avLst/>
          </a:prstGeom>
        </p:spPr>
        <p:txBody>
          <a:bodyPr/>
          <a:lstStyle/>
          <a:p>
            <a:pPr marL="514350" defTabSz="457200">
              <a:spcBef>
                <a:spcPts val="0"/>
              </a:spcBef>
            </a:pPr>
            <a:r>
              <a:t>Newest draft version of HTML/XHTML</a:t>
            </a:r>
          </a:p>
          <a:p>
            <a:pPr marL="514350" defTabSz="457200">
              <a:spcBef>
                <a:spcPts val="0"/>
              </a:spcBef>
            </a:pPr>
            <a:r>
              <a:t>Supported by modern browsers</a:t>
            </a:r>
          </a:p>
          <a:p>
            <a:pPr marL="914400" defTabSz="457200">
              <a:spcBef>
                <a:spcPts val="0"/>
              </a:spcBef>
            </a:pPr>
            <a:r>
              <a:t>Safari, Google Chrome, Firefox, Internet Explorer 9</a:t>
            </a:r>
          </a:p>
          <a:p>
            <a:pPr marL="514350" defTabSz="457200">
              <a:spcBef>
                <a:spcPts val="0"/>
              </a:spcBef>
            </a:pPr>
            <a:r>
              <a:t>Intended to be backwards compatible</a:t>
            </a:r>
          </a:p>
          <a:p>
            <a:pPr marL="514350" defTabSz="457200">
              <a:spcBef>
                <a:spcPts val="0"/>
              </a:spcBef>
            </a:pPr>
            <a:r>
              <a:t>Adds new elements</a:t>
            </a:r>
          </a:p>
          <a:p>
            <a:pPr marL="514350" defTabSz="457200">
              <a:spcBef>
                <a:spcPts val="0"/>
              </a:spcBef>
            </a:pPr>
            <a:r>
              <a:t>Adds new functionality</a:t>
            </a:r>
          </a:p>
          <a:p>
            <a:pPr marL="914400" defTabSz="457200">
              <a:spcBef>
                <a:spcPts val="0"/>
              </a:spcBef>
            </a:pPr>
            <a:r>
              <a:t>Edit form data</a:t>
            </a:r>
          </a:p>
          <a:p>
            <a:pPr marL="914400" defTabSz="457200">
              <a:spcBef>
                <a:spcPts val="0"/>
              </a:spcBef>
            </a:pPr>
            <a:r>
              <a:t>Native video and audio</a:t>
            </a:r>
          </a:p>
          <a:p>
            <a:pPr marL="914400" defTabSz="457200">
              <a:spcBef>
                <a:spcPts val="0"/>
              </a:spcBef>
            </a:pPr>
            <a:r>
              <a:t>And more!</a:t>
            </a:r>
          </a:p>
        </p:txBody>
      </p:sp>
      <p:pic>
        <p:nvPicPr>
          <p:cNvPr id="20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8311" y="5787188"/>
            <a:ext cx="3824791" cy="2836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Document Type Definition 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4294967295"/>
          </p:nvPr>
        </p:nvSpPr>
        <p:spPr>
          <a:xfrm>
            <a:off x="924532" y="2631127"/>
            <a:ext cx="11535328" cy="4491346"/>
          </a:xfrm>
          <a:prstGeom prst="rect">
            <a:avLst/>
          </a:prstGeom>
        </p:spPr>
        <p:txBody>
          <a:bodyPr/>
          <a:lstStyle/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Document Type Definition (DTD)</a:t>
            </a:r>
          </a:p>
          <a:p>
            <a:pPr marL="914400" defTabSz="457200">
              <a:spcBef>
                <a:spcPts val="0"/>
              </a:spcBef>
            </a:pPr>
            <a:r>
              <a:t>doctype statement</a:t>
            </a:r>
          </a:p>
          <a:p>
            <a:pPr marL="914400" defTabSz="457200">
              <a:spcBef>
                <a:spcPts val="0"/>
              </a:spcBef>
            </a:pPr>
            <a:r>
              <a:t>identifies the version of HTML contained in your document.</a:t>
            </a:r>
          </a:p>
          <a:p>
            <a:pPr marL="914400" defTabSz="457200">
              <a:spcBef>
                <a:spcPts val="0"/>
              </a:spcBef>
            </a:pPr>
            <a:r>
              <a:t>placed at the top of a web page document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DTD Examples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4294967295"/>
          </p:nvPr>
        </p:nvSpPr>
        <p:spPr>
          <a:xfrm>
            <a:off x="958850" y="2118594"/>
            <a:ext cx="11535327" cy="6835542"/>
          </a:xfrm>
          <a:prstGeom prst="rect">
            <a:avLst/>
          </a:prstGeom>
        </p:spPr>
        <p:txBody>
          <a:bodyPr/>
          <a:lstStyle/>
          <a:p>
            <a:pPr marL="342900" indent="-274320" defTabSz="457200">
              <a:spcBef>
                <a:spcPts val="0"/>
              </a:spcBef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XHTML 1.0 Transitional DTD</a:t>
            </a:r>
          </a:p>
          <a:p>
            <a:pPr marL="342900" indent="-274320" defTabSz="457200">
              <a:spcBef>
                <a:spcPts val="0"/>
              </a:spcBef>
              <a:buSzTx/>
              <a:buNone/>
            </a:pPr>
            <a:endParaRPr/>
          </a:p>
          <a:p>
            <a:pPr marL="342900" indent="-274320" defTabSz="457200">
              <a:spcBef>
                <a:spcPts val="0"/>
              </a:spcBef>
              <a:buSzTx/>
              <a:buNone/>
            </a:pPr>
            <a:r>
              <a:t>&lt;!DOCTYPE html PUBLIC "-//W3C//DTD XHTML 1.0 Transitional//EN"</a:t>
            </a:r>
          </a:p>
          <a:p>
            <a:pPr marL="342900" indent="-274320" defTabSz="457200">
              <a:spcBef>
                <a:spcPts val="0"/>
              </a:spcBef>
              <a:buSzTx/>
              <a:buNone/>
            </a:pPr>
            <a:r>
              <a:t>   http://www.w3.org/TR/xhtml1/DTD/xhtml1-transitional.dtd&gt; </a:t>
            </a:r>
          </a:p>
          <a:p>
            <a:pPr marL="342900" indent="-274320" defTabSz="457200">
              <a:spcBef>
                <a:spcPts val="0"/>
              </a:spcBef>
              <a:buSzTx/>
              <a:buNone/>
            </a:pPr>
            <a:endParaRPr/>
          </a:p>
          <a:p>
            <a:pPr marL="342900" indent="-274320" defTabSz="457200">
              <a:spcBef>
                <a:spcPts val="0"/>
              </a:spcBef>
              <a:buSzTx/>
              <a:buNone/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HTML5 DTD</a:t>
            </a:r>
          </a:p>
          <a:p>
            <a:pPr marL="342900" indent="-27432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</a:defRPr>
            </a:pPr>
            <a:endParaRPr/>
          </a:p>
          <a:p>
            <a:pPr marL="342900" indent="-27432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</a:defRPr>
            </a:pPr>
            <a:r>
              <a:t>&lt;!DOCTYPE html&gt;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Example HTML5 Web Page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4294967295"/>
          </p:nvPr>
        </p:nvSpPr>
        <p:spPr>
          <a:xfrm>
            <a:off x="958850" y="2118594"/>
            <a:ext cx="11535327" cy="6835542"/>
          </a:xfrm>
          <a:prstGeom prst="rect">
            <a:avLst/>
          </a:prstGeom>
        </p:spPr>
        <p:txBody>
          <a:bodyPr/>
          <a:lstStyle/>
          <a:p>
            <a:pPr marL="68580" indent="0" defTabSz="457200">
              <a:spcBef>
                <a:spcPts val="0"/>
              </a:spcBef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&lt;!DOCTYPE html&gt;</a:t>
            </a:r>
          </a:p>
          <a:p>
            <a:pPr marL="68580" indent="0" defTabSz="457200">
              <a:spcBef>
                <a:spcPts val="0"/>
              </a:spcBef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&lt;html lang="en"&gt;</a:t>
            </a:r>
          </a:p>
          <a:p>
            <a:pPr marL="68580" indent="0" defTabSz="457200">
              <a:spcBef>
                <a:spcPts val="0"/>
              </a:spcBef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&lt;head&gt;</a:t>
            </a:r>
          </a:p>
          <a:p>
            <a:pPr marL="68580" indent="0" defTabSz="457200">
              <a:spcBef>
                <a:spcPts val="0"/>
              </a:spcBef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&lt;title&gt;Page Title Goes Here&lt;/title&gt;</a:t>
            </a:r>
          </a:p>
          <a:p>
            <a:pPr marL="68580" indent="0" defTabSz="457200">
              <a:spcBef>
                <a:spcPts val="0"/>
              </a:spcBef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&lt;meta charset="utf-8"&gt;</a:t>
            </a:r>
          </a:p>
          <a:p>
            <a:pPr marL="68580" indent="0" defTabSz="457200">
              <a:spcBef>
                <a:spcPts val="0"/>
              </a:spcBef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&lt;/head&gt;</a:t>
            </a:r>
          </a:p>
          <a:p>
            <a:pPr marL="68580" indent="0" defTabSz="457200">
              <a:spcBef>
                <a:spcPts val="0"/>
              </a:spcBef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&lt;body&gt;</a:t>
            </a:r>
          </a:p>
          <a:p>
            <a:pPr marL="68580" indent="0" defTabSz="457200">
              <a:spcBef>
                <a:spcPts val="0"/>
              </a:spcBef>
              <a:buSzTx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... body text and more HTML5 tags go here ...</a:t>
            </a:r>
            <a:endParaRPr i="0"/>
          </a:p>
          <a:p>
            <a:pPr marL="68580" indent="0" defTabSz="457200">
              <a:spcBef>
                <a:spcPts val="0"/>
              </a:spcBef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&lt;/body&gt;</a:t>
            </a:r>
          </a:p>
          <a:p>
            <a:pPr marL="68580" indent="0" defTabSz="457200">
              <a:spcBef>
                <a:spcPts val="0"/>
              </a:spcBef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title" idx="4294967295"/>
          </p:nvPr>
        </p:nvSpPr>
        <p:spPr>
          <a:xfrm>
            <a:off x="952500" y="204276"/>
            <a:ext cx="11099800" cy="2159001"/>
          </a:xfrm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Head and Body Sections: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4294967295"/>
          </p:nvPr>
        </p:nvSpPr>
        <p:spPr>
          <a:xfrm>
            <a:off x="958850" y="2118594"/>
            <a:ext cx="11535327" cy="6835542"/>
          </a:xfrm>
          <a:prstGeom prst="rect">
            <a:avLst/>
          </a:prstGeom>
        </p:spPr>
        <p:txBody>
          <a:bodyPr/>
          <a:lstStyle/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Head Section</a:t>
            </a:r>
            <a:r>
              <a:t/>
            </a:r>
            <a:br/>
            <a:r>
              <a:t>Contains information that describes the Web page document </a:t>
            </a:r>
          </a:p>
          <a:p>
            <a:pPr marL="742950" indent="-273050" defTabSz="457200">
              <a:spcBef>
                <a:spcPts val="0"/>
              </a:spcBef>
              <a:buSzTx/>
              <a:buNone/>
              <a:defRPr i="1"/>
            </a:pPr>
            <a:r>
              <a:t>&lt;head&gt;</a:t>
            </a:r>
          </a:p>
          <a:p>
            <a:pPr marL="742950" indent="-273050" defTabSz="457200">
              <a:spcBef>
                <a:spcPts val="0"/>
              </a:spcBef>
              <a:buSzTx/>
              <a:buNone/>
              <a:defRPr i="1"/>
            </a:pPr>
            <a:r>
              <a:t>…head section info goes here</a:t>
            </a:r>
          </a:p>
          <a:p>
            <a:pPr marL="742950" indent="-273050" defTabSz="457200">
              <a:spcBef>
                <a:spcPts val="0"/>
              </a:spcBef>
              <a:buSzTx/>
              <a:buNone/>
              <a:defRPr i="1"/>
            </a:pPr>
            <a:r>
              <a:t>&lt;/head&gt;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Body Section</a:t>
            </a:r>
            <a:r>
              <a:t/>
            </a:r>
            <a:br/>
            <a:r>
              <a:t>Contains text and elements that display in the Web page document</a:t>
            </a:r>
            <a:br/>
            <a:r>
              <a:rPr i="1"/>
              <a:t>&lt;body&gt;</a:t>
            </a:r>
          </a:p>
          <a:p>
            <a:pPr marL="742950" indent="-273050" defTabSz="457200">
              <a:spcBef>
                <a:spcPts val="0"/>
              </a:spcBef>
              <a:buSzTx/>
              <a:buNone/>
              <a:defRPr i="1"/>
            </a:pPr>
            <a:r>
              <a:t>…body section info goes here</a:t>
            </a:r>
          </a:p>
          <a:p>
            <a:pPr marL="742950" indent="-273050" defTabSz="457200">
              <a:spcBef>
                <a:spcPts val="0"/>
              </a:spcBef>
              <a:buSzTx/>
              <a:buNone/>
              <a:defRPr i="1"/>
            </a:pPr>
            <a:r>
              <a:t>&lt;/body&gt;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2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784" y="990120"/>
            <a:ext cx="11921268" cy="7415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Heading Element</a:t>
            </a:r>
          </a:p>
        </p:txBody>
      </p:sp>
      <p:pic>
        <p:nvPicPr>
          <p:cNvPr id="22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3069" y="2552700"/>
            <a:ext cx="10511168" cy="5575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29" name="Shape 229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Paragraph Element</a:t>
            </a:r>
          </a:p>
        </p:txBody>
      </p:sp>
      <p:sp>
        <p:nvSpPr>
          <p:cNvPr id="230" name="Shape 230"/>
          <p:cNvSpPr>
            <a:spLocks noGrp="1"/>
          </p:cNvSpPr>
          <p:nvPr>
            <p:ph type="body" idx="4294967295"/>
          </p:nvPr>
        </p:nvSpPr>
        <p:spPr>
          <a:xfrm>
            <a:off x="873055" y="2416059"/>
            <a:ext cx="11535328" cy="5199686"/>
          </a:xfrm>
          <a:prstGeom prst="rect">
            <a:avLst/>
          </a:prstGeom>
        </p:spPr>
        <p:txBody>
          <a:bodyPr/>
          <a:lstStyle/>
          <a:p>
            <a:pPr marL="342900" indent="-273050" defTabSz="457200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Paragraph element</a:t>
            </a:r>
          </a:p>
          <a:p>
            <a:pPr marL="342900" indent="-273050" defTabSz="457200">
              <a:spcBef>
                <a:spcPts val="0"/>
              </a:spcBef>
              <a:buSzTx/>
              <a:buNone/>
              <a:defRPr b="1" i="1">
                <a:latin typeface="Helvetica"/>
                <a:ea typeface="Helvetica"/>
                <a:cs typeface="Helvetica"/>
                <a:sym typeface="Helvetica"/>
              </a:defRPr>
            </a:pPr>
            <a:r>
              <a:rPr i="0"/>
              <a:t>&lt;p&gt;</a:t>
            </a:r>
            <a:r>
              <a:rPr b="0" i="0"/>
              <a:t> </a:t>
            </a:r>
            <a:r>
              <a:t>…paragraph goes here…</a:t>
            </a:r>
            <a:r>
              <a:rPr b="0" i="0"/>
              <a:t> </a:t>
            </a:r>
            <a:r>
              <a:rPr i="0"/>
              <a:t>&lt;/p&gt;</a:t>
            </a:r>
            <a:br>
              <a:rPr i="0"/>
            </a:br>
            <a:endParaRPr i="0"/>
          </a:p>
          <a:p>
            <a:pPr marL="742950" indent="-273050" defTabSz="457200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Groups sentences and sections of text together. </a:t>
            </a:r>
          </a:p>
          <a:p>
            <a:pPr marL="742950" indent="-273050" defTabSz="457200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742950" indent="-273050" defTabSz="457200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Block Display – Configures empty space above and below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Introduction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194310" indent="-155447" defTabSz="388620">
              <a:spcBef>
                <a:spcPts val="0"/>
              </a:spcBef>
              <a:buSzTx/>
              <a:buNone/>
              <a:defRPr sz="3060"/>
            </a:pPr>
            <a:r>
              <a:t>The basic components of a web page are:</a:t>
            </a:r>
          </a:p>
          <a:p>
            <a:pPr marL="416687" indent="-377825" defTabSz="388620">
              <a:spcBef>
                <a:spcPts val="0"/>
              </a:spcBef>
              <a:defRPr sz="3060"/>
            </a:pPr>
            <a:r>
              <a:t>Content - information displayed or accepted from users</a:t>
            </a:r>
          </a:p>
          <a:p>
            <a:pPr marL="794512" lvl="1" indent="-377825" defTabSz="388620">
              <a:spcBef>
                <a:spcPts val="0"/>
              </a:spcBef>
              <a:defRPr sz="3060"/>
            </a:pPr>
            <a:r>
              <a:t>Static - content that doesn’t change for different user interactions</a:t>
            </a:r>
          </a:p>
          <a:p>
            <a:pPr marL="794512" lvl="1" indent="-377825" defTabSz="388620">
              <a:spcBef>
                <a:spcPts val="0"/>
              </a:spcBef>
              <a:defRPr sz="3060"/>
            </a:pPr>
            <a:r>
              <a:t>Dynamic - content that varies based on the user, user input, etc.</a:t>
            </a:r>
          </a:p>
          <a:p>
            <a:pPr marL="416687" indent="-377825" defTabSz="388620">
              <a:spcBef>
                <a:spcPts val="0"/>
              </a:spcBef>
              <a:defRPr sz="3060"/>
            </a:pPr>
            <a:r>
              <a:t>Instructions </a:t>
            </a:r>
          </a:p>
          <a:p>
            <a:pPr marL="794512" lvl="1" indent="-377825" defTabSz="388620">
              <a:spcBef>
                <a:spcPts val="0"/>
              </a:spcBef>
              <a:defRPr sz="3060"/>
            </a:pPr>
            <a:r>
              <a:t>Formatting - how the content is to be displayed</a:t>
            </a:r>
          </a:p>
          <a:p>
            <a:pPr marL="794512" lvl="1" indent="-377825" defTabSz="388620">
              <a:spcBef>
                <a:spcPts val="0"/>
              </a:spcBef>
              <a:defRPr sz="3060"/>
            </a:pPr>
            <a:r>
              <a:t>Navigation - path between web pages</a:t>
            </a:r>
          </a:p>
          <a:p>
            <a:pPr marL="794512" lvl="1" indent="-377825" defTabSz="388620">
              <a:spcBef>
                <a:spcPts val="0"/>
              </a:spcBef>
              <a:defRPr sz="3060"/>
            </a:pPr>
            <a:r>
              <a:t>Other Actions - Pop-up windows, field input and validation</a:t>
            </a:r>
          </a:p>
          <a:p>
            <a:pPr marL="699516" indent="-155448" defTabSz="388620">
              <a:spcBef>
                <a:spcPts val="0"/>
              </a:spcBef>
              <a:buSzTx/>
              <a:buNone/>
              <a:defRPr sz="3060"/>
            </a:pPr>
            <a:endParaRPr/>
          </a:p>
          <a:p>
            <a:pPr marL="194310" indent="-155447" defTabSz="388620">
              <a:spcBef>
                <a:spcPts val="0"/>
              </a:spcBef>
              <a:buSzTx/>
              <a:buNone/>
              <a:defRPr sz="3060"/>
            </a:pPr>
            <a:r>
              <a:t>Building a web page consists of creating the Content and Instructions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11408088" y="94234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Line Break Element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idx="4294967295"/>
          </p:nvPr>
        </p:nvSpPr>
        <p:spPr>
          <a:xfrm>
            <a:off x="958850" y="2118594"/>
            <a:ext cx="11535327" cy="6835542"/>
          </a:xfrm>
          <a:prstGeom prst="rect">
            <a:avLst/>
          </a:prstGeom>
        </p:spPr>
        <p:txBody>
          <a:bodyPr/>
          <a:lstStyle/>
          <a:p>
            <a:pPr marL="342900" indent="-273050" defTabSz="457200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Line Break element</a:t>
            </a:r>
          </a:p>
          <a:p>
            <a:pPr marL="742950" indent="-273050" defTabSz="457200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Stand-alone, or void tag</a:t>
            </a:r>
          </a:p>
          <a:p>
            <a:pPr marL="742950" indent="-273050" defTabSz="457200">
              <a:spcBef>
                <a:spcPts val="0"/>
              </a:spcBef>
              <a:buSzTx/>
              <a:buNone/>
              <a:defRPr b="1" i="1">
                <a:latin typeface="Helvetica"/>
                <a:ea typeface="Helvetica"/>
                <a:cs typeface="Helvetica"/>
                <a:sym typeface="Helvetica"/>
              </a:defRPr>
            </a:pPr>
            <a:r>
              <a:t/>
            </a:r>
            <a:br/>
            <a:r>
              <a:t>…text goes here </a:t>
            </a:r>
            <a:r>
              <a:rPr i="0"/>
              <a:t>&lt;br&gt;</a:t>
            </a:r>
            <a:br>
              <a:rPr i="0"/>
            </a:br>
            <a:r>
              <a:t>This starts on a new line….</a:t>
            </a:r>
            <a:br/>
            <a:endParaRPr/>
          </a:p>
          <a:p>
            <a:pPr marL="742950" indent="-273050" defTabSz="457200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Causes the next element or text to display on a new line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Blockquote Element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idx="4294967295"/>
          </p:nvPr>
        </p:nvSpPr>
        <p:spPr>
          <a:xfrm>
            <a:off x="958850" y="2118594"/>
            <a:ext cx="11535327" cy="6835542"/>
          </a:xfrm>
          <a:prstGeom prst="rect">
            <a:avLst/>
          </a:prstGeom>
        </p:spPr>
        <p:txBody>
          <a:bodyPr/>
          <a:lstStyle/>
          <a:p>
            <a:pPr marL="342900" indent="-273050" defTabSz="457200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Blockquote element</a:t>
            </a:r>
          </a:p>
          <a:p>
            <a:pPr marL="742950" indent="-273050" defTabSz="457200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Indents a block of text for special emphasis</a:t>
            </a:r>
            <a:br/>
            <a:endParaRPr/>
          </a:p>
          <a:p>
            <a:pPr marL="742950" indent="-273050" defTabSz="457200">
              <a:spcBef>
                <a:spcPts val="0"/>
              </a:spcBef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&lt;blockquote&gt;</a:t>
            </a:r>
          </a:p>
          <a:p>
            <a:pPr marL="742950" indent="-273050" defTabSz="457200">
              <a:spcBef>
                <a:spcPts val="0"/>
              </a:spcBef>
              <a:buSzTx/>
              <a:buNone/>
              <a:defRPr b="1" i="1">
                <a:latin typeface="Helvetica"/>
                <a:ea typeface="Helvetica"/>
                <a:cs typeface="Helvetica"/>
                <a:sym typeface="Helvetica"/>
              </a:defRPr>
            </a:pPr>
            <a:r>
              <a:t>   …text goes here…</a:t>
            </a:r>
          </a:p>
          <a:p>
            <a:pPr marL="742950" indent="-273050" defTabSz="457200">
              <a:spcBef>
                <a:spcPts val="0"/>
              </a:spcBef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&lt;/blockquote&gt;</a:t>
            </a:r>
          </a:p>
          <a:p>
            <a:pPr marL="742950" indent="-273050" defTabSz="457200">
              <a:spcBef>
                <a:spcPts val="0"/>
              </a:spcBef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 b="0"/>
          </a:p>
          <a:p>
            <a:pPr marL="742950" indent="-273050" defTabSz="457200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Block Display – Configures empty space above and below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180351" y="54538"/>
            <a:ext cx="6307252" cy="1141936"/>
          </a:xfrm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Phrase Elements</a:t>
            </a:r>
          </a:p>
        </p:txBody>
      </p:sp>
      <p:graphicFrame>
        <p:nvGraphicFramePr>
          <p:cNvPr id="242" name="Table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666554"/>
              </p:ext>
            </p:extLst>
          </p:nvPr>
        </p:nvGraphicFramePr>
        <p:xfrm>
          <a:off x="415563" y="1314935"/>
          <a:ext cx="12390792" cy="711454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180164"/>
                <a:gridCol w="2415482"/>
                <a:gridCol w="7795146"/>
              </a:tblGrid>
              <a:tr h="492372">
                <a:tc>
                  <a:txBody>
                    <a:bodyPr/>
                    <a:lstStyle/>
                    <a:p>
                      <a:pPr algn="l" defTabSz="914400">
                        <a:lnSpc>
                          <a:spcPts val="4900"/>
                        </a:lnSpc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"/>
                        </a:rPr>
                        <a:t>Element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50800">
                      <a:solidFill>
                        <a:srgbClr val="FFFFFF"/>
                      </a:solidFill>
                      <a:miter lim="400000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4900"/>
                        </a:lnSpc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"/>
                        </a:rPr>
                        <a:t>Example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50800">
                      <a:solidFill>
                        <a:srgbClr val="FFFFFF"/>
                      </a:solidFill>
                      <a:miter lim="400000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4900"/>
                        </a:lnSpc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"/>
                        </a:rPr>
                        <a:t>Usage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50800">
                      <a:solidFill>
                        <a:srgbClr val="FFFFFF"/>
                      </a:solidFill>
                      <a:miter lim="400000"/>
                    </a:lnB>
                    <a:solidFill>
                      <a:srgbClr val="31B6FD"/>
                    </a:solidFill>
                  </a:tcPr>
                </a:tc>
              </a:tr>
              <a:tr h="1125501">
                <a:tc>
                  <a:txBody>
                    <a:bodyPr/>
                    <a:lstStyle/>
                    <a:p>
                      <a:pPr algn="l" defTabSz="914400">
                        <a:lnSpc>
                          <a:spcPts val="6300"/>
                        </a:lnSpc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700" dirty="0">
                          <a:solidFill>
                            <a:srgbClr val="FFFFFF"/>
                          </a:solidFill>
                          <a:sym typeface="Helvetica"/>
                        </a:rPr>
                        <a:t>&lt;b&gt;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50800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4400"/>
                        </a:lnSpc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b="1" dirty="0"/>
                        <a:t>bold</a:t>
                      </a:r>
                      <a:r>
                        <a:rPr dirty="0"/>
                        <a:t> text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50800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6300"/>
                        </a:lnSpc>
                      </a:pPr>
                      <a:r>
                        <a:rPr sz="27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Text that has no extra importance but is styled in bold font by usage and convention</a:t>
                      </a:r>
                    </a:p>
                  </a:txBody>
                  <a:tcPr marL="0" marR="0" marT="0" marB="0"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50800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CDE5FE"/>
                    </a:solidFill>
                  </a:tcPr>
                </a:tc>
              </a:tr>
              <a:tr h="90662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6300"/>
                        </a:lnSpc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700" dirty="0">
                          <a:solidFill>
                            <a:srgbClr val="FFFFFF"/>
                          </a:solidFill>
                          <a:sym typeface="Helvetica"/>
                        </a:rPr>
                        <a:t>&lt;em&gt;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4400"/>
                        </a:lnSpc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i="1" dirty="0"/>
                        <a:t>emphasized</a:t>
                      </a:r>
                      <a:r>
                        <a:rPr dirty="0"/>
                        <a:t> text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6300"/>
                        </a:lnSpc>
                      </a:pPr>
                      <a:r>
                        <a:rPr sz="27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Causes text to be emphasized in relation to other text; usually displayed in italics</a:t>
                      </a:r>
                    </a:p>
                  </a:txBody>
                  <a:tcPr marL="0" marR="0" marT="0" marB="0"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E8F3FF"/>
                    </a:solidFill>
                  </a:tcPr>
                </a:tc>
              </a:tr>
              <a:tr h="90662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6300"/>
                        </a:lnSpc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FFFFFF"/>
                          </a:solidFill>
                          <a:sym typeface="Helvetica"/>
                        </a:rPr>
                        <a:t>&lt;i&gt;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4400"/>
                        </a:lnSpc>
                      </a:pPr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italicized text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6300"/>
                        </a:lnSpc>
                      </a:pPr>
                      <a:r>
                        <a:rPr sz="27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Text that has no extra importance but is styled in italics by usage and convention</a:t>
                      </a:r>
                    </a:p>
                  </a:txBody>
                  <a:tcPr marL="0" marR="0" marT="0" marB="0"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CDE5FE"/>
                    </a:solidFill>
                  </a:tcPr>
                </a:tc>
              </a:tr>
              <a:tr h="90662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6300"/>
                        </a:lnSpc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700" dirty="0">
                          <a:solidFill>
                            <a:srgbClr val="FFFFFF"/>
                          </a:solidFill>
                          <a:sym typeface="Helvetica"/>
                        </a:rPr>
                        <a:t>&lt;mark&gt;</a:t>
                      </a:r>
                    </a:p>
                  </a:txBody>
                  <a:tcPr marL="0" marR="0" marT="0" marB="0"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4400"/>
                        </a:lnSpc>
                      </a:pPr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mark text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6300"/>
                        </a:lnSpc>
                      </a:pPr>
                      <a:r>
                        <a:rPr sz="27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Text that is highlighted in order to be easily referenced (HTML5 only)</a:t>
                      </a:r>
                    </a:p>
                  </a:txBody>
                  <a:tcPr marL="0" marR="0" marT="0" marB="0"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E8F3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180351" y="54538"/>
            <a:ext cx="6307252" cy="1141936"/>
          </a:xfrm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Phrase Elements</a:t>
            </a:r>
          </a:p>
        </p:txBody>
      </p:sp>
      <p:graphicFrame>
        <p:nvGraphicFramePr>
          <p:cNvPr id="242" name="Table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36729"/>
              </p:ext>
            </p:extLst>
          </p:nvPr>
        </p:nvGraphicFramePr>
        <p:xfrm>
          <a:off x="415563" y="1314935"/>
          <a:ext cx="12390792" cy="711454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180164"/>
                <a:gridCol w="2415482"/>
                <a:gridCol w="7795146"/>
              </a:tblGrid>
              <a:tr h="492372">
                <a:tc>
                  <a:txBody>
                    <a:bodyPr/>
                    <a:lstStyle/>
                    <a:p>
                      <a:pPr algn="l" defTabSz="914400">
                        <a:lnSpc>
                          <a:spcPts val="4900"/>
                        </a:lnSpc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"/>
                        </a:rPr>
                        <a:t>Element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50800">
                      <a:solidFill>
                        <a:srgbClr val="FFFFFF"/>
                      </a:solidFill>
                      <a:miter lim="400000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4900"/>
                        </a:lnSpc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"/>
                        </a:rPr>
                        <a:t>Example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50800">
                      <a:solidFill>
                        <a:srgbClr val="FFFFFF"/>
                      </a:solidFill>
                      <a:miter lim="400000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4900"/>
                        </a:lnSpc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"/>
                        </a:rPr>
                        <a:t>Usage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50800">
                      <a:solidFill>
                        <a:srgbClr val="FFFFFF"/>
                      </a:solidFill>
                      <a:miter lim="400000"/>
                    </a:lnB>
                    <a:solidFill>
                      <a:srgbClr val="31B6FD"/>
                    </a:solidFill>
                  </a:tcPr>
                </a:tc>
              </a:tr>
              <a:tr h="90662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6300"/>
                        </a:lnSpc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700" dirty="0">
                          <a:solidFill>
                            <a:srgbClr val="FFFFFF"/>
                          </a:solidFill>
                          <a:sym typeface="Helvetica"/>
                        </a:rPr>
                        <a:t>&lt;small&gt;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500"/>
                        </a:lnSpc>
                      </a:pPr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text</a:t>
                      </a:r>
                    </a:p>
                  </a:txBody>
                  <a:tcPr horzOverflow="overflow">
                    <a:lnL w="16933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6300"/>
                        </a:lnSpc>
                      </a:pPr>
                      <a:r>
                        <a:rPr sz="27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Legal disclaimers and notices (“fine print”) displayed in small font-size</a:t>
                      </a:r>
                    </a:p>
                  </a:txBody>
                  <a:tcPr marL="0" marR="0" marT="0" marB="0" horzOverflow="overflow">
                    <a:lnL w="16933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CDE5FE"/>
                    </a:solidFill>
                  </a:tcPr>
                </a:tc>
              </a:tr>
              <a:tr h="90662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6300"/>
                        </a:lnSpc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FFFFFF"/>
                          </a:solidFill>
                          <a:sym typeface="Helvetica"/>
                        </a:rPr>
                        <a:t>&lt;strong&gt;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4400"/>
                        </a:lnSpc>
                      </a:pPr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strong text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6300"/>
                        </a:lnSpc>
                      </a:pPr>
                      <a:r>
                        <a:rPr sz="27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Strong importance; causes text to stand out from surrounding text; usually displayed in bold</a:t>
                      </a:r>
                    </a:p>
                  </a:txBody>
                  <a:tcPr marL="0" marR="0" marT="0" marB="0"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E8F3FF"/>
                    </a:solidFill>
                  </a:tcPr>
                </a:tc>
              </a:tr>
              <a:tr h="90662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6300"/>
                        </a:lnSpc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FFFFFF"/>
                          </a:solidFill>
                          <a:sym typeface="Helvetica"/>
                        </a:rPr>
                        <a:t>&lt;sub&gt;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4400"/>
                        </a:lnSpc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baseline="-5999"/>
                        <a:t>sub</a:t>
                      </a:r>
                      <a:r>
                        <a:t> text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6300"/>
                        </a:lnSpc>
                      </a:pPr>
                      <a:r>
                        <a:rPr sz="27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Displays a subscript as small text below the baseline</a:t>
                      </a:r>
                    </a:p>
                  </a:txBody>
                  <a:tcPr marL="0" marR="0" marT="0" marB="0"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CDE5FE"/>
                    </a:solidFill>
                  </a:tcPr>
                </a:tc>
              </a:tr>
              <a:tr h="906626">
                <a:tc>
                  <a:txBody>
                    <a:bodyPr/>
                    <a:lstStyle/>
                    <a:p>
                      <a:pPr algn="l" defTabSz="914400">
                        <a:lnSpc>
                          <a:spcPts val="6300"/>
                        </a:lnSpc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700" dirty="0">
                          <a:solidFill>
                            <a:srgbClr val="FFFFFF"/>
                          </a:solidFill>
                          <a:sym typeface="Helvetica"/>
                        </a:rPr>
                        <a:t>&lt;sup&gt;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4400"/>
                        </a:lnSpc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baseline="31999"/>
                        <a:t>sup</a:t>
                      </a:r>
                      <a:r>
                        <a:t> text</a:t>
                      </a:r>
                    </a:p>
                  </a:txBody>
                  <a:tcPr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6300"/>
                        </a:lnSpc>
                      </a:pPr>
                      <a:r>
                        <a:rPr sz="27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Displays a superscript as small text above the baseline</a:t>
                      </a:r>
                    </a:p>
                  </a:txBody>
                  <a:tcPr marL="0" marR="0" marT="0" marB="0" horzOverflow="overflow">
                    <a:lnL w="16933">
                      <a:solidFill>
                        <a:srgbClr val="FFFFFF"/>
                      </a:solidFill>
                      <a:miter lim="400000"/>
                    </a:lnL>
                    <a:lnR w="16933">
                      <a:solidFill>
                        <a:srgbClr val="FFFFFF"/>
                      </a:solidFill>
                      <a:miter lim="400000"/>
                    </a:lnR>
                    <a:lnT w="16933">
                      <a:solidFill>
                        <a:srgbClr val="FFFFFF"/>
                      </a:solidFill>
                      <a:miter lim="400000"/>
                    </a:lnT>
                    <a:lnB w="16933">
                      <a:solidFill>
                        <a:srgbClr val="FFFFFF"/>
                      </a:solidFill>
                      <a:miter lim="400000"/>
                    </a:lnB>
                    <a:solidFill>
                      <a:srgbClr val="E8F3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918755"/>
      </p:ext>
    </p:extLst>
  </p:cSld>
  <p:clrMapOvr>
    <a:masterClrMapping/>
  </p:clrMapOvr>
  <p:transition xmlns:p14="http://schemas.microsoft.com/office/powerpoint/2010/main"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Proper Nesting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idx="4294967295"/>
          </p:nvPr>
        </p:nvSpPr>
        <p:spPr>
          <a:xfrm>
            <a:off x="958850" y="2118594"/>
            <a:ext cx="11535327" cy="6835542"/>
          </a:xfrm>
          <a:prstGeom prst="rect">
            <a:avLst/>
          </a:prstGeom>
        </p:spPr>
        <p:txBody>
          <a:bodyPr/>
          <a:lstStyle/>
          <a:p>
            <a:pPr marL="63500" indent="0" defTabSz="457200">
              <a:spcBef>
                <a:spcPts val="0"/>
              </a:spcBef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CODE:</a:t>
            </a:r>
          </a:p>
          <a:p>
            <a:pPr marL="63500" indent="0" defTabSz="457200">
              <a:spcBef>
                <a:spcPts val="0"/>
              </a:spcBef>
              <a:buSzTx/>
              <a:buNone/>
            </a:pPr>
            <a:r>
              <a:t>&lt;p&gt;&lt;i&gt;Call for a free quote for your web development needs: &lt;strong&gt;888.555.5555 &lt;/strong&gt;&lt;/i&gt;&lt;/p&gt;</a:t>
            </a:r>
          </a:p>
          <a:p>
            <a:pPr marL="63500" indent="0" defTabSz="457200">
              <a:spcBef>
                <a:spcPts val="0"/>
              </a:spcBef>
              <a:buSzTx/>
              <a:buNone/>
            </a:pPr>
            <a:endParaRPr/>
          </a:p>
          <a:p>
            <a:pPr marL="63500" indent="0" defTabSz="457200">
              <a:spcBef>
                <a:spcPts val="0"/>
              </a:spcBef>
              <a:buSzTx/>
              <a:buNone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BROWSER DISPLAY:</a:t>
            </a:r>
            <a:r>
              <a:t/>
            </a:r>
            <a:br/>
            <a:endParaRPr/>
          </a:p>
          <a:p>
            <a:pPr marL="63500" indent="0" defTabSz="457200">
              <a:spcBef>
                <a:spcPts val="0"/>
              </a:spcBef>
              <a:buSzTx/>
              <a:buNone/>
              <a:defRPr i="1">
                <a:latin typeface="Helvetica"/>
                <a:ea typeface="Helvetica"/>
                <a:cs typeface="Helvetica"/>
                <a:sym typeface="Helvetica"/>
              </a:defRPr>
            </a:pPr>
            <a:r>
              <a:t>Call for a free quote for your web development needs: </a:t>
            </a:r>
            <a:r>
              <a:rPr b="1"/>
              <a:t>888.555.5555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HTML Lists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sz="half" idx="4294967295"/>
          </p:nvPr>
        </p:nvSpPr>
        <p:spPr>
          <a:xfrm>
            <a:off x="958850" y="2605946"/>
            <a:ext cx="11535327" cy="3568455"/>
          </a:xfrm>
          <a:prstGeom prst="rect">
            <a:avLst/>
          </a:prstGeom>
        </p:spPr>
        <p:txBody>
          <a:bodyPr/>
          <a:lstStyle/>
          <a:p>
            <a:pPr marL="514350" defTabSz="457200">
              <a:spcBef>
                <a:spcPts val="0"/>
              </a:spcBef>
            </a:pPr>
            <a:r>
              <a:t>Unordered List</a:t>
            </a:r>
          </a:p>
          <a:p>
            <a:pPr marL="514350" defTabSz="457200">
              <a:spcBef>
                <a:spcPts val="0"/>
              </a:spcBef>
            </a:pPr>
            <a:endParaRPr/>
          </a:p>
          <a:p>
            <a:pPr marL="514350" defTabSz="457200">
              <a:spcBef>
                <a:spcPts val="0"/>
              </a:spcBef>
            </a:pPr>
            <a:r>
              <a:t>Ordered List</a:t>
            </a:r>
          </a:p>
          <a:p>
            <a:pPr marL="514350" defTabSz="457200">
              <a:spcBef>
                <a:spcPts val="0"/>
              </a:spcBef>
            </a:pPr>
            <a:endParaRPr/>
          </a:p>
          <a:p>
            <a:pPr marL="514350" defTabSz="457200">
              <a:spcBef>
                <a:spcPts val="0"/>
              </a:spcBef>
            </a:pPr>
            <a:r>
              <a:t>Description List</a:t>
            </a:r>
            <a:br/>
            <a:r>
              <a:t>formerly called a definition list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Unordered List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4294967295"/>
          </p:nvPr>
        </p:nvSpPr>
        <p:spPr>
          <a:xfrm>
            <a:off x="958850" y="2118594"/>
            <a:ext cx="11535327" cy="6835542"/>
          </a:xfrm>
          <a:prstGeom prst="rect">
            <a:avLst/>
          </a:prstGeom>
        </p:spPr>
        <p:txBody>
          <a:bodyPr/>
          <a:lstStyle/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Displays a bullet, or list marker, before each entry in the list. </a:t>
            </a:r>
            <a:br/>
            <a:endParaRPr/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&lt;ul&gt;</a:t>
            </a:r>
            <a:r>
              <a:t/>
            </a:r>
            <a:br/>
            <a:r>
              <a:t>Contains the unordered list</a:t>
            </a:r>
          </a:p>
          <a:p>
            <a:pPr marL="469900" indent="0" defTabSz="457200">
              <a:spcBef>
                <a:spcPts val="0"/>
              </a:spcBef>
              <a:buSzTx/>
              <a:buNone/>
            </a:pPr>
            <a:endParaRPr/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&lt;li&gt;</a:t>
            </a:r>
            <a:r>
              <a:t/>
            </a:r>
            <a:br/>
            <a:r>
              <a:t>Contains an item in the list</a:t>
            </a:r>
          </a:p>
        </p:txBody>
      </p:sp>
      <p:pic>
        <p:nvPicPr>
          <p:cNvPr id="25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6477" y="5193517"/>
            <a:ext cx="3416565" cy="2976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Ordered List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4294967295"/>
          </p:nvPr>
        </p:nvSpPr>
        <p:spPr>
          <a:xfrm>
            <a:off x="1010326" y="2582755"/>
            <a:ext cx="11535328" cy="5376167"/>
          </a:xfrm>
          <a:prstGeom prst="rect">
            <a:avLst/>
          </a:prstGeom>
        </p:spPr>
        <p:txBody>
          <a:bodyPr/>
          <a:lstStyle/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Displays a numbering or lettering system to itemize the information contained in the list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&lt;ol&gt;</a:t>
            </a:r>
            <a:r>
              <a:t/>
            </a:r>
            <a:br/>
            <a:r>
              <a:t>Contains the ordered list</a:t>
            </a:r>
          </a:p>
          <a:p>
            <a:pPr marL="742950" indent="-273050" defTabSz="457200">
              <a:spcBef>
                <a:spcPts val="0"/>
              </a:spcBef>
              <a:buSzTx/>
              <a:buNone/>
            </a:pPr>
            <a:r>
              <a:t>type attribute determines numbering scheme of list, default is numerals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&lt;li&gt;</a:t>
            </a:r>
            <a:r>
              <a:t/>
            </a:r>
            <a:br/>
            <a:r>
              <a:t>Contains an item in the list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Ordered List Example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idx="4294967295"/>
          </p:nvPr>
        </p:nvSpPr>
        <p:spPr>
          <a:xfrm>
            <a:off x="958850" y="2118594"/>
            <a:ext cx="11535327" cy="6835542"/>
          </a:xfrm>
          <a:prstGeom prst="rect">
            <a:avLst/>
          </a:prstGeom>
        </p:spPr>
        <p:txBody>
          <a:bodyPr/>
          <a:lstStyle/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&lt;ol&gt;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   &lt;li&gt;Apply to school&lt;/li&gt;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   &lt;li&gt;Register for course&lt;/li&gt;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   &lt;li&gt;Pay tuition&lt;/li&gt;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   &lt;li&gt;Attend course&lt;/li&gt;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 &lt;/ol&gt;</a:t>
            </a:r>
          </a:p>
        </p:txBody>
      </p:sp>
      <p:pic>
        <p:nvPicPr>
          <p:cNvPr id="26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1028" y="4047009"/>
            <a:ext cx="5339887" cy="2978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67" name="Shape 267"/>
          <p:cNvSpPr>
            <a:spLocks noGrp="1"/>
          </p:cNvSpPr>
          <p:nvPr>
            <p:ph type="title" idx="4294967295"/>
          </p:nvPr>
        </p:nvSpPr>
        <p:spPr>
          <a:xfrm>
            <a:off x="952500" y="67005"/>
            <a:ext cx="11099800" cy="2159001"/>
          </a:xfrm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Description List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4294967295"/>
          </p:nvPr>
        </p:nvSpPr>
        <p:spPr>
          <a:xfrm>
            <a:off x="958850" y="2118594"/>
            <a:ext cx="11535327" cy="683554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868" indent="-249224" defTabSz="402336">
              <a:spcBef>
                <a:spcPts val="0"/>
              </a:spcBef>
              <a:buSzTx/>
              <a:buNone/>
              <a:defRPr sz="3168"/>
            </a:pPr>
            <a:r>
              <a:t>Useful to display a list of terms and descriptions or a list of FAQ and answers</a:t>
            </a:r>
            <a:br/>
            <a:endParaRPr/>
          </a:p>
          <a:p>
            <a:pPr marL="745439" indent="-391159" defTabSz="402336">
              <a:spcBef>
                <a:spcPts val="0"/>
              </a:spcBef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&lt;dl&gt; </a:t>
            </a:r>
            <a:r>
              <a:t/>
            </a:r>
            <a:br/>
            <a:r>
              <a:t>Contains the description list</a:t>
            </a:r>
            <a:br/>
            <a:endParaRPr/>
          </a:p>
          <a:p>
            <a:pPr marL="745439" indent="-391159" defTabSz="402336">
              <a:spcBef>
                <a:spcPts val="0"/>
              </a:spcBef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&lt;dt&gt; </a:t>
            </a:r>
          </a:p>
          <a:p>
            <a:pPr marL="1136599" lvl="1" indent="-391159" defTabSz="402336">
              <a:spcBef>
                <a:spcPts val="0"/>
              </a:spcBef>
              <a:defRPr sz="3168"/>
            </a:pPr>
            <a:r>
              <a:t>Contains a term/phrase/sentence</a:t>
            </a:r>
          </a:p>
          <a:p>
            <a:pPr marL="1136599" lvl="1" indent="-391159" defTabSz="402336">
              <a:spcBef>
                <a:spcPts val="0"/>
              </a:spcBef>
              <a:defRPr sz="3168"/>
            </a:pPr>
            <a:r>
              <a:t>Configures empty space above and below the text</a:t>
            </a:r>
            <a:br/>
            <a:endParaRPr/>
          </a:p>
          <a:p>
            <a:pPr marL="745439" indent="-391159" defTabSz="402336">
              <a:spcBef>
                <a:spcPts val="0"/>
              </a:spcBef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&lt;dd&gt;</a:t>
            </a:r>
            <a:r>
              <a:t> </a:t>
            </a:r>
            <a:br/>
            <a:r>
              <a:t>Contains a description of the term/phrase/sentence</a:t>
            </a:r>
          </a:p>
          <a:p>
            <a:pPr marL="1527759" lvl="2" indent="-391159" defTabSz="402336">
              <a:spcBef>
                <a:spcPts val="0"/>
              </a:spcBef>
              <a:defRPr sz="3168"/>
            </a:pPr>
            <a:r>
              <a:t>Indents the text</a:t>
            </a:r>
          </a:p>
          <a:p>
            <a:pPr marL="1527759" lvl="2" indent="-391159" defTabSz="402336">
              <a:spcBef>
                <a:spcPts val="0"/>
              </a:spcBef>
              <a:defRPr sz="3168"/>
            </a:pPr>
            <a:r>
              <a:t>Configures empty space above and below the text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11408088" y="94234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title" idx="4294967295"/>
          </p:nvPr>
        </p:nvSpPr>
        <p:spPr>
          <a:xfrm>
            <a:off x="232833" y="266700"/>
            <a:ext cx="9677401" cy="1092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Web Page Example</a:t>
            </a:r>
          </a:p>
        </p:txBody>
      </p:sp>
      <p:sp>
        <p:nvSpPr>
          <p:cNvPr id="165" name="Shape 165"/>
          <p:cNvSpPr/>
          <p:nvPr/>
        </p:nvSpPr>
        <p:spPr>
          <a:xfrm>
            <a:off x="11408088" y="9410700"/>
            <a:ext cx="213158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fld id="{86CB4B4D-7CA3-9044-876B-883B54F8677D}" type="slidenum">
              <a:t>3</a:t>
            </a:fld>
            <a:r>
              <a:t>￼</a:t>
            </a:r>
          </a:p>
        </p:txBody>
      </p:sp>
      <p:pic>
        <p:nvPicPr>
          <p:cNvPr id="16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1702" y="1761235"/>
            <a:ext cx="11031657" cy="6925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Description List Example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sz="half" idx="4294967295"/>
          </p:nvPr>
        </p:nvSpPr>
        <p:spPr>
          <a:xfrm>
            <a:off x="741086" y="2255865"/>
            <a:ext cx="11535328" cy="3667588"/>
          </a:xfrm>
          <a:prstGeom prst="rect">
            <a:avLst/>
          </a:prstGeom>
        </p:spPr>
        <p:txBody>
          <a:bodyPr/>
          <a:lstStyle/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&lt;dl&gt;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   &lt;dt&gt;IP&lt;/dt&gt;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        &lt;dd&gt;Internet Protocol&lt;/dd&gt;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    &lt;dt&gt;TCP&lt;/dt&gt;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         &lt;dd&gt;Transmission Control Protocol&lt;/dd&gt;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&lt;/dl&gt;</a:t>
            </a:r>
          </a:p>
        </p:txBody>
      </p:sp>
      <p:pic>
        <p:nvPicPr>
          <p:cNvPr id="27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3622" y="6332890"/>
            <a:ext cx="5922553" cy="2298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Special Characters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4294967295"/>
          </p:nvPr>
        </p:nvSpPr>
        <p:spPr>
          <a:xfrm>
            <a:off x="958850" y="2118594"/>
            <a:ext cx="11535327" cy="6835542"/>
          </a:xfrm>
          <a:prstGeom prst="rect">
            <a:avLst/>
          </a:prstGeom>
        </p:spPr>
        <p:txBody>
          <a:bodyPr/>
          <a:lstStyle/>
          <a:p>
            <a:pPr marL="365125" indent="-282575" defTabSz="457200">
              <a:spcBef>
                <a:spcPts val="0"/>
              </a:spcBef>
              <a:buSzTx/>
              <a:buNone/>
            </a:pPr>
            <a:r>
              <a:t>Display special characters such as quotes, copyright symbol, etc. </a:t>
            </a:r>
            <a:br/>
            <a:endParaRPr/>
          </a:p>
          <a:p>
            <a:pPr marL="365125" indent="-282575" defTabSz="457200">
              <a:spcBef>
                <a:spcPts val="0"/>
              </a:spcBef>
              <a:buSzTx/>
              <a:buNone/>
            </a:pPr>
            <a:r>
              <a:t>		Character     	Code</a:t>
            </a:r>
          </a:p>
          <a:p>
            <a:pPr marL="365125" indent="-282575" defTabSz="457200">
              <a:spcBef>
                <a:spcPts val="0"/>
              </a:spcBef>
              <a:buSzTx/>
              <a:buNone/>
            </a:pPr>
            <a:r>
              <a:t>		      © 		              &amp;copy;</a:t>
            </a:r>
          </a:p>
          <a:p>
            <a:pPr marL="365125" indent="-282575" defTabSz="457200">
              <a:spcBef>
                <a:spcPts val="0"/>
              </a:spcBef>
              <a:buSzTx/>
              <a:buNone/>
            </a:pPr>
            <a:r>
              <a:t>		      &lt;                	   &amp;lt;</a:t>
            </a:r>
          </a:p>
          <a:p>
            <a:pPr marL="365125" indent="-282575" defTabSz="457200">
              <a:spcBef>
                <a:spcPts val="0"/>
              </a:spcBef>
              <a:buSzTx/>
              <a:buNone/>
            </a:pPr>
            <a:r>
              <a:t>		      &gt;                	   &amp;gt;</a:t>
            </a:r>
          </a:p>
          <a:p>
            <a:pPr marL="365125" indent="-282575" defTabSz="457200">
              <a:spcBef>
                <a:spcPts val="0"/>
              </a:spcBef>
              <a:buSzTx/>
              <a:buNone/>
            </a:pPr>
            <a:r>
              <a:t>		      &amp;	           	   &amp;amp;</a:t>
            </a:r>
          </a:p>
          <a:p>
            <a:pPr marL="365125" indent="-282575" defTabSz="457200">
              <a:spcBef>
                <a:spcPts val="0"/>
              </a:spcBef>
              <a:buSzTx/>
              <a:buNone/>
            </a:pPr>
            <a:r>
              <a:t>			        	              &amp;nbsp;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Div Element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4294967295"/>
          </p:nvPr>
        </p:nvSpPr>
        <p:spPr>
          <a:xfrm>
            <a:off x="734736" y="2616984"/>
            <a:ext cx="11535328" cy="4519632"/>
          </a:xfrm>
          <a:prstGeom prst="rect">
            <a:avLst/>
          </a:prstGeom>
        </p:spPr>
        <p:txBody>
          <a:bodyPr/>
          <a:lstStyle/>
          <a:p>
            <a:pPr marL="514350" defTabSz="457200">
              <a:spcBef>
                <a:spcPts val="0"/>
              </a:spcBef>
            </a:pPr>
            <a:r>
              <a:t>Configures a structural block area or “division” on a web page with empty space above and below. </a:t>
            </a:r>
          </a:p>
          <a:p>
            <a:pPr marL="514350" defTabSz="457200">
              <a:spcBef>
                <a:spcPts val="0"/>
              </a:spcBef>
            </a:pPr>
            <a:r>
              <a:t>Can contain other block display elements, including other div elements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endParaRPr/>
          </a:p>
          <a:p>
            <a:pPr marL="69850" indent="0" defTabSz="457200">
              <a:spcBef>
                <a:spcPts val="0"/>
              </a:spcBef>
              <a:buSzTx/>
              <a:buNone/>
            </a:pPr>
            <a:r>
              <a:t>&lt;div&gt;Home Services Contact&lt;/div&gt;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HTML5 Structural Elements</a:t>
            </a:r>
          </a:p>
        </p:txBody>
      </p:sp>
      <p:sp>
        <p:nvSpPr>
          <p:cNvPr id="285" name="Shape 285"/>
          <p:cNvSpPr>
            <a:spLocks noGrp="1"/>
          </p:cNvSpPr>
          <p:nvPr>
            <p:ph type="body" idx="4294967295"/>
          </p:nvPr>
        </p:nvSpPr>
        <p:spPr>
          <a:xfrm>
            <a:off x="958850" y="2118594"/>
            <a:ext cx="11535327" cy="6835542"/>
          </a:xfrm>
          <a:prstGeom prst="rect">
            <a:avLst/>
          </a:prstGeom>
        </p:spPr>
        <p:txBody>
          <a:bodyPr/>
          <a:lstStyle/>
          <a:p>
            <a:pPr marL="250317" indent="-199326" defTabSz="333756">
              <a:spcBef>
                <a:spcPts val="0"/>
              </a:spcBef>
              <a:buSzTx/>
              <a:buNone/>
              <a:defRPr sz="2628" b="1">
                <a:latin typeface="Helvetica"/>
                <a:ea typeface="Helvetica"/>
                <a:cs typeface="Helvetica"/>
                <a:sym typeface="Helvetica"/>
              </a:defRPr>
            </a:pPr>
            <a:r>
              <a:t>header Element</a:t>
            </a:r>
          </a:p>
          <a:p>
            <a:pPr marL="326802" indent="0" defTabSz="333756">
              <a:spcBef>
                <a:spcPts val="0"/>
              </a:spcBef>
              <a:buSzTx/>
              <a:buNone/>
              <a:defRPr sz="2628"/>
            </a:pPr>
            <a:r>
              <a:t>&lt;header&gt;&lt;/header&gt;</a:t>
            </a:r>
            <a:br/>
            <a:r>
              <a:t>Contains the web page </a:t>
            </a:r>
            <a:br/>
            <a:r>
              <a:t>document’s headings</a:t>
            </a:r>
          </a:p>
          <a:p>
            <a:pPr marL="250317" indent="-199326" defTabSz="333756">
              <a:spcBef>
                <a:spcPts val="0"/>
              </a:spcBef>
              <a:buSzTx/>
              <a:buNone/>
              <a:defRPr sz="2628" b="1">
                <a:latin typeface="Helvetica"/>
                <a:ea typeface="Helvetica"/>
                <a:cs typeface="Helvetica"/>
                <a:sym typeface="Helvetica"/>
              </a:defRPr>
            </a:pPr>
            <a:r>
              <a:t>nav Element</a:t>
            </a:r>
          </a:p>
          <a:p>
            <a:pPr marL="326802" indent="0" defTabSz="333756">
              <a:spcBef>
                <a:spcPts val="0"/>
              </a:spcBef>
              <a:buSzTx/>
              <a:buNone/>
              <a:defRPr sz="2628"/>
            </a:pPr>
            <a:r>
              <a:t>&lt;nav&gt;&lt;/nav&gt;</a:t>
            </a:r>
            <a:br/>
            <a:r>
              <a:t>Contains web page </a:t>
            </a:r>
            <a:br/>
            <a:r>
              <a:t>document’s main navigation</a:t>
            </a:r>
          </a:p>
          <a:p>
            <a:pPr marL="285083" indent="-250317" defTabSz="333756">
              <a:spcBef>
                <a:spcPts val="0"/>
              </a:spcBef>
              <a:buSzTx/>
              <a:buNone/>
              <a:defRPr sz="262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main Element</a:t>
            </a:r>
            <a:r>
              <a:t/>
            </a:r>
            <a:br/>
            <a:r>
              <a:t>&lt;main&gt;&lt;/main&gt;</a:t>
            </a:r>
            <a:br/>
            <a:r>
              <a:t>Contains the web page </a:t>
            </a:r>
            <a:br/>
            <a:r>
              <a:t>document’s main content</a:t>
            </a:r>
          </a:p>
          <a:p>
            <a:pPr marL="250317" indent="-199326" defTabSz="333756">
              <a:spcBef>
                <a:spcPts val="0"/>
              </a:spcBef>
              <a:buSzTx/>
              <a:buNone/>
              <a:defRPr sz="2628" b="1">
                <a:latin typeface="Helvetica"/>
                <a:ea typeface="Helvetica"/>
                <a:cs typeface="Helvetica"/>
                <a:sym typeface="Helvetica"/>
              </a:defRPr>
            </a:pPr>
            <a:r>
              <a:t>footer Element</a:t>
            </a:r>
          </a:p>
          <a:p>
            <a:pPr marL="326802" indent="0" defTabSz="333756">
              <a:spcBef>
                <a:spcPts val="0"/>
              </a:spcBef>
              <a:buSzTx/>
              <a:buNone/>
              <a:defRPr sz="1460">
                <a:solidFill>
                  <a:srgbClr val="00529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628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rPr>
              <a:t>&lt;footer&gt;&lt;/footer&gt;</a:t>
            </a:r>
            <a:br>
              <a:rPr sz="2628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rPr>
            </a:br>
            <a:r>
              <a:rPr sz="2628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rPr>
              <a:t>Contains the web page </a:t>
            </a:r>
            <a:br>
              <a:rPr sz="2628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rPr>
            </a:br>
            <a:r>
              <a:rPr sz="2628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rPr>
              <a:t>document’s  footer</a:t>
            </a:r>
            <a:r>
              <a:rPr sz="1752">
                <a:solidFill>
                  <a:srgbClr val="FFFFFF"/>
                </a:solidFill>
              </a:rPr>
              <a:t/>
            </a:r>
            <a:br>
              <a:rPr sz="1752">
                <a:solidFill>
                  <a:srgbClr val="FFFFFF"/>
                </a:solidFill>
              </a:rPr>
            </a:br>
            <a:endParaRPr sz="1752">
              <a:solidFill>
                <a:srgbClr val="FFFFFF"/>
              </a:solidFill>
            </a:endParaRPr>
          </a:p>
        </p:txBody>
      </p:sp>
      <p:pic>
        <p:nvPicPr>
          <p:cNvPr id="28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2864" y="2719239"/>
            <a:ext cx="5311082" cy="5167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title" idx="4294967295"/>
          </p:nvPr>
        </p:nvSpPr>
        <p:spPr>
          <a:xfrm>
            <a:off x="420575" y="185776"/>
            <a:ext cx="11099801" cy="1268081"/>
          </a:xfrm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HTML5 Structural Element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sz="half" idx="4294967295"/>
          </p:nvPr>
        </p:nvSpPr>
        <p:spPr>
          <a:xfrm>
            <a:off x="734736" y="1452683"/>
            <a:ext cx="11535328" cy="4035363"/>
          </a:xfrm>
          <a:prstGeom prst="rect">
            <a:avLst/>
          </a:prstGeom>
        </p:spPr>
        <p:txBody>
          <a:bodyPr/>
          <a:lstStyle/>
          <a:p>
            <a:pPr marL="419100" indent="-382904" defTabSz="457200">
              <a:spcBef>
                <a:spcPts val="0"/>
              </a:spcBef>
              <a:buSzTx/>
              <a:buNone/>
            </a:pPr>
            <a:r>
              <a:t>&lt;body&gt;</a:t>
            </a:r>
          </a:p>
          <a:p>
            <a:pPr marL="419100" indent="-382904" defTabSz="457200">
              <a:spcBef>
                <a:spcPts val="0"/>
              </a:spcBef>
              <a:buSzTx/>
              <a:buNone/>
            </a:pPr>
            <a:r>
              <a:t>  &lt;header&gt; document headings go here &lt;/header&gt;</a:t>
            </a:r>
          </a:p>
          <a:p>
            <a:pPr marL="419100" indent="-382904" defTabSz="457200">
              <a:spcBef>
                <a:spcPts val="0"/>
              </a:spcBef>
              <a:buSzTx/>
              <a:buNone/>
            </a:pPr>
            <a:r>
              <a:t>  &lt;nav&gt; main navigation goes here &lt;/nav&gt;</a:t>
            </a:r>
          </a:p>
          <a:p>
            <a:pPr marL="419100" indent="-382904" defTabSz="457200">
              <a:spcBef>
                <a:spcPts val="0"/>
              </a:spcBef>
              <a:buSzTx/>
              <a:buNone/>
            </a:pPr>
            <a:r>
              <a:t>  &lt;main&gt; main content goes here &lt;/main&gt;</a:t>
            </a:r>
          </a:p>
          <a:p>
            <a:pPr marL="419100" indent="-382904" defTabSz="457200">
              <a:spcBef>
                <a:spcPts val="0"/>
              </a:spcBef>
              <a:buSzTx/>
              <a:buNone/>
            </a:pPr>
            <a:r>
              <a:t>  &lt;footer&gt;  document footer information goes here &lt;/footer&gt;</a:t>
            </a:r>
          </a:p>
          <a:p>
            <a:pPr marL="419100" indent="-382904" defTabSz="457200">
              <a:spcBef>
                <a:spcPts val="0"/>
              </a:spcBef>
              <a:buSzTx/>
              <a:buNone/>
            </a:pPr>
            <a:r>
              <a:t>&lt;/body&gt;</a:t>
            </a:r>
          </a:p>
        </p:txBody>
      </p:sp>
      <p:pic>
        <p:nvPicPr>
          <p:cNvPr id="29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5785" y="4931414"/>
            <a:ext cx="5541699" cy="3800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Anchor Element</a:t>
            </a:r>
          </a:p>
        </p:txBody>
      </p:sp>
      <p:sp>
        <p:nvSpPr>
          <p:cNvPr id="295" name="Shape 295"/>
          <p:cNvSpPr>
            <a:spLocks noGrp="1"/>
          </p:cNvSpPr>
          <p:nvPr>
            <p:ph type="body" idx="4294967295"/>
          </p:nvPr>
        </p:nvSpPr>
        <p:spPr>
          <a:xfrm>
            <a:off x="958850" y="2118594"/>
            <a:ext cx="11535327" cy="6835542"/>
          </a:xfrm>
          <a:prstGeom prst="rect">
            <a:avLst/>
          </a:prstGeom>
        </p:spPr>
        <p:txBody>
          <a:bodyPr/>
          <a:lstStyle/>
          <a:p>
            <a:pPr marL="459740" indent="-457200" defTabSz="457200">
              <a:spcBef>
                <a:spcPts val="0"/>
              </a:spcBef>
              <a:buSzTx/>
              <a:buNone/>
            </a:pPr>
            <a:r>
              <a:t>Specifies a hyperlink reference (href) to a file</a:t>
            </a:r>
          </a:p>
          <a:p>
            <a:pPr marL="459740" indent="-457200" defTabSz="457200">
              <a:spcBef>
                <a:spcPts val="0"/>
              </a:spcBef>
              <a:buSzTx/>
              <a:buNone/>
            </a:pPr>
            <a:r>
              <a:t>Text between the &lt;a&gt; and &lt;/a&gt; is displayed on the web page.</a:t>
            </a:r>
          </a:p>
          <a:p>
            <a:pPr marL="240029" indent="-237489" defTabSz="457200">
              <a:spcBef>
                <a:spcPts val="0"/>
              </a:spcBef>
              <a:buSzTx/>
              <a:buNone/>
            </a:pPr>
            <a:endParaRPr/>
          </a:p>
          <a:p>
            <a:pPr marL="2540" indent="0" defTabSz="457200">
              <a:spcBef>
                <a:spcPts val="0"/>
              </a:spcBef>
              <a:buSzTx/>
              <a:buNone/>
            </a:pPr>
            <a:r>
              <a:t>&lt;a href="contact.html"&gt;Contact Us&lt;/a&gt;</a:t>
            </a:r>
          </a:p>
          <a:p>
            <a:pPr marL="240029" indent="-237489" defTabSz="457200">
              <a:spcBef>
                <a:spcPts val="0"/>
              </a:spcBef>
              <a:buSzTx/>
              <a:buNone/>
            </a:pPr>
            <a:endParaRPr/>
          </a:p>
          <a:p>
            <a:pPr marL="459740" indent="-457200" defTabSz="457200">
              <a:spcBef>
                <a:spcPts val="0"/>
              </a:spcBef>
              <a:buSzTx/>
              <a:buNone/>
            </a:pPr>
            <a:r>
              <a:t>href Attribute</a:t>
            </a:r>
          </a:p>
          <a:p>
            <a:pPr marL="487044" indent="-274319" defTabSz="457200">
              <a:spcBef>
                <a:spcPts val="0"/>
              </a:spcBef>
              <a:buSzTx/>
              <a:buNone/>
            </a:pPr>
            <a:r>
              <a:t>Indicates the file name or URL</a:t>
            </a:r>
            <a:br/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Absolute and Relative Hyperlinks</a:t>
            </a:r>
          </a:p>
        </p:txBody>
      </p:sp>
      <p:sp>
        <p:nvSpPr>
          <p:cNvPr id="299" name="Shape 299"/>
          <p:cNvSpPr>
            <a:spLocks noGrp="1"/>
          </p:cNvSpPr>
          <p:nvPr>
            <p:ph type="body" idx="4294967295"/>
          </p:nvPr>
        </p:nvSpPr>
        <p:spPr>
          <a:xfrm>
            <a:off x="958850" y="2459828"/>
            <a:ext cx="11535327" cy="5567729"/>
          </a:xfrm>
          <a:prstGeom prst="rect">
            <a:avLst/>
          </a:prstGeom>
        </p:spPr>
        <p:txBody>
          <a:bodyPr/>
          <a:lstStyle/>
          <a:p>
            <a:pPr marL="342900" indent="-273050" defTabSz="457200">
              <a:spcBef>
                <a:spcPts val="0"/>
              </a:spcBef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Absolute link</a:t>
            </a:r>
          </a:p>
          <a:p>
            <a:pPr marL="742950" indent="-273050" defTabSz="457200">
              <a:spcBef>
                <a:spcPts val="0"/>
              </a:spcBef>
              <a:buSzTx/>
              <a:buNone/>
            </a:pPr>
            <a:r>
              <a:t>Link to a different website</a:t>
            </a:r>
            <a:br/>
            <a:endParaRPr/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	&lt;a href="http://yahoo.com"&gt;Yahoo&lt;/a&gt;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endParaRPr/>
          </a:p>
          <a:p>
            <a:pPr marL="342900" indent="-273050" defTabSz="457200">
              <a:spcBef>
                <a:spcPts val="0"/>
              </a:spcBef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Relative link</a:t>
            </a:r>
          </a:p>
          <a:p>
            <a:pPr marL="742950" indent="-273050" defTabSz="457200">
              <a:spcBef>
                <a:spcPts val="0"/>
              </a:spcBef>
              <a:buSzTx/>
              <a:buNone/>
            </a:pPr>
            <a:r>
              <a:t>Link to pages on your own site</a:t>
            </a:r>
            <a:br/>
            <a:endParaRPr/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	&lt;a href="index.htm"&gt;Home&lt;/a&gt;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302" name="Shape 302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Email Hyperlinks</a:t>
            </a:r>
          </a:p>
        </p:txBody>
      </p:sp>
      <p:sp>
        <p:nvSpPr>
          <p:cNvPr id="303" name="Shape 303"/>
          <p:cNvSpPr>
            <a:spLocks noGrp="1"/>
          </p:cNvSpPr>
          <p:nvPr>
            <p:ph type="body" idx="4294967295"/>
          </p:nvPr>
        </p:nvSpPr>
        <p:spPr>
          <a:xfrm>
            <a:off x="433695" y="2806021"/>
            <a:ext cx="12448031" cy="4535182"/>
          </a:xfrm>
          <a:prstGeom prst="rect">
            <a:avLst/>
          </a:prstGeom>
        </p:spPr>
        <p:txBody>
          <a:bodyPr/>
          <a:lstStyle/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Automatically launch the default mail program configured for the browser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If no browser default is configured, a message is displayed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endParaRPr/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     &lt;a  href=“mailto:me@gmail.com”&gt;me@gmail.com&lt;/a&gt;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sldNum" sz="quarter" idx="2"/>
          </p:nvPr>
        </p:nvSpPr>
        <p:spPr>
          <a:xfrm>
            <a:off x="11358660" y="9423400"/>
            <a:ext cx="312014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External Resource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4294967295"/>
          </p:nvPr>
        </p:nvSpPr>
        <p:spPr>
          <a:xfrm>
            <a:off x="433695" y="2806021"/>
            <a:ext cx="12448031" cy="4535182"/>
          </a:xfrm>
          <a:prstGeom prst="rect">
            <a:avLst/>
          </a:prstGeom>
        </p:spPr>
        <p:txBody>
          <a:bodyPr/>
          <a:lstStyle/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t>W3Schools HTML5 tutorial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endParaRPr/>
          </a:p>
          <a:p>
            <a:pPr marL="342900" indent="-273050" defTabSz="457200">
              <a:spcBef>
                <a:spcPts val="0"/>
              </a:spcBef>
              <a:buSzTx/>
              <a:buNone/>
            </a:pPr>
            <a:r>
              <a:rPr u="sng">
                <a:hlinkClick r:id="rId2"/>
              </a:rPr>
              <a:t>http://www.w3schools.com/html/default.asp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11408088" y="94234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What is a website?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4294967295"/>
          </p:nvPr>
        </p:nvSpPr>
        <p:spPr>
          <a:xfrm>
            <a:off x="952500" y="2115820"/>
            <a:ext cx="11099800" cy="6286501"/>
          </a:xfrm>
          <a:prstGeom prst="rect">
            <a:avLst/>
          </a:prstGeom>
        </p:spPr>
        <p:txBody>
          <a:bodyPr/>
          <a:lstStyle/>
          <a:p>
            <a:pPr marL="457200" indent="-228600" defTabSz="457200">
              <a:lnSpc>
                <a:spcPct val="115000"/>
              </a:lnSpc>
              <a:spcBef>
                <a:spcPts val="0"/>
              </a:spcBef>
              <a:buSzTx/>
              <a:buNone/>
              <a:defRPr sz="1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665018" indent="-665018" defTabSz="457200">
              <a:spcBef>
                <a:spcPts val="0"/>
              </a:spcBef>
            </a:pPr>
            <a:r>
              <a:t>Website is a collection of web pages and related content regarding a particular topic or entity.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11408088" y="94234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HyperText</a:t>
            </a:r>
          </a:p>
        </p:txBody>
      </p:sp>
      <p:sp>
        <p:nvSpPr>
          <p:cNvPr id="174" name="Shape 174"/>
          <p:cNvSpPr/>
          <p:nvPr/>
        </p:nvSpPr>
        <p:spPr>
          <a:xfrm>
            <a:off x="1165415" y="2110486"/>
            <a:ext cx="11368517" cy="669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  <a:p>
            <a:pPr marL="228600" indent="-182879"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Text that enables non-sequential access within and between documents and web sites</a:t>
            </a:r>
          </a:p>
          <a:p>
            <a:pPr marL="228600" indent="-182879"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228600" indent="-182879" algn="l" defTabSz="457200">
              <a:defRPr u="sng">
                <a:latin typeface="Helvetica"/>
                <a:ea typeface="Helvetica"/>
                <a:cs typeface="Helvetica"/>
                <a:sym typeface="Helvetica"/>
              </a:defRPr>
            </a:pPr>
            <a:r>
              <a:t>Origin</a:t>
            </a:r>
          </a:p>
          <a:p>
            <a:pPr marL="548640" indent="-182880"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1945 - Vannar Bush - a system for linking microfilm machines </a:t>
            </a:r>
          </a:p>
          <a:p>
            <a:pPr marL="548640" indent="-182880"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1965 - Ted Nelson - coined the terms hypertext and hypermedia</a:t>
            </a:r>
          </a:p>
          <a:p>
            <a:pPr marL="548640" indent="-182880"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1977 - First hypermedia use was a tour of Aspen</a:t>
            </a:r>
          </a:p>
          <a:p>
            <a:pPr marL="548640" indent="-182880"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1983 – Hypermedia development tool for Apple II</a:t>
            </a:r>
          </a:p>
          <a:p>
            <a:pPr marL="548640" indent="-182880"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1987 – Apple release Hypercards for the Macintosh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xfrm>
            <a:off x="11408088" y="94234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7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1418" y="1385292"/>
            <a:ext cx="10621992" cy="6982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1408088" y="94234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title" idx="4294967295"/>
          </p:nvPr>
        </p:nvSpPr>
        <p:spPr>
          <a:xfrm>
            <a:off x="952500" y="444500"/>
            <a:ext cx="11562716" cy="2159000"/>
          </a:xfrm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Computer Languages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4294967295"/>
          </p:nvPr>
        </p:nvSpPr>
        <p:spPr>
          <a:xfrm>
            <a:off x="952500" y="2720657"/>
            <a:ext cx="11099800" cy="6169343"/>
          </a:xfrm>
          <a:prstGeom prst="rect">
            <a:avLst/>
          </a:prstGeom>
        </p:spPr>
        <p:txBody>
          <a:bodyPr/>
          <a:lstStyle/>
          <a:p>
            <a:pPr marL="1346200" lvl="1" defTabSz="457200">
              <a:lnSpc>
                <a:spcPct val="115000"/>
              </a:lnSpc>
              <a:spcBef>
                <a:spcPts val="0"/>
              </a:spcBef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Programming Language</a:t>
            </a:r>
            <a:r>
              <a:t> - set of rules that direct the actions of a computer</a:t>
            </a:r>
          </a:p>
          <a:p>
            <a:pPr marL="1346200" lvl="1" defTabSz="457200">
              <a:lnSpc>
                <a:spcPct val="115000"/>
              </a:lnSpc>
              <a:spcBef>
                <a:spcPts val="0"/>
              </a:spcBef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Markup Language</a:t>
            </a:r>
            <a:r>
              <a:t> - language for formatting “documents” where a document can be any stored file, not just text</a:t>
            </a:r>
          </a:p>
          <a:p>
            <a:pPr marL="1346200" lvl="1" defTabSz="457200">
              <a:lnSpc>
                <a:spcPct val="115000"/>
              </a:lnSpc>
              <a:spcBef>
                <a:spcPts val="0"/>
              </a:spcBef>
            </a:pPr>
            <a:r>
              <a:t>Formatting is defined in the document with a series of tags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xfrm>
            <a:off x="11408088" y="94234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HyperText Markup Language (HTML)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4294967295"/>
          </p:nvPr>
        </p:nvSpPr>
        <p:spPr>
          <a:xfrm>
            <a:off x="958850" y="2489454"/>
            <a:ext cx="11099800" cy="4774692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</a:pPr>
            <a:r>
              <a:t>The combinations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HyperText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Markup Languages</a:t>
            </a:r>
            <a:r>
              <a:t>.</a:t>
            </a:r>
          </a:p>
          <a:p>
            <a:pPr defTabSz="457200">
              <a:spcBef>
                <a:spcPts val="0"/>
              </a:spcBef>
            </a:pPr>
            <a:endParaRPr/>
          </a:p>
          <a:p>
            <a:pPr defTabSz="457200">
              <a:spcBef>
                <a:spcPts val="0"/>
              </a:spcBef>
            </a:pPr>
            <a:r>
              <a:t>Language that can be used to develop web pages.</a:t>
            </a:r>
          </a:p>
          <a:p>
            <a:pPr defTabSz="457200">
              <a:spcBef>
                <a:spcPts val="0"/>
              </a:spcBef>
            </a:pP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defTabSz="457200">
              <a:spcBef>
                <a:spcPts val="0"/>
              </a:spcBef>
            </a:pPr>
            <a:r>
              <a:t>The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t>World Wide Web Consortium (</a:t>
            </a:r>
            <a:r>
              <a:rPr u="sng">
                <a:hlinkClick r:id="rId2"/>
              </a:rPr>
              <a:t>http://w3c.org</a:t>
            </a:r>
            <a:r>
              <a:t>) sets the standards for HTML and its related languages.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11408088" y="94234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400">
                <a:solidFill>
                  <a:srgbClr val="23232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What is XML?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4294967295"/>
          </p:nvPr>
        </p:nvSpPr>
        <p:spPr>
          <a:xfrm>
            <a:off x="958850" y="2489454"/>
            <a:ext cx="11099800" cy="6464682"/>
          </a:xfrm>
          <a:prstGeom prst="rect">
            <a:avLst/>
          </a:prstGeom>
        </p:spPr>
        <p:txBody>
          <a:bodyPr/>
          <a:lstStyle/>
          <a:p>
            <a:pPr marL="342900" indent="-273050" defTabSz="457200">
              <a:spcBef>
                <a:spcPts val="0"/>
              </a:spcBef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XML – eXtensible Markup Language</a:t>
            </a:r>
          </a:p>
          <a:p>
            <a:pPr marL="342900" indent="-273050" defTabSz="457200">
              <a:spcBef>
                <a:spcPts val="0"/>
              </a:spcBef>
              <a:buSzTx/>
              <a:buNone/>
            </a:pPr>
            <a:endParaRPr/>
          </a:p>
          <a:p>
            <a:pPr marL="742950" indent="-273050" defTabSz="457200">
              <a:spcBef>
                <a:spcPts val="0"/>
              </a:spcBef>
              <a:buSzTx/>
              <a:buNone/>
            </a:pPr>
            <a:r>
              <a:t>A text-based language designed to describe, deliver, and exchange structured information. </a:t>
            </a:r>
            <a:br/>
            <a:endParaRPr/>
          </a:p>
          <a:p>
            <a:pPr marL="742950" indent="-273050" defTabSz="457200">
              <a:spcBef>
                <a:spcPts val="0"/>
              </a:spcBef>
              <a:buSzTx/>
              <a:buNone/>
            </a:pPr>
            <a:r>
              <a:t>It is not intended to replace HTML – </a:t>
            </a:r>
            <a:br/>
            <a:r>
              <a:t>it is intended to extend the power of HTML by separating data from presentation. </a:t>
            </a:r>
          </a:p>
          <a:p>
            <a:pPr marL="742950" indent="-273050" defTabSz="457200">
              <a:spcBef>
                <a:spcPts val="0"/>
              </a:spcBef>
              <a:buSzTx/>
              <a:buNone/>
            </a:pPr>
            <a:endParaRPr/>
          </a:p>
          <a:p>
            <a:pPr marL="742950" indent="-273050" defTabSz="457200">
              <a:spcBef>
                <a:spcPts val="0"/>
              </a:spcBef>
              <a:buSzTx/>
              <a:buNone/>
            </a:pPr>
            <a:r>
              <a:t>Mainly design for export and transport data.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1265</Words>
  <Application>Microsoft Macintosh PowerPoint</Application>
  <PresentationFormat>Custom</PresentationFormat>
  <Paragraphs>287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White</vt:lpstr>
      <vt:lpstr>Introduction to HTML</vt:lpstr>
      <vt:lpstr>Introduction</vt:lpstr>
      <vt:lpstr>Web Page Example</vt:lpstr>
      <vt:lpstr>What is a website?</vt:lpstr>
      <vt:lpstr>HyperText</vt:lpstr>
      <vt:lpstr>PowerPoint Presentation</vt:lpstr>
      <vt:lpstr>Computer Languages</vt:lpstr>
      <vt:lpstr>HyperText Markup Language (HTML)</vt:lpstr>
      <vt:lpstr>What is XML?</vt:lpstr>
      <vt:lpstr>The Difference Between XML and HTML</vt:lpstr>
      <vt:lpstr>What is XHTML?</vt:lpstr>
      <vt:lpstr>What is HTML5?</vt:lpstr>
      <vt:lpstr>Document Type Definition </vt:lpstr>
      <vt:lpstr>DTD Examples</vt:lpstr>
      <vt:lpstr>Example HTML5 Web Page</vt:lpstr>
      <vt:lpstr>Head and Body Sections:</vt:lpstr>
      <vt:lpstr>PowerPoint Presentation</vt:lpstr>
      <vt:lpstr>Heading Element</vt:lpstr>
      <vt:lpstr>Paragraph Element</vt:lpstr>
      <vt:lpstr>Line Break Element</vt:lpstr>
      <vt:lpstr>Blockquote Element</vt:lpstr>
      <vt:lpstr>Phrase Elements</vt:lpstr>
      <vt:lpstr>Phrase Elements</vt:lpstr>
      <vt:lpstr>Proper Nesting</vt:lpstr>
      <vt:lpstr>HTML Lists</vt:lpstr>
      <vt:lpstr>Unordered List</vt:lpstr>
      <vt:lpstr>Ordered List</vt:lpstr>
      <vt:lpstr>Ordered List Example</vt:lpstr>
      <vt:lpstr>Description List</vt:lpstr>
      <vt:lpstr>Description List Example</vt:lpstr>
      <vt:lpstr>Special Characters</vt:lpstr>
      <vt:lpstr>Div Element</vt:lpstr>
      <vt:lpstr>HTML5 Structural Elements</vt:lpstr>
      <vt:lpstr>HTML5 Structural Element</vt:lpstr>
      <vt:lpstr>Anchor Element</vt:lpstr>
      <vt:lpstr>Absolute and Relative Hyperlinks</vt:lpstr>
      <vt:lpstr>Email Hyperlinks</vt:lpstr>
      <vt:lpstr>External Resource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cp:lastModifiedBy>Raj Singh</cp:lastModifiedBy>
  <cp:revision>4</cp:revision>
  <dcterms:modified xsi:type="dcterms:W3CDTF">2018-08-25T22:45:31Z</dcterms:modified>
</cp:coreProperties>
</file>