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82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88173" autoAdjust="0"/>
  </p:normalViewPr>
  <p:slideViewPr>
    <p:cSldViewPr snapToGrid="0" snapToObjects="1">
      <p:cViewPr varScale="1">
        <p:scale>
          <a:sx n="102" d="100"/>
          <a:sy n="102" d="100"/>
        </p:scale>
        <p:origin x="121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JavaScript ergänzt die anderen beiden Technologien</a:t>
            </a:r>
          </a:p>
          <a:p>
            <a:r>
              <a:rPr lang="de-CH" dirty="0"/>
              <a:t>JS-Engine ist in allen Browsern verbaut, sie kann JavaScript interpretieren</a:t>
            </a:r>
          </a:p>
          <a:p>
            <a:r>
              <a:rPr lang="de-CH" dirty="0"/>
              <a:t>Kann überall eingesetzt werden, wo clientseitiger dynamischer Seiteninhalt gewünscht ist. Aber dank </a:t>
            </a:r>
            <a:r>
              <a:rPr lang="de-CH" dirty="0" err="1"/>
              <a:t>Node</a:t>
            </a:r>
            <a:r>
              <a:rPr lang="de-CH" dirty="0"/>
              <a:t> kann JS auch serverseitig eingesetzt werden.</a:t>
            </a:r>
          </a:p>
          <a:p>
            <a:r>
              <a:rPr lang="de-CH" dirty="0"/>
              <a:t>Was ist überhaupt alles möglich mit JS?</a:t>
            </a:r>
          </a:p>
          <a:p>
            <a:r>
              <a:rPr lang="de-CH" dirty="0"/>
              <a:t>-Problematik JS disabled ansprechen</a:t>
            </a:r>
          </a:p>
          <a:p>
            <a:r>
              <a:rPr lang="de-CH" dirty="0"/>
              <a:t>Frontend/Backend Technologie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JS ist Grundlage für weiterführende Frameworks ( https://medium.com/the-node-js-collection/modern-javascript-explained-for-dinosaurs-f695e9747b70 ), Angular baut auf </a:t>
            </a:r>
            <a:r>
              <a:rPr lang="de-CH" dirty="0" err="1"/>
              <a:t>TypeScript</a:t>
            </a:r>
            <a:r>
              <a:rPr lang="de-CH" dirty="0"/>
              <a:t> auf, was auf «normalem» JavaScript 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9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8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https://www.w3schools.com/js/js_array_methods.asp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7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JS unsicher, weil Variablen keine Deklaration brauchen</a:t>
            </a:r>
          </a:p>
          <a:p>
            <a:r>
              <a:rPr lang="de-CH" dirty="0"/>
              <a:t>https://www.w3schools.com/js/js_strict.asp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8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Sprachbeliebtheit (keine Aussage, wie gut eine Sprache ist)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https://www.tiobe.com/tiobe-index/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3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ECMAScript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Standard für Skriptsprachen im Web, JavaScript, JScript, </a:t>
            </a:r>
            <a:r>
              <a:rPr lang="de-CH" dirty="0" err="1">
                <a:sym typeface="Wingdings" panose="05000000000000000000" pitchFamily="2" charset="2"/>
              </a:rPr>
              <a:t>ActionScript</a:t>
            </a:r>
            <a:r>
              <a:rPr lang="de-CH" dirty="0">
                <a:sym typeface="Wingdings" panose="05000000000000000000" pitchFamily="2" charset="2"/>
              </a:rPr>
              <a:t> implementieren den Standard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ES5 in allen modernen Browsern unterstützt (https://www.w3schools.com/js/js_versions.asp). </a:t>
            </a:r>
          </a:p>
          <a:p>
            <a:r>
              <a:rPr lang="de-CH" dirty="0">
                <a:sym typeface="Wingdings" panose="05000000000000000000" pitchFamily="2" charset="2"/>
              </a:rPr>
              <a:t>Für noch mehr Infos zu ES6: https://webapplog.com/es6/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 im Browser</a:t>
            </a:r>
          </a:p>
          <a:p>
            <a:r>
              <a:rPr lang="de-CH" dirty="0" err="1"/>
              <a:t>about:config</a:t>
            </a:r>
            <a:r>
              <a:rPr lang="de-CH" dirty="0"/>
              <a:t>; </a:t>
            </a:r>
            <a:r>
              <a:rPr lang="de-CH" dirty="0" err="1"/>
              <a:t>ctrl+f</a:t>
            </a:r>
            <a:r>
              <a:rPr lang="de-CH" dirty="0"/>
              <a:t> «</a:t>
            </a:r>
            <a:r>
              <a:rPr lang="de-CH" dirty="0" err="1"/>
              <a:t>javascript.enabled</a:t>
            </a:r>
            <a:r>
              <a:rPr lang="de-CH" dirty="0"/>
              <a:t>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>
                <a:sym typeface="Wingdings" panose="05000000000000000000" pitchFamily="2" charset="2"/>
              </a:rPr>
              <a:t> Demo </a:t>
            </a:r>
            <a:r>
              <a:rPr lang="de-CH" dirty="0" err="1">
                <a:sym typeface="Wingdings" panose="05000000000000000000" pitchFamily="2" charset="2"/>
              </a:rPr>
              <a:t>var</a:t>
            </a:r>
            <a:r>
              <a:rPr lang="de-CH" dirty="0">
                <a:sym typeface="Wingdings" panose="05000000000000000000" pitchFamily="2" charset="2"/>
              </a:rPr>
              <a:t> vs. </a:t>
            </a:r>
            <a:r>
              <a:rPr lang="de-CH" dirty="0" err="1">
                <a:sym typeface="Wingdings" panose="05000000000000000000" pitchFamily="2" charset="2"/>
              </a:rPr>
              <a:t>let</a:t>
            </a:r>
            <a:r>
              <a:rPr lang="de-CH" dirty="0">
                <a:sym typeface="Wingdings" panose="05000000000000000000" pitchFamily="2" charset="2"/>
              </a:rPr>
              <a:t> (im Browser)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5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https://developer.mozilla.org/de/docs/Web/JavaScript/Reference/Global_Objects/Array/forEach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3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Diese Funktionen können auch auf anderen Elementen ausgeführt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0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  <a:p>
            <a:r>
              <a:rPr lang="de-CH" dirty="0"/>
              <a:t>http://www.w3schools.com/js/js_operators.asp</a:t>
            </a:r>
            <a:endParaRPr lang="de-C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09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ph/JSTraining_ICT-Campus/blob/master/Objects/Objects.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ph/JSTraining_ICT-Campus/blob/master/functions.j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JavaScript" TargetMode="External"/><Relationship Id="rId2" Type="http://schemas.openxmlformats.org/officeDocument/2006/relationships/hyperlink" Target="https://developer.mozilla.org/de/docs/Web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htmldom.asp" TargetMode="External"/><Relationship Id="rId4" Type="http://schemas.openxmlformats.org/officeDocument/2006/relationships/hyperlink" Target="https://www.w3schools.com/j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Const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ph/JSTraining_ICT-Campus/blob/master/HowToReferenceJ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Philip Marti</a:t>
            </a:r>
          </a:p>
          <a:p>
            <a:r>
              <a:rPr lang="de-CH">
                <a:hlinkClick r:id="rId2"/>
              </a:rPr>
              <a:t>https://github.com/martiph/JSTraining_ICT-Campus</a:t>
            </a:r>
            <a:r>
              <a:rPr lang="de-CH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F76385-FFC9-421A-B27C-F1C18FE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37" y="341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 (i = </a:t>
            </a:r>
            <a:r>
              <a:rPr lang="de-CH">
                <a:latin typeface="Consolas" panose="020B0609020204030204" pitchFamily="49" charset="0"/>
              </a:rPr>
              <a:t>0; i </a:t>
            </a:r>
            <a:r>
              <a:rPr lang="de-CH" dirty="0">
                <a:latin typeface="Consolas" panose="020B0609020204030204" pitchFamily="49" charset="0"/>
              </a:rPr>
              <a:t>&lt; </a:t>
            </a:r>
            <a:r>
              <a:rPr lang="de-CH">
                <a:latin typeface="Consolas" panose="020B0609020204030204" pitchFamily="49" charset="0"/>
              </a:rPr>
              <a:t>10; i</a:t>
            </a:r>
            <a:r>
              <a:rPr lang="de-CH" dirty="0">
                <a:latin typeface="Consolas" panose="020B0609020204030204" pitchFamily="49" charset="0"/>
              </a:rPr>
              <a:t>++){console.log(i);}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 in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){console.log(x);}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 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){console.log(i)}</a:t>
            </a:r>
          </a:p>
          <a:p>
            <a:r>
              <a:rPr lang="de-CH" dirty="0">
                <a:latin typeface="Consolas" panose="020B0609020204030204" pitchFamily="49" charset="0"/>
              </a:rPr>
              <a:t>do {console.log(i)} </a:t>
            </a:r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 =&gt; console.log(e)); //</a:t>
            </a:r>
            <a:r>
              <a:rPr lang="de-CH" dirty="0"/>
              <a:t>(ES6)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function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){console.log(e)});</a:t>
            </a:r>
            <a:r>
              <a:rPr lang="de-CH" dirty="0"/>
              <a:t> //(ES5)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 vom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document</a:t>
            </a:r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document.getElementsByTagName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document.getElementsByClassName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ClassName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document.getElementById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id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element</a:t>
            </a:r>
            <a:endParaRPr lang="de-C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Neues Element im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document.createElement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body.appendChild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Manipulation von HTML-Elementen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element.innerText</a:t>
            </a:r>
            <a:r>
              <a:rPr lang="de-CH" dirty="0">
                <a:latin typeface="Consolas" panose="020B0609020204030204" pitchFamily="49" charset="0"/>
              </a:rPr>
              <a:t> = “Hello”;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element.innerHTML</a:t>
            </a:r>
            <a:r>
              <a:rPr lang="de-CH" dirty="0">
                <a:latin typeface="Consolas" panose="020B0609020204030204" pitchFamily="49" charset="0"/>
              </a:rPr>
              <a:t> = ”&lt;a </a:t>
            </a:r>
            <a:r>
              <a:rPr lang="de-CH" dirty="0" err="1">
                <a:latin typeface="Consolas" panose="020B0609020204030204" pitchFamily="49" charset="0"/>
              </a:rPr>
              <a:t>href</a:t>
            </a:r>
            <a:r>
              <a:rPr lang="de-CH" dirty="0">
                <a:latin typeface="Consolas" panose="020B0609020204030204" pitchFamily="49" charset="0"/>
              </a:rPr>
              <a:t>=’google.com’&gt;Link&lt;/a&gt;”;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element.style.backgroundColor</a:t>
            </a:r>
            <a:r>
              <a:rPr lang="de-CH" dirty="0">
                <a:latin typeface="Consolas" panose="020B0609020204030204" pitchFamily="49" charset="0"/>
              </a:rPr>
              <a:t> = “</a:t>
            </a:r>
            <a:r>
              <a:rPr lang="de-CH" dirty="0" err="1">
                <a:latin typeface="Consolas" panose="020B0609020204030204" pitchFamily="49" charset="0"/>
              </a:rPr>
              <a:t>blue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element.ClassList.add</a:t>
            </a:r>
            <a:r>
              <a:rPr lang="de-CH" dirty="0">
                <a:latin typeface="Consolas" panose="020B0609020204030204" pitchFamily="49" charset="0"/>
              </a:rPr>
              <a:t>(‘Class1’,’Class2’);</a:t>
            </a:r>
          </a:p>
          <a:p>
            <a:r>
              <a:rPr lang="de-CH" dirty="0">
                <a:latin typeface="Consolas" panose="020B0609020204030204" pitchFamily="49" charset="0"/>
              </a:rPr>
              <a:t>element.id = ”</a:t>
            </a:r>
            <a:r>
              <a:rPr lang="de-CH" dirty="0" err="1">
                <a:latin typeface="Consolas" panose="020B0609020204030204" pitchFamily="49" charset="0"/>
              </a:rPr>
              <a:t>unique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/>
              <a:t>Und viele mehr…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E811C3D-1F9B-4EB1-B087-21C4FC988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32463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390096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4625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6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2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Multiplikation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4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3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Modulus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1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Inkrement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4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Dekrement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1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person</a:t>
            </a:r>
            <a:r>
              <a:rPr lang="de-CH" dirty="0">
                <a:latin typeface="Consolas" panose="020B0609020204030204" pitchFamily="49" charset="0"/>
              </a:rPr>
              <a:t> = 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”, 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”};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de-CH" dirty="0">
                <a:hlinkClick r:id="rId3"/>
              </a:rPr>
              <a:t>https://github.com/martiph/JSTraining_ICT-Campus/blob/master/Objects/Objects.js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[1,2,3,4,5];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new</a:t>
            </a:r>
            <a:r>
              <a:rPr lang="de-CH" dirty="0">
                <a:latin typeface="Consolas" panose="020B0609020204030204" pitchFamily="49" charset="0"/>
              </a:rPr>
              <a:t> Array();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[0];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array.push</a:t>
            </a:r>
            <a:r>
              <a:rPr lang="de-CH" dirty="0">
                <a:latin typeface="Consolas" panose="020B0609020204030204" pitchFamily="49" charset="0"/>
              </a:rPr>
              <a:t>(5);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objectArray</a:t>
            </a:r>
            <a:r>
              <a:rPr lang="de-CH" dirty="0">
                <a:latin typeface="Consolas" panose="020B0609020204030204" pitchFamily="49" charset="0"/>
              </a:rPr>
              <a:t> = [{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",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"},{name:"2name",lastname:"2lastname"}]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Codeblock, welcher explizit aufgerufen werden muss</a:t>
            </a:r>
          </a:p>
          <a:p>
            <a:endParaRPr lang="de-CH" dirty="0">
              <a:hlinkClick r:id="rId3"/>
            </a:endParaRPr>
          </a:p>
          <a:p>
            <a:r>
              <a:rPr lang="de-CH" dirty="0">
                <a:hlinkClick r:id="rId3"/>
              </a:rPr>
              <a:t>https://github.com/martiph/JSTraining_ICT-Campus/blob/master/functions.js</a:t>
            </a: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Exception</a:t>
            </a:r>
            <a:r>
              <a:rPr lang="de-CH" dirty="0"/>
              <a:t>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try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}catch(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console.log(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finally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anyway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Consolas" panose="020B0609020204030204" pitchFamily="49" charset="0"/>
              </a:rPr>
              <a:t>Console.log() ;)</a:t>
            </a:r>
          </a:p>
          <a:p>
            <a:r>
              <a:rPr lang="de-CH" dirty="0" err="1">
                <a:latin typeface="Consolas" panose="020B0609020204030204" pitchFamily="49" charset="0"/>
              </a:rPr>
              <a:t>debugger</a:t>
            </a:r>
            <a:r>
              <a:rPr lang="de-CH" dirty="0">
                <a:latin typeface="Consolas" panose="020B0609020204030204" pitchFamily="49" charset="0"/>
              </a:rPr>
              <a:t>; //erstellt einen Breakpoint</a:t>
            </a:r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  <a:r>
              <a:rPr lang="en-GB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HTML/CSS/JavaScript</a:t>
            </a:r>
          </a:p>
          <a:p>
            <a:r>
              <a:rPr lang="de-CH" dirty="0"/>
              <a:t>JS-Engine</a:t>
            </a:r>
          </a:p>
          <a:p>
            <a:r>
              <a:rPr lang="de-CH" dirty="0"/>
              <a:t>Einsatzmöglichkeiten</a:t>
            </a:r>
          </a:p>
          <a:p>
            <a:r>
              <a:rPr lang="de-CH" dirty="0"/>
              <a:t>Läuft meistens auf Clients</a:t>
            </a:r>
          </a:p>
          <a:p>
            <a:r>
              <a:rPr lang="de-CH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EDD1-C5C8-4540-A7E4-E9F94351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Strict</a:t>
            </a:r>
            <a:r>
              <a:rPr lang="de-CH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75C41-2819-45CC-A074-C1B6D29A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Seit ES5</a:t>
            </a:r>
          </a:p>
          <a:p>
            <a:r>
              <a:rPr lang="de-CH" dirty="0"/>
              <a:t>JavaScript ist unsicher</a:t>
            </a:r>
          </a:p>
          <a:p>
            <a:r>
              <a:rPr lang="de-CH" dirty="0">
                <a:latin typeface="Consolas" panose="020B0609020204030204" pitchFamily="49" charset="0"/>
              </a:rPr>
              <a:t>‘‘</a:t>
            </a:r>
            <a:r>
              <a:rPr lang="de-CH" dirty="0" err="1">
                <a:latin typeface="Consolas" panose="020B0609020204030204" pitchFamily="49" charset="0"/>
              </a:rPr>
              <a:t>use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strict</a:t>
            </a:r>
            <a:r>
              <a:rPr lang="de-CH" dirty="0">
                <a:latin typeface="Consolas" panose="020B0609020204030204" pitchFamily="49" charset="0"/>
              </a:rPr>
              <a:t>’’;</a:t>
            </a:r>
          </a:p>
          <a:p>
            <a:r>
              <a:rPr lang="de-CH" dirty="0"/>
              <a:t>Verhindert:</a:t>
            </a:r>
          </a:p>
          <a:p>
            <a:pPr lvl="1"/>
            <a:r>
              <a:rPr lang="de-CH" sz="2800" dirty="0"/>
              <a:t>Verwendung von nicht deklarierten Variablen/Objekten</a:t>
            </a:r>
          </a:p>
          <a:p>
            <a:pPr lvl="1"/>
            <a:r>
              <a:rPr lang="de-CH" sz="2800" dirty="0"/>
              <a:t>Löschen von Funktionen/Variablen/Objekten (mit </a:t>
            </a:r>
            <a:r>
              <a:rPr lang="de-CH" sz="2800" dirty="0" err="1">
                <a:latin typeface="Consolas" panose="020B0609020204030204" pitchFamily="49" charset="0"/>
              </a:rPr>
              <a:t>delete</a:t>
            </a:r>
            <a:r>
              <a:rPr lang="de-CH" sz="2800" dirty="0">
                <a:latin typeface="Consolas" panose="020B0609020204030204" pitchFamily="49" charset="0"/>
              </a:rPr>
              <a:t> x;</a:t>
            </a:r>
            <a:r>
              <a:rPr lang="de-CH" sz="2800" dirty="0"/>
              <a:t>)</a:t>
            </a:r>
          </a:p>
          <a:p>
            <a:pPr lvl="1"/>
            <a:r>
              <a:rPr lang="de-CH" sz="2800" dirty="0"/>
              <a:t>Gebrauch von reservierten Wörtern</a:t>
            </a:r>
          </a:p>
        </p:txBody>
      </p:sp>
    </p:spTree>
    <p:extLst>
      <p:ext uri="{BB962C8B-B14F-4D97-AF65-F5344CB8AC3E}">
        <p14:creationId xmlns:p14="http://schemas.microsoft.com/office/powerpoint/2010/main" val="222767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Installiere den Editor deiner Wahl (VS Code)</a:t>
            </a:r>
          </a:p>
          <a:p>
            <a:r>
              <a:rPr lang="de-CH" dirty="0"/>
              <a:t>Gehe auf </a:t>
            </a:r>
            <a:r>
              <a:rPr lang="de-CH" dirty="0">
                <a:hlinkClick r:id="rId2"/>
              </a:rPr>
              <a:t>Code Academy</a:t>
            </a:r>
            <a:endParaRPr lang="de-CH" dirty="0"/>
          </a:p>
          <a:p>
            <a:r>
              <a:rPr lang="de-CH" dirty="0"/>
              <a:t>Erstelle einen Account und beginne mit den Übungen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Erstelle eine Slideshow, wie </a:t>
            </a:r>
            <a:r>
              <a:rPr lang="de-CH" dirty="0">
                <a:hlinkClick r:id="rId2"/>
              </a:rPr>
              <a:t>hier</a:t>
            </a:r>
            <a:r>
              <a:rPr lang="de-CH" dirty="0"/>
              <a:t> aber mit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F255E-6B70-47EB-B322-AE0EDE0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Nützliche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111F8-6EB7-4823-BCA6-4458C8F4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https://developer.mozilla.org/de/docs/Web/</a:t>
            </a:r>
            <a:r>
              <a:rPr lang="de-CH" dirty="0"/>
              <a:t> (Generelle Übersicht)</a:t>
            </a:r>
            <a:endParaRPr lang="de-CH" dirty="0">
              <a:hlinkClick r:id="rId3"/>
            </a:endParaRPr>
          </a:p>
          <a:p>
            <a:r>
              <a:rPr lang="de-CH" dirty="0">
                <a:hlinkClick r:id="rId3"/>
              </a:rPr>
              <a:t>https://developer.mozilla.org/de/docs/Web/JavaScript</a:t>
            </a:r>
            <a:r>
              <a:rPr lang="de-CH" dirty="0"/>
              <a:t> (JS)</a:t>
            </a:r>
          </a:p>
          <a:p>
            <a:r>
              <a:rPr lang="de-CH" dirty="0">
                <a:hlinkClick r:id="rId4"/>
              </a:rPr>
              <a:t>https://www.w3schools.com/js/</a:t>
            </a:r>
            <a:r>
              <a:rPr lang="de-CH" dirty="0"/>
              <a:t> (JS)</a:t>
            </a:r>
          </a:p>
          <a:p>
            <a:r>
              <a:rPr lang="de-CH" dirty="0">
                <a:hlinkClick r:id="rId5"/>
              </a:rPr>
              <a:t>https://www.w3schools.com/js/js_htmldom.asp</a:t>
            </a:r>
            <a:r>
              <a:rPr lang="de-CH" dirty="0"/>
              <a:t> (DOM Manipulation)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01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116BE-8DF3-4080-A64A-B119084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A5657-8511-43BD-B841-5A3531F7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AC43F0-AF07-443A-9112-262ED8CED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55"/>
          <a:stretch/>
        </p:blipFill>
        <p:spPr>
          <a:xfrm>
            <a:off x="1992442" y="365125"/>
            <a:ext cx="820711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 Versionen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</a:t>
            </a:r>
          </a:p>
          <a:p>
            <a:r>
              <a:rPr lang="de-CH" dirty="0"/>
              <a:t>ES6 </a:t>
            </a:r>
            <a:r>
              <a:rPr lang="de-CH" dirty="0">
                <a:hlinkClick r:id="rId3"/>
              </a:rPr>
              <a:t>http://es6-features.org/#Constants</a:t>
            </a:r>
            <a:r>
              <a:rPr lang="de-CH" dirty="0"/>
              <a:t> (ES2015)</a:t>
            </a:r>
          </a:p>
          <a:p>
            <a:r>
              <a:rPr lang="de-CH" dirty="0"/>
              <a:t>Klassen, Arrow </a:t>
            </a:r>
            <a:r>
              <a:rPr lang="de-CH" dirty="0" err="1"/>
              <a:t>functions</a:t>
            </a:r>
            <a:r>
              <a:rPr lang="de-CH" dirty="0"/>
              <a:t>, Vererbung,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Transpiling</a:t>
            </a:r>
            <a:r>
              <a:rPr lang="de-CH" dirty="0"/>
              <a:t> (z. Bsp.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JavaScript)</a:t>
            </a:r>
            <a:endParaRPr lang="de-CH" dirty="0"/>
          </a:p>
          <a:p>
            <a:r>
              <a:rPr lang="de-CH" dirty="0"/>
              <a:t>ES2016</a:t>
            </a:r>
          </a:p>
          <a:p>
            <a:r>
              <a:rPr lang="de-CH" dirty="0"/>
              <a:t>ES2017</a:t>
            </a:r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  <a:p>
            <a:r>
              <a:rPr lang="de-CH" dirty="0" err="1"/>
              <a:t>Script</a:t>
            </a:r>
            <a:r>
              <a:rPr lang="de-CH" dirty="0"/>
              <a:t>-Block</a:t>
            </a:r>
          </a:p>
          <a:p>
            <a:r>
              <a:rPr lang="de-CH" dirty="0"/>
              <a:t>Separates File</a:t>
            </a:r>
          </a:p>
          <a:p>
            <a:r>
              <a:rPr lang="de-CH" dirty="0">
                <a:hlinkClick r:id="rId3"/>
              </a:rPr>
              <a:t>https://github.com/martiph/JSTraining_ICT-Campus/blob/master/HowToReferenceJS/index.html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Firefox (F12)</a:t>
            </a:r>
          </a:p>
          <a:p>
            <a:r>
              <a:rPr lang="de-CH" dirty="0"/>
              <a:t>Sublime Text </a:t>
            </a:r>
            <a:r>
              <a:rPr lang="de-CH" dirty="0">
                <a:hlinkClick r:id="rId2"/>
              </a:rPr>
              <a:t>https://www.sublimetext.com/</a:t>
            </a:r>
            <a:endParaRPr lang="de-CH" dirty="0"/>
          </a:p>
          <a:p>
            <a:r>
              <a:rPr lang="de-CH" dirty="0"/>
              <a:t>Visual Studio Code </a:t>
            </a:r>
            <a:r>
              <a:rPr lang="de-CH" dirty="0">
                <a:hlinkClick r:id="rId3"/>
              </a:rPr>
              <a:t>https://code.visualstudio.com/</a:t>
            </a:r>
            <a:endParaRPr lang="de-CH" dirty="0"/>
          </a:p>
          <a:p>
            <a:r>
              <a:rPr lang="de-CH" dirty="0" err="1"/>
              <a:t>IntelliJ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https://www.jetbrains.com/idea/</a:t>
            </a:r>
            <a:endParaRPr lang="de-CH" dirty="0"/>
          </a:p>
          <a:p>
            <a:r>
              <a:rPr lang="de-CH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 </a:t>
            </a:r>
            <a:r>
              <a:rPr lang="de-CH" dirty="0" err="1"/>
              <a:t>var</a:t>
            </a:r>
            <a:r>
              <a:rPr lang="de-CH" dirty="0"/>
              <a:t> x; </a:t>
            </a:r>
            <a:r>
              <a:rPr lang="de-CH" dirty="0" err="1"/>
              <a:t>var</a:t>
            </a:r>
            <a:r>
              <a:rPr lang="de-CH" dirty="0"/>
              <a:t> y = 10; </a:t>
            </a:r>
            <a:r>
              <a:rPr lang="de-CH" dirty="0" err="1"/>
              <a:t>var</a:t>
            </a:r>
            <a:r>
              <a:rPr lang="de-CH" dirty="0"/>
              <a:t> z = “Hello”;</a:t>
            </a:r>
          </a:p>
          <a:p>
            <a:r>
              <a:rPr lang="de-CH" dirty="0"/>
              <a:t>ES6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anderer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kein </a:t>
            </a:r>
            <a:r>
              <a:rPr lang="de-CH" dirty="0" err="1"/>
              <a:t>re-assignment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,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other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everything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3505200" cy="34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Breitbild</PresentationFormat>
  <Paragraphs>165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JavaScript</vt:lpstr>
      <vt:lpstr>Überblick JavaScript</vt:lpstr>
      <vt:lpstr>PowerPoint-Präsentation</vt:lpstr>
      <vt:lpstr>JavaScript Versionen</vt:lpstr>
      <vt:lpstr>How to run JavaScript</vt:lpstr>
      <vt:lpstr>How to reference JavaScript</vt:lpstr>
      <vt:lpstr>Development Tools</vt:lpstr>
      <vt:lpstr>Variablen</vt:lpstr>
      <vt:lpstr>If, else if, Switch</vt:lpstr>
      <vt:lpstr>Loops</vt:lpstr>
      <vt:lpstr>Elemente vom Document Object Model</vt:lpstr>
      <vt:lpstr>Neues Element im Document Object Model</vt:lpstr>
      <vt:lpstr>Manipulation von HTML-Elementen</vt:lpstr>
      <vt:lpstr>Operators</vt:lpstr>
      <vt:lpstr>Object</vt:lpstr>
      <vt:lpstr>Array</vt:lpstr>
      <vt:lpstr>Functions</vt:lpstr>
      <vt:lpstr>Exception-Handling</vt:lpstr>
      <vt:lpstr>Debugging</vt:lpstr>
      <vt:lpstr>Strict Mode</vt:lpstr>
      <vt:lpstr>Your Turn</vt:lpstr>
      <vt:lpstr>Your turn, again</vt:lpstr>
      <vt:lpstr>Nützliche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philip.marti@corporatesoftware.ch</dc:creator>
  <cp:lastModifiedBy>Philip Marti</cp:lastModifiedBy>
  <cp:revision>100</cp:revision>
  <dcterms:created xsi:type="dcterms:W3CDTF">2017-01-25T06:50:42Z</dcterms:created>
  <dcterms:modified xsi:type="dcterms:W3CDTF">2018-03-07T17:01:29Z</dcterms:modified>
</cp:coreProperties>
</file>