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8173" autoAdjust="0"/>
  </p:normalViewPr>
  <p:slideViewPr>
    <p:cSldViewPr snapToGrid="0" snapToObjects="1">
      <p:cViewPr varScale="1">
        <p:scale>
          <a:sx n="101" d="100"/>
          <a:sy n="101" d="100"/>
        </p:scale>
        <p:origin x="12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JavaScript ergänzt die anderen beiden Technologien</a:t>
            </a:r>
          </a:p>
          <a:p>
            <a:endParaRPr lang="de-CH" dirty="0"/>
          </a:p>
          <a:p>
            <a:r>
              <a:rPr lang="de-CH" dirty="0"/>
              <a:t>JS-Engine ist in allen Browsern verbaut, sie kann JavaScript interpretieren</a:t>
            </a:r>
          </a:p>
          <a:p>
            <a:endParaRPr lang="de-CH" dirty="0"/>
          </a:p>
          <a:p>
            <a:r>
              <a:rPr lang="de-CH" dirty="0"/>
              <a:t>Kann überall eingesetzt werden, wo clientseitiger dynamischer Seiteninhalt gewünscht ist. Aber dank </a:t>
            </a:r>
            <a:r>
              <a:rPr lang="de-CH" dirty="0" err="1"/>
              <a:t>Node</a:t>
            </a:r>
            <a:r>
              <a:rPr lang="de-CH" dirty="0"/>
              <a:t> kann JS auch serverseitig eingesetzt werden.</a:t>
            </a:r>
          </a:p>
          <a:p>
            <a:r>
              <a:rPr lang="de-CH" dirty="0"/>
              <a:t>Was ist überhaupt alles möglich mit JS?</a:t>
            </a:r>
          </a:p>
          <a:p>
            <a:r>
              <a:rPr lang="de-CH" dirty="0"/>
              <a:t>-Problematik JS disabled ansprechen</a:t>
            </a:r>
          </a:p>
          <a:p>
            <a:endParaRPr lang="de-CH" dirty="0"/>
          </a:p>
          <a:p>
            <a:r>
              <a:rPr lang="de-CH" dirty="0"/>
              <a:t>Frontend/Backend Technologie</a:t>
            </a:r>
          </a:p>
          <a:p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JS ist Grundlage für weiterführende Frameworks ( https://medium.com/the-node-js-collection/modern-javascript-explained-for-dinosaurs-f695e9747b70 ), Angular baut auf </a:t>
            </a:r>
            <a:r>
              <a:rPr lang="de-CH" dirty="0" err="1"/>
              <a:t>TypeScript</a:t>
            </a:r>
            <a:r>
              <a:rPr lang="de-CH" dirty="0"/>
              <a:t> auf, was auf «normalem» JavaScript basiert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9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Sprachbeliebtheit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https://www.tiobe.com/tiobe-index/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3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ECMAScript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Standard für Skriptsprachen im Web, JavaScript, JScript, </a:t>
            </a:r>
            <a:r>
              <a:rPr lang="de-CH" dirty="0" err="1">
                <a:sym typeface="Wingdings" panose="05000000000000000000" pitchFamily="2" charset="2"/>
              </a:rPr>
              <a:t>ActionScript</a:t>
            </a:r>
            <a:r>
              <a:rPr lang="de-CH" dirty="0">
                <a:sym typeface="Wingdings" panose="05000000000000000000" pitchFamily="2" charset="2"/>
              </a:rPr>
              <a:t> implementieren den Standard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ES5 in allen modernen Browsern unterstützt (https://www.w3schools.com/js/js_versions.asp).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1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Demo im Browser</a:t>
            </a:r>
          </a:p>
          <a:p>
            <a:endParaRPr lang="de-CH" dirty="0"/>
          </a:p>
          <a:p>
            <a:r>
              <a:rPr lang="de-CH" dirty="0" err="1"/>
              <a:t>about:config</a:t>
            </a:r>
            <a:r>
              <a:rPr lang="de-CH" dirty="0"/>
              <a:t>; </a:t>
            </a:r>
            <a:r>
              <a:rPr lang="de-CH" dirty="0" err="1"/>
              <a:t>ctrl+f</a:t>
            </a:r>
            <a:r>
              <a:rPr lang="de-CH" dirty="0"/>
              <a:t> «</a:t>
            </a:r>
            <a:r>
              <a:rPr lang="de-CH" dirty="0" err="1"/>
              <a:t>javascript.enabled</a:t>
            </a:r>
            <a:r>
              <a:rPr lang="de-CH" dirty="0"/>
              <a:t>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9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4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Diese Funktionen können auch auf anderen Elementen ausgeführt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20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rtiph/JSTraining_ICT-Camp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operator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isbaiutti/JSTraining/blob/master/functions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orisbaiutti/JSTraining/blob/master/Objects/Objects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javascri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owto/howto_js_slideshow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Consta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risbaiutti/JSTraining/blob/master/executejavascrip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Philip Marti</a:t>
            </a:r>
          </a:p>
          <a:p>
            <a:r>
              <a:rPr lang="de-CH">
                <a:hlinkClick r:id="rId2"/>
              </a:rPr>
              <a:t>https://github.com/martiph/JSTraining_ICT-Campus</a:t>
            </a:r>
            <a:r>
              <a:rPr lang="de-CH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F76385-FFC9-421A-B27C-F1C18FEC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437" y="3413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, </a:t>
            </a:r>
            <a:r>
              <a:rPr lang="de-CH" dirty="0" err="1"/>
              <a:t>else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,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latin typeface="Consolas" panose="020B0609020204030204" pitchFamily="49" charset="0"/>
              </a:rPr>
              <a:t>if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if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other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r>
              <a:rPr lang="de-CH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everything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else</a:t>
            </a: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5"/>
            <a:ext cx="3505200" cy="34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for</a:t>
            </a:r>
            <a:r>
              <a:rPr lang="de-CH" dirty="0">
                <a:latin typeface="Consolas" panose="020B0609020204030204" pitchFamily="49" charset="0"/>
              </a:rPr>
              <a:t> (i = </a:t>
            </a:r>
            <a:r>
              <a:rPr lang="de-CH">
                <a:latin typeface="Consolas" panose="020B0609020204030204" pitchFamily="49" charset="0"/>
              </a:rPr>
              <a:t>0; i </a:t>
            </a:r>
            <a:r>
              <a:rPr lang="de-CH" dirty="0">
                <a:latin typeface="Consolas" panose="020B0609020204030204" pitchFamily="49" charset="0"/>
              </a:rPr>
              <a:t>&lt; </a:t>
            </a:r>
            <a:r>
              <a:rPr lang="de-CH">
                <a:latin typeface="Consolas" panose="020B0609020204030204" pitchFamily="49" charset="0"/>
              </a:rPr>
              <a:t>10; i</a:t>
            </a:r>
            <a:r>
              <a:rPr lang="de-CH" dirty="0">
                <a:latin typeface="Consolas" panose="020B0609020204030204" pitchFamily="49" charset="0"/>
              </a:rPr>
              <a:t>++){console.log(i);}</a:t>
            </a:r>
          </a:p>
          <a:p>
            <a:r>
              <a:rPr lang="de-CH" dirty="0" err="1">
                <a:latin typeface="Consolas" panose="020B0609020204030204" pitchFamily="49" charset="0"/>
              </a:rPr>
              <a:t>for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elem</a:t>
            </a:r>
            <a:r>
              <a:rPr lang="de-CH" dirty="0">
                <a:latin typeface="Consolas" panose="020B0609020204030204" pitchFamily="49" charset="0"/>
              </a:rPr>
              <a:t> in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){console.log(x);}</a:t>
            </a:r>
          </a:p>
          <a:p>
            <a:r>
              <a:rPr lang="de-CH" dirty="0" err="1">
                <a:latin typeface="Consolas" panose="020B0609020204030204" pitchFamily="49" charset="0"/>
              </a:rPr>
              <a:t>while</a:t>
            </a:r>
            <a:r>
              <a:rPr lang="de-CH" dirty="0">
                <a:latin typeface="Consolas" panose="020B0609020204030204" pitchFamily="49" charset="0"/>
              </a:rPr>
              <a:t> 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){console.log(i)}</a:t>
            </a:r>
          </a:p>
          <a:p>
            <a:r>
              <a:rPr lang="de-CH" dirty="0">
                <a:latin typeface="Consolas" panose="020B0609020204030204" pitchFamily="49" charset="0"/>
              </a:rPr>
              <a:t>do {console.log(i)} </a:t>
            </a:r>
            <a:r>
              <a:rPr lang="de-CH" dirty="0" err="1">
                <a:latin typeface="Consolas" panose="020B0609020204030204" pitchFamily="49" charset="0"/>
              </a:rPr>
              <a:t>while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true</a:t>
            </a:r>
            <a:r>
              <a:rPr lang="de-CH" dirty="0">
                <a:latin typeface="Consolas" panose="020B0609020204030204" pitchFamily="49" charset="0"/>
              </a:rPr>
              <a:t>);</a:t>
            </a:r>
          </a:p>
          <a:p>
            <a:endParaRPr lang="de-CH" dirty="0">
              <a:latin typeface="Consolas" panose="020B0609020204030204" pitchFamily="49" charset="0"/>
            </a:endParaRPr>
          </a:p>
          <a:p>
            <a:r>
              <a:rPr lang="de-CH" dirty="0" err="1">
                <a:latin typeface="Consolas" panose="020B0609020204030204" pitchFamily="49" charset="0"/>
              </a:rPr>
              <a:t>array.forEach</a:t>
            </a:r>
            <a:r>
              <a:rPr lang="de-CH" dirty="0">
                <a:latin typeface="Consolas" panose="020B0609020204030204" pitchFamily="49" charset="0"/>
              </a:rPr>
              <a:t>((</a:t>
            </a:r>
            <a:r>
              <a:rPr lang="de-CH" dirty="0" err="1">
                <a:latin typeface="Consolas" panose="020B0609020204030204" pitchFamily="49" charset="0"/>
              </a:rPr>
              <a:t>e,i</a:t>
            </a:r>
            <a:r>
              <a:rPr lang="de-CH" dirty="0">
                <a:latin typeface="Consolas" panose="020B0609020204030204" pitchFamily="49" charset="0"/>
              </a:rPr>
              <a:t>) =&gt; console.log(e)); //</a:t>
            </a:r>
            <a:r>
              <a:rPr lang="de-CH" dirty="0"/>
              <a:t>(ES6)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array.forEach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function</a:t>
            </a:r>
            <a:r>
              <a:rPr lang="de-CH" dirty="0">
                <a:latin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</a:rPr>
              <a:t>e,i</a:t>
            </a:r>
            <a:r>
              <a:rPr lang="de-CH" dirty="0">
                <a:latin typeface="Consolas" panose="020B0609020204030204" pitchFamily="49" charset="0"/>
              </a:rPr>
              <a:t>){console.log(e)});</a:t>
            </a:r>
            <a:r>
              <a:rPr lang="de-CH" dirty="0"/>
              <a:t> //(ES5)</a:t>
            </a:r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</a:t>
            </a:r>
            <a:r>
              <a:rPr lang="de-CH" dirty="0"/>
              <a:t> Elements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document</a:t>
            </a:r>
            <a:endParaRPr lang="de-CH" dirty="0">
              <a:latin typeface="Consolas" panose="020B0609020204030204" pitchFamily="49" charset="0"/>
            </a:endParaRPr>
          </a:p>
          <a:p>
            <a:r>
              <a:rPr lang="de-CH" dirty="0" err="1">
                <a:latin typeface="Consolas" panose="020B0609020204030204" pitchFamily="49" charset="0"/>
              </a:rPr>
              <a:t>document.getElementsByTagName</a:t>
            </a:r>
            <a:r>
              <a:rPr lang="de-CH" dirty="0">
                <a:latin typeface="Consolas" panose="020B0609020204030204" pitchFamily="49" charset="0"/>
              </a:rPr>
              <a:t>(’</a:t>
            </a:r>
            <a:r>
              <a:rPr lang="de-CH" dirty="0" err="1">
                <a:latin typeface="Consolas" panose="020B0609020204030204" pitchFamily="49" charset="0"/>
              </a:rPr>
              <a:t>Tagname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Collection</a:t>
            </a:r>
          </a:p>
          <a:p>
            <a:r>
              <a:rPr lang="de-CH" dirty="0" err="1">
                <a:latin typeface="Consolas" panose="020B0609020204030204" pitchFamily="49" charset="0"/>
              </a:rPr>
              <a:t>document.getElementsByClassName</a:t>
            </a:r>
            <a:r>
              <a:rPr lang="de-CH" dirty="0">
                <a:latin typeface="Consolas" panose="020B0609020204030204" pitchFamily="49" charset="0"/>
              </a:rPr>
              <a:t>(‘</a:t>
            </a:r>
            <a:r>
              <a:rPr lang="de-CH" dirty="0" err="1">
                <a:latin typeface="Consolas" panose="020B0609020204030204" pitchFamily="49" charset="0"/>
              </a:rPr>
              <a:t>ClassName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Collection</a:t>
            </a:r>
          </a:p>
          <a:p>
            <a:r>
              <a:rPr lang="de-CH" dirty="0" err="1">
                <a:latin typeface="Consolas" panose="020B0609020204030204" pitchFamily="49" charset="0"/>
              </a:rPr>
              <a:t>document.getElementById</a:t>
            </a:r>
            <a:r>
              <a:rPr lang="de-CH" dirty="0">
                <a:latin typeface="Consolas" panose="020B0609020204030204" pitchFamily="49" charset="0"/>
              </a:rPr>
              <a:t>(‘</a:t>
            </a:r>
            <a:r>
              <a:rPr lang="de-CH" dirty="0" err="1">
                <a:latin typeface="Consolas" panose="020B0609020204030204" pitchFamily="49" charset="0"/>
              </a:rPr>
              <a:t>id</a:t>
            </a:r>
            <a:r>
              <a:rPr lang="de-CH" dirty="0">
                <a:latin typeface="Consolas" panose="020B0609020204030204" pitchFamily="49" charset="0"/>
              </a:rPr>
              <a:t>’); //</a:t>
            </a:r>
            <a:r>
              <a:rPr lang="de-CH" dirty="0" err="1">
                <a:latin typeface="Consolas" panose="020B0609020204030204" pitchFamily="49" charset="0"/>
              </a:rPr>
              <a:t>returns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html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element</a:t>
            </a:r>
            <a:endParaRPr lang="de-CH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Elements in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element</a:t>
            </a:r>
            <a:r>
              <a:rPr lang="de-CH" dirty="0">
                <a:latin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</a:rPr>
              <a:t>document.createElement</a:t>
            </a:r>
            <a:r>
              <a:rPr lang="de-CH" dirty="0">
                <a:latin typeface="Consolas" panose="020B0609020204030204" pitchFamily="49" charset="0"/>
              </a:rPr>
              <a:t>(’</a:t>
            </a:r>
            <a:r>
              <a:rPr lang="de-CH" dirty="0" err="1">
                <a:latin typeface="Consolas" panose="020B0609020204030204" pitchFamily="49" charset="0"/>
              </a:rPr>
              <a:t>tagname</a:t>
            </a:r>
            <a:r>
              <a:rPr lang="de-CH" dirty="0">
                <a:latin typeface="Consolas" panose="020B0609020204030204" pitchFamily="49" charset="0"/>
              </a:rPr>
              <a:t>’);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body.appendChild</a:t>
            </a:r>
            <a:r>
              <a:rPr lang="de-CH" dirty="0">
                <a:latin typeface="Consolas" panose="020B0609020204030204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Manipulation von HTML-Elementen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element.innerText</a:t>
            </a:r>
            <a:r>
              <a:rPr lang="de-CH" dirty="0">
                <a:latin typeface="Consolas" panose="020B0609020204030204" pitchFamily="49" charset="0"/>
              </a:rPr>
              <a:t> = “Hello”;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element.innerHTML</a:t>
            </a:r>
            <a:r>
              <a:rPr lang="de-CH" dirty="0">
                <a:latin typeface="Consolas" panose="020B0609020204030204" pitchFamily="49" charset="0"/>
              </a:rPr>
              <a:t> = ”&lt;a </a:t>
            </a:r>
            <a:r>
              <a:rPr lang="de-CH" dirty="0" err="1">
                <a:latin typeface="Consolas" panose="020B0609020204030204" pitchFamily="49" charset="0"/>
              </a:rPr>
              <a:t>href</a:t>
            </a:r>
            <a:r>
              <a:rPr lang="de-CH" dirty="0">
                <a:latin typeface="Consolas" panose="020B0609020204030204" pitchFamily="49" charset="0"/>
              </a:rPr>
              <a:t>=’google.com’&gt;Link&lt;/a&gt;”;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element.style.backgroundColor</a:t>
            </a:r>
            <a:r>
              <a:rPr lang="de-CH" dirty="0">
                <a:latin typeface="Consolas" panose="020B0609020204030204" pitchFamily="49" charset="0"/>
              </a:rPr>
              <a:t> = “</a:t>
            </a:r>
            <a:r>
              <a:rPr lang="de-CH" dirty="0" err="1">
                <a:latin typeface="Consolas" panose="020B0609020204030204" pitchFamily="49" charset="0"/>
              </a:rPr>
              <a:t>blue</a:t>
            </a:r>
            <a:r>
              <a:rPr lang="de-CH" dirty="0">
                <a:latin typeface="Consolas" panose="020B0609020204030204" pitchFamily="49" charset="0"/>
              </a:rPr>
              <a:t>”;</a:t>
            </a:r>
          </a:p>
          <a:p>
            <a:r>
              <a:rPr lang="de-CH" dirty="0" err="1">
                <a:latin typeface="Consolas" panose="020B0609020204030204" pitchFamily="49" charset="0"/>
              </a:rPr>
              <a:t>element.ClassList.add</a:t>
            </a:r>
            <a:r>
              <a:rPr lang="de-CH" dirty="0">
                <a:latin typeface="Consolas" panose="020B0609020204030204" pitchFamily="49" charset="0"/>
              </a:rPr>
              <a:t>(‘Class1’,’Class2’);</a:t>
            </a:r>
          </a:p>
          <a:p>
            <a:r>
              <a:rPr lang="de-CH" dirty="0">
                <a:latin typeface="Consolas" panose="020B0609020204030204" pitchFamily="49" charset="0"/>
              </a:rPr>
              <a:t>element.id = ”</a:t>
            </a:r>
            <a:r>
              <a:rPr lang="de-CH" dirty="0" err="1">
                <a:latin typeface="Consolas" panose="020B0609020204030204" pitchFamily="49" charset="0"/>
              </a:rPr>
              <a:t>unique</a:t>
            </a:r>
            <a:r>
              <a:rPr lang="de-CH" dirty="0">
                <a:latin typeface="Consolas" panose="020B0609020204030204" pitchFamily="49" charset="0"/>
              </a:rPr>
              <a:t>”;</a:t>
            </a:r>
          </a:p>
          <a:p>
            <a:r>
              <a:rPr lang="de-CH" dirty="0"/>
              <a:t>Und viele mehr…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http://www.w3schools.com/js/js_operators.asp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person</a:t>
            </a:r>
            <a:r>
              <a:rPr lang="de-CH" dirty="0">
                <a:latin typeface="Consolas" panose="020B0609020204030204" pitchFamily="49" charset="0"/>
              </a:rPr>
              <a:t> = {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: “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”, 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: “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”};</a:t>
            </a:r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Dynamic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[1,2,3,4,5];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</a:rPr>
              <a:t>new</a:t>
            </a:r>
            <a:r>
              <a:rPr lang="de-CH" dirty="0">
                <a:latin typeface="Consolas" panose="020B0609020204030204" pitchFamily="49" charset="0"/>
              </a:rPr>
              <a:t> Array();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 = [];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</a:t>
            </a:r>
            <a:r>
              <a:rPr lang="de-CH" dirty="0">
                <a:latin typeface="Consolas" panose="020B0609020204030204" pitchFamily="49" charset="0"/>
              </a:rPr>
              <a:t>[0];</a:t>
            </a:r>
          </a:p>
          <a:p>
            <a:r>
              <a:rPr lang="de-CH" dirty="0" err="1">
                <a:latin typeface="Consolas" panose="020B0609020204030204" pitchFamily="49" charset="0"/>
              </a:rPr>
              <a:t>array.push</a:t>
            </a:r>
            <a:r>
              <a:rPr lang="de-CH" dirty="0">
                <a:latin typeface="Consolas" panose="020B0609020204030204" pitchFamily="49" charset="0"/>
              </a:rPr>
              <a:t>(5);</a:t>
            </a:r>
          </a:p>
          <a:p>
            <a:r>
              <a:rPr lang="de-CH" dirty="0" err="1">
                <a:latin typeface="Consolas" panose="020B0609020204030204" pitchFamily="49" charset="0"/>
              </a:rPr>
              <a:t>var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</a:rPr>
              <a:t>objectArray</a:t>
            </a:r>
            <a:r>
              <a:rPr lang="de-CH" dirty="0">
                <a:latin typeface="Consolas" panose="020B0609020204030204" pitchFamily="49" charset="0"/>
              </a:rPr>
              <a:t> = [{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:"</a:t>
            </a:r>
            <a:r>
              <a:rPr lang="de-CH" dirty="0" err="1">
                <a:latin typeface="Consolas" panose="020B0609020204030204" pitchFamily="49" charset="0"/>
              </a:rPr>
              <a:t>name</a:t>
            </a:r>
            <a:r>
              <a:rPr lang="de-CH" dirty="0">
                <a:latin typeface="Consolas" panose="020B0609020204030204" pitchFamily="49" charset="0"/>
              </a:rPr>
              <a:t>",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:"</a:t>
            </a:r>
            <a:r>
              <a:rPr lang="de-CH" dirty="0" err="1">
                <a:latin typeface="Consolas" panose="020B0609020204030204" pitchFamily="49" charset="0"/>
              </a:rPr>
              <a:t>lastname</a:t>
            </a:r>
            <a:r>
              <a:rPr lang="de-CH" dirty="0">
                <a:latin typeface="Consolas" panose="020B0609020204030204" pitchFamily="49" charset="0"/>
              </a:rPr>
              <a:t>"},{name:"2name",lastname:"2lastname"}]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</a:t>
            </a:r>
            <a:r>
              <a:rPr lang="en-GB" dirty="0" err="1">
                <a:hlinkClick r:id="rId2"/>
              </a:rPr>
              <a:t>functions.js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/blob/master/Objects/</a:t>
            </a:r>
            <a:r>
              <a:rPr lang="en-GB" dirty="0" err="1">
                <a:hlinkClick r:id="rId2"/>
              </a:rPr>
              <a:t>Objects.js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  <a:r>
              <a:rPr lang="en-GB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HTML/CSS/JavaScript</a:t>
            </a:r>
          </a:p>
          <a:p>
            <a:r>
              <a:rPr lang="de-CH" dirty="0"/>
              <a:t>JS-Engine</a:t>
            </a:r>
          </a:p>
          <a:p>
            <a:r>
              <a:rPr lang="de-CH" dirty="0"/>
              <a:t>Einsatzmöglichkeiten</a:t>
            </a:r>
          </a:p>
          <a:p>
            <a:r>
              <a:rPr lang="de-CH" dirty="0"/>
              <a:t>Läuft meistens auf Clients</a:t>
            </a:r>
          </a:p>
          <a:p>
            <a:r>
              <a:rPr lang="de-CH" dirty="0"/>
              <a:t>Frontend/Backend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Exception</a:t>
            </a:r>
            <a:r>
              <a:rPr lang="de-CH" dirty="0"/>
              <a:t>-Handling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>
                <a:latin typeface="Consolas" panose="020B0609020204030204" pitchFamily="49" charset="0"/>
              </a:rPr>
              <a:t>try</a:t>
            </a:r>
            <a:r>
              <a:rPr lang="de-CH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stuff</a:t>
            </a:r>
            <a:r>
              <a:rPr lang="de-CH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}catch(</a:t>
            </a:r>
            <a:r>
              <a:rPr lang="de-CH" dirty="0" err="1">
                <a:latin typeface="Consolas" panose="020B0609020204030204" pitchFamily="49" charset="0"/>
              </a:rPr>
              <a:t>err</a:t>
            </a:r>
            <a:r>
              <a:rPr lang="de-CH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console.log(</a:t>
            </a:r>
            <a:r>
              <a:rPr lang="de-CH" dirty="0" err="1">
                <a:latin typeface="Consolas" panose="020B0609020204030204" pitchFamily="49" charset="0"/>
              </a:rPr>
              <a:t>err</a:t>
            </a:r>
            <a:r>
              <a:rPr lang="de-CH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  <a:r>
              <a:rPr lang="de-CH" dirty="0" err="1">
                <a:latin typeface="Consolas" panose="020B0609020204030204" pitchFamily="49" charset="0"/>
              </a:rPr>
              <a:t>finally</a:t>
            </a:r>
            <a:r>
              <a:rPr lang="de-CH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	do </a:t>
            </a:r>
            <a:r>
              <a:rPr lang="de-CH" dirty="0" err="1">
                <a:latin typeface="Consolas" panose="020B0609020204030204" pitchFamily="49" charset="0"/>
              </a:rPr>
              <a:t>anyway</a:t>
            </a:r>
            <a:r>
              <a:rPr lang="de-CH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2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Consolas" panose="020B0609020204030204" pitchFamily="49" charset="0"/>
              </a:rPr>
              <a:t>Console.log() ;)</a:t>
            </a:r>
          </a:p>
          <a:p>
            <a:r>
              <a:rPr lang="de-CH" dirty="0" err="1">
                <a:latin typeface="Consolas" panose="020B0609020204030204" pitchFamily="49" charset="0"/>
              </a:rPr>
              <a:t>debugger</a:t>
            </a:r>
            <a:r>
              <a:rPr lang="de-CH" dirty="0">
                <a:latin typeface="Consolas" panose="020B0609020204030204" pitchFamily="49" charset="0"/>
              </a:rPr>
              <a:t>; //</a:t>
            </a:r>
            <a:r>
              <a:rPr lang="de-CH" dirty="0" err="1">
                <a:latin typeface="Consolas" panose="020B0609020204030204" pitchFamily="49" charset="0"/>
              </a:rPr>
              <a:t>creates</a:t>
            </a:r>
            <a:r>
              <a:rPr lang="de-CH" dirty="0">
                <a:latin typeface="Consolas" panose="020B0609020204030204" pitchFamily="49" charset="0"/>
              </a:rPr>
              <a:t> a Breakpoint</a:t>
            </a:r>
          </a:p>
        </p:txBody>
      </p:sp>
    </p:spTree>
    <p:extLst>
      <p:ext uri="{BB962C8B-B14F-4D97-AF65-F5344CB8AC3E}">
        <p14:creationId xmlns:p14="http://schemas.microsoft.com/office/powerpoint/2010/main" val="3412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Installiere den Editor deiner Wahl (VS Code)</a:t>
            </a:r>
          </a:p>
          <a:p>
            <a:r>
              <a:rPr lang="de-CH" dirty="0"/>
              <a:t>Gehe auf </a:t>
            </a:r>
            <a:r>
              <a:rPr lang="de-CH" dirty="0">
                <a:hlinkClick r:id="rId2"/>
              </a:rPr>
              <a:t>Code Academy</a:t>
            </a:r>
            <a:endParaRPr lang="de-CH" dirty="0"/>
          </a:p>
          <a:p>
            <a:r>
              <a:rPr lang="de-CH" dirty="0"/>
              <a:t>Erstelle einen Account und beginne mit den Übungen</a:t>
            </a:r>
          </a:p>
        </p:txBody>
      </p:sp>
    </p:spTree>
    <p:extLst>
      <p:ext uri="{BB962C8B-B14F-4D97-AF65-F5344CB8AC3E}">
        <p14:creationId xmlns:p14="http://schemas.microsoft.com/office/powerpoint/2010/main" val="17830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Erstelle eine Slideshow, wie </a:t>
            </a:r>
            <a:r>
              <a:rPr lang="de-CH" dirty="0">
                <a:hlinkClick r:id="rId2"/>
              </a:rPr>
              <a:t>hier</a:t>
            </a:r>
            <a:r>
              <a:rPr lang="de-CH" dirty="0"/>
              <a:t> aber mit JavaScript</a:t>
            </a:r>
          </a:p>
        </p:txBody>
      </p:sp>
    </p:spTree>
    <p:extLst>
      <p:ext uri="{BB962C8B-B14F-4D97-AF65-F5344CB8AC3E}">
        <p14:creationId xmlns:p14="http://schemas.microsoft.com/office/powerpoint/2010/main" val="684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116BE-8DF3-4080-A64A-B1190842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A5657-8511-43BD-B841-5A3531F7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AC43F0-AF07-443A-9112-262ED8CED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55"/>
          <a:stretch/>
        </p:blipFill>
        <p:spPr>
          <a:xfrm>
            <a:off x="1992442" y="365125"/>
            <a:ext cx="820711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JavaScript Versionen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</a:t>
            </a:r>
          </a:p>
          <a:p>
            <a:r>
              <a:rPr lang="de-CH" dirty="0"/>
              <a:t>ES6 </a:t>
            </a:r>
            <a:r>
              <a:rPr lang="de-CH" dirty="0">
                <a:hlinkClick r:id="rId3"/>
              </a:rPr>
              <a:t>http://es6-features.org/#Constants</a:t>
            </a:r>
            <a:r>
              <a:rPr lang="de-CH" dirty="0"/>
              <a:t> (ES2015)</a:t>
            </a:r>
          </a:p>
          <a:p>
            <a:r>
              <a:rPr lang="de-CH" dirty="0"/>
              <a:t>Klassen, Arrow </a:t>
            </a:r>
            <a:r>
              <a:rPr lang="de-CH" dirty="0" err="1"/>
              <a:t>functions</a:t>
            </a:r>
            <a:r>
              <a:rPr lang="de-CH" dirty="0"/>
              <a:t>, Vererbung,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Transpiling</a:t>
            </a:r>
            <a:r>
              <a:rPr lang="de-CH" dirty="0"/>
              <a:t> (z. Bsp.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JavaScript)</a:t>
            </a:r>
            <a:endParaRPr lang="de-CH" dirty="0"/>
          </a:p>
          <a:p>
            <a:r>
              <a:rPr lang="de-CH" dirty="0"/>
              <a:t>ES2016</a:t>
            </a:r>
          </a:p>
          <a:p>
            <a:r>
              <a:rPr lang="de-CH" dirty="0"/>
              <a:t>ES2017</a:t>
            </a:r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How to run JavaScript</a:t>
            </a:r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reference</a:t>
            </a:r>
            <a:r>
              <a:rPr lang="de-CH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</a:t>
            </a:r>
          </a:p>
          <a:p>
            <a:r>
              <a:rPr lang="de-CH" dirty="0" err="1"/>
              <a:t>Script</a:t>
            </a:r>
            <a:r>
              <a:rPr lang="de-CH" dirty="0"/>
              <a:t>-Block</a:t>
            </a:r>
          </a:p>
          <a:p>
            <a:r>
              <a:rPr lang="de-CH" dirty="0"/>
              <a:t>Separates File</a:t>
            </a:r>
          </a:p>
          <a:p>
            <a:r>
              <a:rPr lang="de-CH" dirty="0">
                <a:hlinkClick r:id="rId3"/>
              </a:rPr>
              <a:t>https://github.com/jorisbaiutti/JSTraining/blob/master/executejavascript.html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Firefox (F12)</a:t>
            </a:r>
          </a:p>
          <a:p>
            <a:r>
              <a:rPr lang="de-CH" dirty="0"/>
              <a:t>Sublime Text </a:t>
            </a:r>
            <a:r>
              <a:rPr lang="de-CH" dirty="0">
                <a:hlinkClick r:id="rId2"/>
              </a:rPr>
              <a:t>https://www.sublimetext.com/</a:t>
            </a:r>
            <a:endParaRPr lang="de-CH" dirty="0"/>
          </a:p>
          <a:p>
            <a:r>
              <a:rPr lang="de-CH" dirty="0"/>
              <a:t>Visual Studio Code </a:t>
            </a:r>
            <a:r>
              <a:rPr lang="de-CH" dirty="0">
                <a:hlinkClick r:id="rId3"/>
              </a:rPr>
              <a:t>https://code.visualstudio.com/</a:t>
            </a:r>
            <a:endParaRPr lang="de-CH" dirty="0"/>
          </a:p>
          <a:p>
            <a:r>
              <a:rPr lang="de-CH" dirty="0" err="1"/>
              <a:t>IntelliJ</a:t>
            </a:r>
            <a:r>
              <a:rPr lang="de-CH" dirty="0"/>
              <a:t> </a:t>
            </a:r>
            <a:r>
              <a:rPr lang="de-CH" dirty="0">
                <a:hlinkClick r:id="rId4"/>
              </a:rPr>
              <a:t>https://www.jetbrains.com/idea/</a:t>
            </a:r>
            <a:endParaRPr lang="de-CH" dirty="0"/>
          </a:p>
          <a:p>
            <a:r>
              <a:rPr lang="de-CH" dirty="0"/>
              <a:t>Notepad ;)</a:t>
            </a:r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Syntax wie C oder Java</a:t>
            </a:r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ES5 </a:t>
            </a:r>
            <a:r>
              <a:rPr lang="de-CH" dirty="0" err="1"/>
              <a:t>var</a:t>
            </a:r>
            <a:r>
              <a:rPr lang="de-CH" dirty="0"/>
              <a:t> x; </a:t>
            </a:r>
            <a:r>
              <a:rPr lang="de-CH" dirty="0" err="1"/>
              <a:t>var</a:t>
            </a:r>
            <a:r>
              <a:rPr lang="de-CH" dirty="0"/>
              <a:t> y = 10; </a:t>
            </a:r>
            <a:r>
              <a:rPr lang="de-CH" dirty="0" err="1"/>
              <a:t>var</a:t>
            </a:r>
            <a:r>
              <a:rPr lang="de-CH" dirty="0"/>
              <a:t> z = “Hello”;</a:t>
            </a:r>
          </a:p>
          <a:p>
            <a:r>
              <a:rPr lang="de-CH" dirty="0"/>
              <a:t>ES6 </a:t>
            </a:r>
            <a:r>
              <a:rPr lang="de-CH" dirty="0" err="1"/>
              <a:t>let</a:t>
            </a:r>
            <a:r>
              <a:rPr lang="de-CH" dirty="0"/>
              <a:t>, </a:t>
            </a:r>
            <a:r>
              <a:rPr lang="de-CH" dirty="0" err="1"/>
              <a:t>const</a:t>
            </a:r>
            <a:endParaRPr lang="de-CH" dirty="0"/>
          </a:p>
          <a:p>
            <a:r>
              <a:rPr lang="de-CH" dirty="0" err="1"/>
              <a:t>let</a:t>
            </a:r>
            <a:r>
              <a:rPr lang="de-CH" dirty="0"/>
              <a:t>: kein </a:t>
            </a:r>
            <a:r>
              <a:rPr lang="de-CH" dirty="0" err="1"/>
              <a:t>re-declaring</a:t>
            </a:r>
            <a:r>
              <a:rPr lang="de-CH" dirty="0"/>
              <a:t>, anderer </a:t>
            </a:r>
            <a:r>
              <a:rPr lang="de-CH" dirty="0" err="1"/>
              <a:t>Scope</a:t>
            </a:r>
            <a:endParaRPr lang="de-CH" dirty="0"/>
          </a:p>
          <a:p>
            <a:r>
              <a:rPr lang="de-CH" dirty="0" err="1"/>
              <a:t>const</a:t>
            </a:r>
            <a:r>
              <a:rPr lang="de-CH" dirty="0"/>
              <a:t>: kein </a:t>
            </a:r>
            <a:r>
              <a:rPr lang="de-CH" dirty="0" err="1"/>
              <a:t>re-declaring</a:t>
            </a:r>
            <a:r>
              <a:rPr lang="de-CH" dirty="0"/>
              <a:t>, kein </a:t>
            </a:r>
            <a:r>
              <a:rPr lang="de-CH" dirty="0" err="1"/>
              <a:t>re-assignment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Breitbild</PresentationFormat>
  <Paragraphs>124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JavaScript</vt:lpstr>
      <vt:lpstr>Überblick JavaScript</vt:lpstr>
      <vt:lpstr>PowerPoint-Präsentation</vt:lpstr>
      <vt:lpstr>JavaScript Versionen</vt:lpstr>
      <vt:lpstr>How to run JavaScript</vt:lpstr>
      <vt:lpstr>How to reference JavaScript</vt:lpstr>
      <vt:lpstr>Development Tools</vt:lpstr>
      <vt:lpstr>Syntax wie C oder Java</vt:lpstr>
      <vt:lpstr>Variables</vt:lpstr>
      <vt:lpstr>If, else if, Switch</vt:lpstr>
      <vt:lpstr>Loops</vt:lpstr>
      <vt:lpstr>Get Elements from Document Object Model</vt:lpstr>
      <vt:lpstr>Create Elements in Document Object Model</vt:lpstr>
      <vt:lpstr>Manipulation von HTML-Elementen</vt:lpstr>
      <vt:lpstr>Operators</vt:lpstr>
      <vt:lpstr>Object</vt:lpstr>
      <vt:lpstr>Array</vt:lpstr>
      <vt:lpstr>Functions</vt:lpstr>
      <vt:lpstr>Objects</vt:lpstr>
      <vt:lpstr>Exception-Handling</vt:lpstr>
      <vt:lpstr>Debugging</vt:lpstr>
      <vt:lpstr>Your Turn</vt:lpstr>
      <vt:lpstr>Your turn,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philip.marti@corporatesoftware.ch</dc:creator>
  <cp:lastModifiedBy>Philip Marti</cp:lastModifiedBy>
  <cp:revision>73</cp:revision>
  <dcterms:created xsi:type="dcterms:W3CDTF">2017-01-25T06:50:42Z</dcterms:created>
  <dcterms:modified xsi:type="dcterms:W3CDTF">2018-03-01T12:57:31Z</dcterms:modified>
</cp:coreProperties>
</file>