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4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3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9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7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6B9A-925A-4F8D-A70E-4B8655FE9108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740A-B8F9-48CE-976E-79700B6F4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gq@act.bua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44d4a64b01014pb0.html" TargetMode="External"/><Relationship Id="rId2" Type="http://schemas.openxmlformats.org/officeDocument/2006/relationships/hyperlink" Target="http://csrd.aliapp.com/?p=127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oyidao.iteye.com/blog/1846089" TargetMode="External"/><Relationship Id="rId4" Type="http://schemas.openxmlformats.org/officeDocument/2006/relationships/hyperlink" Target="http://www.oschina.net/translate/scaling-memcache-facebook?cm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Ma </a:t>
            </a:r>
            <a:r>
              <a:rPr lang="en-US" altLang="zh-CN" dirty="0" smtClean="0">
                <a:latin typeface="Rockwell" panose="02060603020205020403" pitchFamily="18" charset="0"/>
              </a:rPr>
              <a:t>Guoqing</a:t>
            </a:r>
          </a:p>
          <a:p>
            <a:r>
              <a:rPr lang="en-US" altLang="zh-CN" dirty="0" smtClean="0">
                <a:latin typeface="Rockwell" panose="02060603020205020403" pitchFamily="18" charset="0"/>
                <a:hlinkClick r:id="rId2"/>
              </a:rPr>
              <a:t>magq@act.buaa.edu.cn</a:t>
            </a:r>
            <a:r>
              <a:rPr lang="en-US" altLang="zh-CN" dirty="0" smtClean="0">
                <a:latin typeface="Rockwell" panose="02060603020205020403" pitchFamily="18" charset="0"/>
              </a:rPr>
              <a:t> </a:t>
            </a:r>
            <a:endParaRPr lang="en-US" altLang="zh-CN" dirty="0" smtClean="0">
              <a:latin typeface="Rockwell" panose="02060603020205020403" pitchFamily="18" charset="0"/>
            </a:endParaRPr>
          </a:p>
          <a:p>
            <a:r>
              <a:rPr lang="en-US" altLang="zh-CN" dirty="0" smtClean="0">
                <a:latin typeface="Rockwell" panose="02060603020205020403" pitchFamily="18" charset="0"/>
              </a:rPr>
              <a:t>2014/7/11</a:t>
            </a: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读写流程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38200" y="2307665"/>
            <a:ext cx="3639540" cy="3315619"/>
            <a:chOff x="838200" y="2307665"/>
            <a:chExt cx="3639540" cy="3315619"/>
          </a:xfrm>
        </p:grpSpPr>
        <p:sp>
          <p:nvSpPr>
            <p:cNvPr id="14" name="椭圆 13"/>
            <p:cNvSpPr/>
            <p:nvPr/>
          </p:nvSpPr>
          <p:spPr>
            <a:xfrm>
              <a:off x="2039203" y="2307665"/>
              <a:ext cx="1201003" cy="1201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Web</a:t>
              </a:r>
            </a:p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Server</a:t>
              </a:r>
              <a:endParaRPr lang="zh-CN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838200" y="4422281"/>
              <a:ext cx="1201003" cy="1201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Node A</a:t>
              </a:r>
              <a:endParaRPr lang="zh-CN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276737" y="4422281"/>
              <a:ext cx="1201003" cy="1201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Node B</a:t>
              </a:r>
              <a:endParaRPr lang="zh-CN" altLang="en-US" sz="1600" dirty="0">
                <a:latin typeface="Rockwell" panose="02060603020205020403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4" idx="3"/>
              <a:endCxn id="74" idx="0"/>
            </p:cNvCxnSpPr>
            <p:nvPr/>
          </p:nvCxnSpPr>
          <p:spPr>
            <a:xfrm flipH="1">
              <a:off x="1438702" y="3332785"/>
              <a:ext cx="776384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4" idx="7"/>
              <a:endCxn id="14" idx="4"/>
            </p:cNvCxnSpPr>
            <p:nvPr/>
          </p:nvCxnSpPr>
          <p:spPr>
            <a:xfrm flipV="1">
              <a:off x="1863320" y="3508668"/>
              <a:ext cx="776385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5"/>
              <a:endCxn id="75" idx="0"/>
            </p:cNvCxnSpPr>
            <p:nvPr/>
          </p:nvCxnSpPr>
          <p:spPr>
            <a:xfrm>
              <a:off x="3064323" y="3332785"/>
              <a:ext cx="812916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5" idx="1"/>
              <a:endCxn id="14" idx="4"/>
            </p:cNvCxnSpPr>
            <p:nvPr/>
          </p:nvCxnSpPr>
          <p:spPr>
            <a:xfrm flipH="1" flipV="1">
              <a:off x="2639705" y="3508668"/>
              <a:ext cx="812915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4" idx="7"/>
              <a:endCxn id="75" idx="1"/>
            </p:cNvCxnSpPr>
            <p:nvPr/>
          </p:nvCxnSpPr>
          <p:spPr>
            <a:xfrm>
              <a:off x="1863320" y="4598164"/>
              <a:ext cx="15893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5" idx="2"/>
              <a:endCxn id="74" idx="6"/>
            </p:cNvCxnSpPr>
            <p:nvPr/>
          </p:nvCxnSpPr>
          <p:spPr>
            <a:xfrm flipH="1">
              <a:off x="2039203" y="5022783"/>
              <a:ext cx="12375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3007493" y="3772026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6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432112" y="3508201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5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67969" y="4661951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4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75931" y="4237615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Rockwell" panose="02060603020205020403" pitchFamily="18" charset="0"/>
                </a:rPr>
                <a:t>3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975482" y="3780808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2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35774" y="3483522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Rockwell" panose="02060603020205020403" pitchFamily="18" charset="0"/>
                </a:rPr>
                <a:t>1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</p:grpSp>
      <p:sp>
        <p:nvSpPr>
          <p:cNvPr id="87" name="内容占位符 2"/>
          <p:cNvSpPr txBox="1">
            <a:spLocks/>
          </p:cNvSpPr>
          <p:nvPr/>
        </p:nvSpPr>
        <p:spPr>
          <a:xfrm>
            <a:off x="4726476" y="1974471"/>
            <a:ext cx="6627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基本流程（以读数据为例）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1) </a:t>
            </a:r>
            <a:r>
              <a:rPr lang="en-US" altLang="zh-CN" sz="2000" strike="sngStrike" dirty="0" smtClean="0">
                <a:solidFill>
                  <a:srgbClr val="FF0000"/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nr_connected_mem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2) </a:t>
            </a:r>
            <a:r>
              <a:rPr lang="en-US" altLang="zh-CN" sz="2000" strike="sngStrike" dirty="0">
                <a:solidFill>
                  <a:srgbClr val="FF0000"/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nr_connected_mem_back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3) nr_read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4) nm_read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5) </a:t>
            </a:r>
            <a:r>
              <a:rPr lang="en-US" altLang="zh-CN" sz="2000" strike="sngStrike" dirty="0" smtClean="0">
                <a:solidFill>
                  <a:srgbClr val="FF0000"/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nm_connected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6) </a:t>
            </a:r>
            <a:r>
              <a:rPr lang="en-US" altLang="zh-CN" sz="2000" strike="sngStrike" dirty="0" smtClean="0">
                <a:solidFill>
                  <a:srgbClr val="FF0000"/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nm_connected_back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7) nm_read_recovery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8) nr_read_res</a:t>
            </a:r>
          </a:p>
        </p:txBody>
      </p:sp>
    </p:spTree>
    <p:extLst>
      <p:ext uri="{BB962C8B-B14F-4D97-AF65-F5344CB8AC3E}">
        <p14:creationId xmlns:p14="http://schemas.microsoft.com/office/powerpoint/2010/main" val="16770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关于副本机制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同一个数据在多个地方存储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提高数据的吞吐量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数据热度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Rockwell" panose="02060603020205020403" pitchFamily="18" charset="0"/>
                <a:ea typeface="黑体" panose="02010609060101010101" pitchFamily="49" charset="-122"/>
              </a:rPr>
              <a:t>RAID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廉价冗余磁盘阵列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冗余度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数据粒度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单个数据结构对应到对个键值对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8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关于副本机制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个节点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dirty="0" smtClean="0">
                <a:latin typeface="Rockwell" panose="02060603020205020403" pitchFamily="18" charset="0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个节点保存相同的副本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内存的利用率为</a:t>
            </a:r>
            <a:r>
              <a:rPr lang="en-US" altLang="zh-CN" dirty="0">
                <a:latin typeface="Rockwell" panose="02060603020205020403" pitchFamily="18" charset="0"/>
                <a:ea typeface="黑体" panose="02010609060101010101" pitchFamily="49" charset="-122"/>
              </a:rPr>
              <a:t>1/N</a:t>
            </a:r>
          </a:p>
          <a:p>
            <a:pPr lvl="2"/>
            <a:r>
              <a:rPr lang="zh-CN" altLang="en-US" dirty="0">
                <a:latin typeface="Rockwell" panose="02060603020205020403" pitchFamily="18" charset="0"/>
                <a:ea typeface="黑体" panose="02010609060101010101" pitchFamily="49" charset="-122"/>
              </a:rPr>
              <a:t>每次数据更新所有</a:t>
            </a:r>
            <a:r>
              <a:rPr lang="en-US" altLang="zh-CN" dirty="0">
                <a:latin typeface="Rockwell" panose="02060603020205020403" pitchFamily="18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Rockwell" panose="02060603020205020403" pitchFamily="18" charset="0"/>
                <a:ea typeface="黑体" panose="02010609060101010101" pitchFamily="49" charset="-122"/>
              </a:rPr>
              <a:t>个节点</a:t>
            </a:r>
            <a:endParaRPr lang="en-US" altLang="zh-CN" dirty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Rockwell" panose="02060603020205020403" pitchFamily="18" charset="0"/>
                <a:ea typeface="黑体" panose="02010609060101010101" pitchFamily="49" charset="-122"/>
              </a:rPr>
              <a:t>所有数据的优先度相同</a:t>
            </a:r>
            <a:endParaRPr lang="en-US" altLang="zh-CN" dirty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利用特定的节点保存</a:t>
            </a:r>
            <a:r>
              <a:rPr lang="en-US" altLang="zh-CN" dirty="0" smtClean="0">
                <a:latin typeface="Rockwell" panose="02060603020205020403" pitchFamily="18" charset="0"/>
                <a:ea typeface="黑体" panose="02010609060101010101" pitchFamily="49" charset="-122"/>
              </a:rPr>
              <a:t>Hot Key</a:t>
            </a:r>
          </a:p>
          <a:p>
            <a:pPr lvl="2"/>
            <a:r>
              <a:rPr lang="zh-CN" altLang="en-US" dirty="0" smtClean="0">
                <a:latin typeface="Rockwell" panose="02060603020205020403" pitchFamily="18" charset="0"/>
                <a:ea typeface="黑体" panose="02010609060101010101" pitchFamily="49" charset="-122"/>
              </a:rPr>
              <a:t>对于热点数据，在特定的节点中保存副本</a:t>
            </a:r>
            <a:endParaRPr lang="en-US" altLang="zh-CN" dirty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9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[1] </a:t>
            </a:r>
            <a:r>
              <a:rPr lang="en-US" altLang="zh-CN" sz="2000" dirty="0">
                <a:latin typeface="Rockwell" panose="02060603020205020403" pitchFamily="18" charset="0"/>
                <a:hlinkClick r:id="rId2"/>
              </a:rPr>
              <a:t>memcache redundancy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机制分析及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思考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[2] </a:t>
            </a:r>
            <a:r>
              <a:rPr lang="en-US" altLang="zh-CN" sz="2000" dirty="0" smtClean="0">
                <a:latin typeface="Rockwell" panose="02060603020205020403" pitchFamily="18" charset="0"/>
                <a:hlinkClick r:id="rId3"/>
              </a:rPr>
              <a:t>memcache@facebook</a:t>
            </a:r>
            <a:endParaRPr lang="en-US" altLang="zh-CN" sz="2000" dirty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[3] 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  <a:hlinkClick r:id="rId4"/>
              </a:rPr>
              <a:t>Facebook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  <a:hlinkClick r:id="rId4"/>
              </a:rPr>
              <a:t>对 </a:t>
            </a:r>
            <a:r>
              <a:rPr lang="en-US" altLang="zh-CN" sz="2000" dirty="0">
                <a:latin typeface="Rockwell" panose="02060603020205020403" pitchFamily="18" charset="0"/>
                <a:ea typeface="黑体" panose="02010609060101010101" pitchFamily="49" charset="-122"/>
                <a:hlinkClick r:id="rId4"/>
              </a:rPr>
              <a:t>Memcache </a:t>
            </a:r>
            <a:r>
              <a:rPr lang="zh-CN" altLang="en-US" sz="2000" dirty="0">
                <a:latin typeface="Rockwell" panose="02060603020205020403" pitchFamily="18" charset="0"/>
                <a:ea typeface="黑体" panose="02010609060101010101" pitchFamily="49" charset="-122"/>
                <a:hlinkClick r:id="rId4"/>
              </a:rPr>
              <a:t>伸缩性的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  <a:hlinkClick r:id="rId4"/>
              </a:rPr>
              <a:t>增强</a:t>
            </a:r>
            <a:endParaRPr lang="en-US" altLang="zh-CN" sz="2000" dirty="0" smtClean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Rockwell" panose="02060603020205020403" pitchFamily="18" charset="0"/>
                <a:ea typeface="黑体" panose="02010609060101010101" pitchFamily="49" charset="-122"/>
              </a:rPr>
              <a:t>[4] </a:t>
            </a:r>
            <a:r>
              <a:rPr lang="en-US" altLang="zh-CN" sz="2000" dirty="0">
                <a:latin typeface="Rockwell" panose="02060603020205020403" pitchFamily="18" charset="0"/>
                <a:ea typeface="黑体" panose="02010609060101010101" pitchFamily="49" charset="-122"/>
                <a:hlinkClick r:id="rId5"/>
              </a:rPr>
              <a:t>Memcache</a:t>
            </a:r>
            <a:r>
              <a:rPr lang="zh-CN" altLang="en-US" sz="2000" dirty="0">
                <a:latin typeface="Rockwell" panose="02060603020205020403" pitchFamily="18" charset="0"/>
                <a:ea typeface="黑体" panose="02010609060101010101" pitchFamily="49" charset="-122"/>
                <a:hlinkClick r:id="rId5"/>
              </a:rPr>
              <a:t>架构新思考</a:t>
            </a:r>
            <a:endParaRPr lang="en-US" altLang="zh-CN" sz="2000" dirty="0" smtClean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Rockwell" panose="02060603020205020403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由两部分组成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Memcached-Server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m</a:t>
            </a:r>
            <a:r>
              <a:rPr lang="en-US" altLang="zh-CN" dirty="0" smtClean="0">
                <a:latin typeface="Rockwell" panose="02060603020205020403" pitchFamily="18" charset="0"/>
              </a:rPr>
              <a:t>emcached.exe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作为服务运行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Rockwell" panose="02060603020205020403" pitchFamily="18" charset="0"/>
                <a:ea typeface="黑体" panose="02010609060101010101" pitchFamily="49" charset="-122"/>
              </a:rPr>
              <a:t>m</a:t>
            </a:r>
            <a:r>
              <a:rPr lang="en-US" altLang="zh-CN" dirty="0" smtClean="0">
                <a:latin typeface="Rockwell" panose="02060603020205020403" pitchFamily="18" charset="0"/>
                <a:ea typeface="黑体" panose="02010609060101010101" pitchFamily="49" charset="-122"/>
              </a:rPr>
              <a:t>emcached –p port -m size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Memcached-Client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客户端程序连接后台的服务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客户端程序可以是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客户端程序操作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进行读写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2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由两部分组成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81228" y="2197289"/>
            <a:ext cx="8629544" cy="3951027"/>
            <a:chOff x="1781228" y="2197289"/>
            <a:chExt cx="8629544" cy="3951027"/>
          </a:xfrm>
        </p:grpSpPr>
        <p:grpSp>
          <p:nvGrpSpPr>
            <p:cNvPr id="16" name="组合 15"/>
            <p:cNvGrpSpPr/>
            <p:nvPr/>
          </p:nvGrpSpPr>
          <p:grpSpPr>
            <a:xfrm>
              <a:off x="1781228" y="2197289"/>
              <a:ext cx="8629544" cy="3951027"/>
              <a:chOff x="1049740" y="2558955"/>
              <a:chExt cx="9389659" cy="429904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49740" y="2558955"/>
                <a:ext cx="9389659" cy="42990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363069" y="2869560"/>
                <a:ext cx="8763000" cy="3677834"/>
                <a:chOff x="1227161" y="2838735"/>
                <a:chExt cx="8763000" cy="367783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988860" y="2838735"/>
                  <a:ext cx="7001301" cy="151490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377821" y="3178341"/>
                  <a:ext cx="1767385" cy="835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Memcached</a:t>
                  </a:r>
                </a:p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Server</a:t>
                  </a:r>
                  <a:endParaRPr lang="zh-CN" altLang="en-US" dirty="0"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612073" y="3178341"/>
                  <a:ext cx="1767385" cy="835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Memcached</a:t>
                  </a:r>
                </a:p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Server</a:t>
                  </a:r>
                  <a:endParaRPr lang="zh-CN" altLang="en-US" dirty="0"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846325" y="3178341"/>
                  <a:ext cx="1767385" cy="835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Memcached</a:t>
                  </a:r>
                </a:p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Server</a:t>
                  </a:r>
                  <a:endParaRPr lang="zh-CN" altLang="en-US" dirty="0"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227161" y="3334575"/>
                  <a:ext cx="1683793" cy="50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bg1"/>
                      </a:solidFill>
                      <a:latin typeface="Rockwell" panose="02060603020205020403" pitchFamily="18" charset="0"/>
                    </a:rPr>
                    <a:t>Memory</a:t>
                  </a:r>
                  <a:endPara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988860" y="5001668"/>
                  <a:ext cx="7001301" cy="151490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77821" y="5341274"/>
                  <a:ext cx="1767385" cy="835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Memcached</a:t>
                  </a:r>
                </a:p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Client</a:t>
                  </a:r>
                  <a:endParaRPr lang="zh-CN" altLang="en-US" dirty="0"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612073" y="5341274"/>
                  <a:ext cx="1767385" cy="835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Memcached</a:t>
                  </a:r>
                </a:p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Client</a:t>
                  </a:r>
                  <a:endParaRPr lang="zh-CN" altLang="en-US" dirty="0"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846325" y="5341274"/>
                  <a:ext cx="1767385" cy="835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Memcached</a:t>
                  </a:r>
                </a:p>
                <a:p>
                  <a:pPr algn="ctr"/>
                  <a:r>
                    <a:rPr lang="en-US" altLang="zh-CN" dirty="0" smtClean="0">
                      <a:latin typeface="Rockwell" panose="02060603020205020403" pitchFamily="18" charset="0"/>
                    </a:rPr>
                    <a:t>Client</a:t>
                  </a:r>
                  <a:endParaRPr lang="zh-CN" altLang="en-US" dirty="0">
                    <a:latin typeface="Rockwell" panose="02060603020205020403" pitchFamily="18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317577" y="5497508"/>
                  <a:ext cx="1683793" cy="50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bg1"/>
                      </a:solidFill>
                      <a:latin typeface="Rockwell" panose="02060603020205020403" pitchFamily="18" charset="0"/>
                    </a:rPr>
                    <a:t>Client</a:t>
                  </a:r>
                  <a:endPara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endParaRPr>
                </a:p>
              </p:txBody>
            </p:sp>
          </p:grpSp>
        </p:grpSp>
        <p:cxnSp>
          <p:nvCxnSpPr>
            <p:cNvPr id="18" name="直接箭头连接符 17"/>
            <p:cNvCxnSpPr>
              <a:endCxn id="5" idx="2"/>
            </p:cNvCxnSpPr>
            <p:nvPr/>
          </p:nvCxnSpPr>
          <p:spPr>
            <a:xfrm flipH="1" flipV="1">
              <a:off x="4857907" y="3562901"/>
              <a:ext cx="696" cy="121980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0"/>
              <a:endCxn id="6" idx="2"/>
            </p:cNvCxnSpPr>
            <p:nvPr/>
          </p:nvCxnSpPr>
          <p:spPr>
            <a:xfrm flipV="1">
              <a:off x="6911291" y="3562901"/>
              <a:ext cx="0" cy="121980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0"/>
              <a:endCxn id="7" idx="2"/>
            </p:cNvCxnSpPr>
            <p:nvPr/>
          </p:nvCxnSpPr>
          <p:spPr>
            <a:xfrm flipV="1">
              <a:off x="8964675" y="3562901"/>
              <a:ext cx="0" cy="121980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1"/>
              <a:endCxn id="14" idx="3"/>
            </p:cNvCxnSpPr>
            <p:nvPr/>
          </p:nvCxnSpPr>
          <p:spPr>
            <a:xfrm>
              <a:off x="1781228" y="4172803"/>
              <a:ext cx="862954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3888915" y="2651126"/>
            <a:ext cx="1937982" cy="30838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210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8584" y="3457796"/>
            <a:ext cx="1696597" cy="6059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CacheManager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676" y="2587800"/>
            <a:ext cx="1533180" cy="605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Client A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97676" y="3460306"/>
            <a:ext cx="1533180" cy="605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Client B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7676" y="4578182"/>
            <a:ext cx="1533180" cy="605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Client C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1208" y="2389161"/>
            <a:ext cx="1905918" cy="1850834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04544" y="2375432"/>
            <a:ext cx="1533180" cy="6059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SocketPool A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4544" y="3147971"/>
            <a:ext cx="1533180" cy="6059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SocketPool B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04544" y="3914116"/>
            <a:ext cx="1533180" cy="6059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SocketPool C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99353" y="2212889"/>
            <a:ext cx="1905918" cy="324664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83867" y="2445497"/>
            <a:ext cx="1533180" cy="605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Server 1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97498" y="2212889"/>
            <a:ext cx="1905918" cy="1071145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83867" y="3747503"/>
            <a:ext cx="1533180" cy="605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Server 2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83867" y="4603516"/>
            <a:ext cx="1533180" cy="605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Memcached</a:t>
            </a:r>
          </a:p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Server 3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97498" y="3534408"/>
            <a:ext cx="1905918" cy="192512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5" idx="1"/>
          </p:cNvCxnSpPr>
          <p:nvPr/>
        </p:nvCxnSpPr>
        <p:spPr>
          <a:xfrm flipV="1">
            <a:off x="3085181" y="2890764"/>
            <a:ext cx="812495" cy="86999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6" idx="1"/>
          </p:cNvCxnSpPr>
          <p:nvPr/>
        </p:nvCxnSpPr>
        <p:spPr>
          <a:xfrm>
            <a:off x="3085181" y="3760760"/>
            <a:ext cx="812495" cy="251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7" idx="1"/>
          </p:cNvCxnSpPr>
          <p:nvPr/>
        </p:nvCxnSpPr>
        <p:spPr>
          <a:xfrm>
            <a:off x="3085181" y="3760760"/>
            <a:ext cx="812495" cy="112038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9" idx="1"/>
          </p:cNvCxnSpPr>
          <p:nvPr/>
        </p:nvCxnSpPr>
        <p:spPr>
          <a:xfrm flipV="1">
            <a:off x="5430856" y="2678396"/>
            <a:ext cx="1073688" cy="21236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0" idx="1"/>
          </p:cNvCxnSpPr>
          <p:nvPr/>
        </p:nvCxnSpPr>
        <p:spPr>
          <a:xfrm flipV="1">
            <a:off x="5430856" y="3450935"/>
            <a:ext cx="1073688" cy="31233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37" idx="1"/>
          </p:cNvCxnSpPr>
          <p:nvPr/>
        </p:nvCxnSpPr>
        <p:spPr>
          <a:xfrm>
            <a:off x="5430856" y="4881146"/>
            <a:ext cx="1073688" cy="9712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13" idx="1"/>
          </p:cNvCxnSpPr>
          <p:nvPr/>
        </p:nvCxnSpPr>
        <p:spPr>
          <a:xfrm>
            <a:off x="8037724" y="2678396"/>
            <a:ext cx="1046143" cy="700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5" idx="1"/>
          </p:cNvCxnSpPr>
          <p:nvPr/>
        </p:nvCxnSpPr>
        <p:spPr>
          <a:xfrm>
            <a:off x="8037724" y="3450935"/>
            <a:ext cx="1046143" cy="5995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6" idx="1"/>
          </p:cNvCxnSpPr>
          <p:nvPr/>
        </p:nvCxnSpPr>
        <p:spPr>
          <a:xfrm>
            <a:off x="8037724" y="4217080"/>
            <a:ext cx="1046143" cy="689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04544" y="4675303"/>
            <a:ext cx="1533180" cy="6059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Rockwell" panose="02060603020205020403" pitchFamily="18" charset="0"/>
              </a:rPr>
              <a:t>SocketPool D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cxnSp>
        <p:nvCxnSpPr>
          <p:cNvPr id="45" name="直接箭头连接符 44"/>
          <p:cNvCxnSpPr>
            <a:stCxn id="6" idx="3"/>
            <a:endCxn id="11" idx="1"/>
          </p:cNvCxnSpPr>
          <p:nvPr/>
        </p:nvCxnSpPr>
        <p:spPr>
          <a:xfrm>
            <a:off x="5430856" y="3763270"/>
            <a:ext cx="1073688" cy="45381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3"/>
            <a:endCxn id="15" idx="1"/>
          </p:cNvCxnSpPr>
          <p:nvPr/>
        </p:nvCxnSpPr>
        <p:spPr>
          <a:xfrm flipV="1">
            <a:off x="8037724" y="4050467"/>
            <a:ext cx="1046143" cy="9278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1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由两部分组成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93444" y="2122713"/>
            <a:ext cx="6605112" cy="3983278"/>
            <a:chOff x="2734585" y="2164277"/>
            <a:chExt cx="6605112" cy="3983278"/>
          </a:xfrm>
        </p:grpSpPr>
        <p:grpSp>
          <p:nvGrpSpPr>
            <p:cNvPr id="23" name="组合 22"/>
            <p:cNvGrpSpPr/>
            <p:nvPr/>
          </p:nvGrpSpPr>
          <p:grpSpPr>
            <a:xfrm>
              <a:off x="3531382" y="3800137"/>
              <a:ext cx="1942687" cy="2347418"/>
              <a:chOff x="3972114" y="2687471"/>
              <a:chExt cx="2756847" cy="333119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972114" y="2687471"/>
                <a:ext cx="2756847" cy="33311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538382" y="3109198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38380" y="4418896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18" name="直接箭头连接符 17"/>
              <p:cNvCxnSpPr>
                <a:stCxn id="10" idx="0"/>
                <a:endCxn id="5" idx="2"/>
              </p:cNvCxnSpPr>
              <p:nvPr/>
            </p:nvCxnSpPr>
            <p:spPr>
              <a:xfrm flipV="1">
                <a:off x="5350536" y="3877235"/>
                <a:ext cx="2" cy="54166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4320436" y="2921604"/>
                <a:ext cx="2060197" cy="248418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763069" y="5540991"/>
                <a:ext cx="1201003" cy="38213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Node 1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397010" y="3800137"/>
              <a:ext cx="1942687" cy="2347418"/>
              <a:chOff x="3972114" y="2687470"/>
              <a:chExt cx="2756847" cy="333119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972114" y="2687470"/>
                <a:ext cx="2756847" cy="33311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538382" y="3109198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538380" y="4418896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31" name="直接箭头连接符 30"/>
              <p:cNvCxnSpPr>
                <a:stCxn id="30" idx="0"/>
                <a:endCxn id="29" idx="2"/>
              </p:cNvCxnSpPr>
              <p:nvPr/>
            </p:nvCxnSpPr>
            <p:spPr>
              <a:xfrm flipV="1">
                <a:off x="5350536" y="3877235"/>
                <a:ext cx="2" cy="54166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4320436" y="2921604"/>
                <a:ext cx="2060197" cy="248418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763069" y="5540991"/>
                <a:ext cx="1201003" cy="38213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Node N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5474069" y="2963406"/>
              <a:ext cx="1922941" cy="5910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Query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34585" y="2164277"/>
              <a:ext cx="1521657" cy="799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Web</a:t>
              </a:r>
            </a:p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Server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cxnSp>
          <p:nvCxnSpPr>
            <p:cNvPr id="37" name="直接箭头连接符 36"/>
            <p:cNvCxnSpPr>
              <a:stCxn id="35" idx="3"/>
              <a:endCxn id="34" idx="0"/>
            </p:cNvCxnSpPr>
            <p:nvPr/>
          </p:nvCxnSpPr>
          <p:spPr>
            <a:xfrm>
              <a:off x="4256242" y="2563842"/>
              <a:ext cx="2179298" cy="39956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2"/>
              <a:endCxn id="4" idx="0"/>
            </p:cNvCxnSpPr>
            <p:nvPr/>
          </p:nvCxnSpPr>
          <p:spPr>
            <a:xfrm rot="10800000" flipV="1">
              <a:off x="4502727" y="3258923"/>
              <a:ext cx="971343" cy="54121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4" idx="6"/>
              <a:endCxn id="28" idx="0"/>
            </p:cNvCxnSpPr>
            <p:nvPr/>
          </p:nvCxnSpPr>
          <p:spPr>
            <a:xfrm>
              <a:off x="7397010" y="3258924"/>
              <a:ext cx="971344" cy="54121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存在的问题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的访问瓶颈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访问量过大的时候出现处理不及时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副本机制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节点间通信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平衡访问压力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45343" y="2471189"/>
            <a:ext cx="5138407" cy="3558201"/>
            <a:chOff x="2734585" y="2164277"/>
            <a:chExt cx="6605112" cy="4573853"/>
          </a:xfrm>
        </p:grpSpPr>
        <p:sp>
          <p:nvSpPr>
            <p:cNvPr id="34" name="椭圆 33"/>
            <p:cNvSpPr/>
            <p:nvPr/>
          </p:nvSpPr>
          <p:spPr>
            <a:xfrm>
              <a:off x="5474069" y="2963406"/>
              <a:ext cx="1922941" cy="5910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Rockwell" panose="02060603020205020403" pitchFamily="18" charset="0"/>
                </a:rPr>
                <a:t>Query</a:t>
              </a:r>
              <a:endParaRPr lang="zh-CN" altLang="en-US" sz="1400" dirty="0">
                <a:latin typeface="Rockwell" panose="02060603020205020403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34585" y="2164277"/>
              <a:ext cx="1521657" cy="799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Rockwell" panose="02060603020205020403" pitchFamily="18" charset="0"/>
                </a:rPr>
                <a:t>Web</a:t>
              </a:r>
            </a:p>
            <a:p>
              <a:pPr algn="ctr"/>
              <a:r>
                <a:rPr lang="en-US" altLang="zh-CN" sz="1400" dirty="0" smtClean="0">
                  <a:latin typeface="Rockwell" panose="02060603020205020403" pitchFamily="18" charset="0"/>
                </a:rPr>
                <a:t>Server</a:t>
              </a:r>
              <a:endParaRPr lang="zh-CN" altLang="en-US" sz="1400" dirty="0">
                <a:latin typeface="Rockwell" panose="02060603020205020403" pitchFamily="18" charset="0"/>
              </a:endParaRPr>
            </a:p>
          </p:txBody>
        </p:sp>
        <p:cxnSp>
          <p:nvCxnSpPr>
            <p:cNvPr id="37" name="直接箭头连接符 36"/>
            <p:cNvCxnSpPr>
              <a:stCxn id="35" idx="3"/>
              <a:endCxn id="34" idx="0"/>
            </p:cNvCxnSpPr>
            <p:nvPr/>
          </p:nvCxnSpPr>
          <p:spPr>
            <a:xfrm>
              <a:off x="4256242" y="2563842"/>
              <a:ext cx="2179298" cy="39956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7397010" y="3553981"/>
              <a:ext cx="1942687" cy="3184149"/>
              <a:chOff x="9401240" y="2963406"/>
              <a:chExt cx="1942687" cy="31841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9401240" y="2963406"/>
                <a:ext cx="1942687" cy="318414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800276" y="4097319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800275" y="5020233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31" name="直接箭头连接符 30"/>
              <p:cNvCxnSpPr>
                <a:stCxn id="30" idx="0"/>
                <a:endCxn id="29" idx="2"/>
              </p:cNvCxnSpPr>
              <p:nvPr/>
            </p:nvCxnSpPr>
            <p:spPr>
              <a:xfrm flipV="1">
                <a:off x="10372582" y="4638537"/>
                <a:ext cx="1" cy="381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9646695" y="3965126"/>
                <a:ext cx="1451774" cy="175054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958608" y="5810948"/>
                <a:ext cx="846319" cy="2692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Node N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646695" y="3125490"/>
                <a:ext cx="1451774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Client</a:t>
                </a:r>
              </a:p>
              <a:p>
                <a:pPr algn="ctr"/>
                <a:r>
                  <a:rPr lang="en-US" altLang="zh-CN" sz="900" dirty="0">
                    <a:latin typeface="Rockwell" panose="02060603020205020403" pitchFamily="18" charset="0"/>
                  </a:rPr>
                  <a:t>Manager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36" name="直接箭头连接符 35"/>
              <p:cNvCxnSpPr>
                <a:stCxn id="32" idx="0"/>
                <a:endCxn id="25" idx="2"/>
              </p:cNvCxnSpPr>
              <p:nvPr/>
            </p:nvCxnSpPr>
            <p:spPr>
              <a:xfrm flipV="1">
                <a:off x="10372582" y="3666708"/>
                <a:ext cx="0" cy="29841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3531382" y="3553981"/>
              <a:ext cx="1942687" cy="3184149"/>
              <a:chOff x="9401240" y="2963406"/>
              <a:chExt cx="1942687" cy="3184149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401240" y="2963406"/>
                <a:ext cx="1942687" cy="318414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800276" y="4097319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800275" y="5020233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46" name="直接箭头连接符 45"/>
              <p:cNvCxnSpPr>
                <a:stCxn id="45" idx="0"/>
                <a:endCxn id="44" idx="2"/>
              </p:cNvCxnSpPr>
              <p:nvPr/>
            </p:nvCxnSpPr>
            <p:spPr>
              <a:xfrm flipV="1">
                <a:off x="10372582" y="4638537"/>
                <a:ext cx="1" cy="381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9646695" y="3965126"/>
                <a:ext cx="1451774" cy="175054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9958608" y="5810948"/>
                <a:ext cx="846319" cy="2692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Node 1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46695" y="3125490"/>
                <a:ext cx="1451774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Client</a:t>
                </a:r>
              </a:p>
              <a:p>
                <a:pPr algn="ctr"/>
                <a:r>
                  <a:rPr lang="en-US" altLang="zh-CN" sz="900" dirty="0">
                    <a:latin typeface="Rockwell" panose="02060603020205020403" pitchFamily="18" charset="0"/>
                  </a:rPr>
                  <a:t>Manager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50" name="直接箭头连接符 49"/>
              <p:cNvCxnSpPr>
                <a:stCxn id="47" idx="0"/>
                <a:endCxn id="49" idx="2"/>
              </p:cNvCxnSpPr>
              <p:nvPr/>
            </p:nvCxnSpPr>
            <p:spPr>
              <a:xfrm flipV="1">
                <a:off x="10372582" y="3666708"/>
                <a:ext cx="0" cy="29841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" name="肘形连接符 14"/>
            <p:cNvCxnSpPr>
              <a:stCxn id="34" idx="2"/>
              <a:endCxn id="42" idx="0"/>
            </p:cNvCxnSpPr>
            <p:nvPr/>
          </p:nvCxnSpPr>
          <p:spPr>
            <a:xfrm rot="10800000" flipV="1">
              <a:off x="4502727" y="3258923"/>
              <a:ext cx="971343" cy="29505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4" idx="6"/>
              <a:endCxn id="28" idx="0"/>
            </p:cNvCxnSpPr>
            <p:nvPr/>
          </p:nvCxnSpPr>
          <p:spPr>
            <a:xfrm>
              <a:off x="7397010" y="3258924"/>
              <a:ext cx="971344" cy="29505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845348" y="2471189"/>
            <a:ext cx="4794327" cy="3582847"/>
            <a:chOff x="2734585" y="2164277"/>
            <a:chExt cx="6605112" cy="3983278"/>
          </a:xfrm>
        </p:grpSpPr>
        <p:grpSp>
          <p:nvGrpSpPr>
            <p:cNvPr id="53" name="组合 52"/>
            <p:cNvGrpSpPr/>
            <p:nvPr/>
          </p:nvGrpSpPr>
          <p:grpSpPr>
            <a:xfrm>
              <a:off x="3531382" y="3800137"/>
              <a:ext cx="1942687" cy="2347418"/>
              <a:chOff x="3972114" y="2687471"/>
              <a:chExt cx="2756847" cy="3331197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972114" y="2687471"/>
                <a:ext cx="2756847" cy="33311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538382" y="3109198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538380" y="4418896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69" name="直接箭头连接符 68"/>
              <p:cNvCxnSpPr>
                <a:stCxn id="68" idx="0"/>
                <a:endCxn id="67" idx="2"/>
              </p:cNvCxnSpPr>
              <p:nvPr/>
            </p:nvCxnSpPr>
            <p:spPr>
              <a:xfrm flipV="1">
                <a:off x="5350536" y="3877235"/>
                <a:ext cx="2" cy="54166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4320436" y="2921604"/>
                <a:ext cx="2060197" cy="248418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763069" y="5540991"/>
                <a:ext cx="1201003" cy="38213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Node 1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397010" y="3800137"/>
              <a:ext cx="1942687" cy="2347418"/>
              <a:chOff x="3972114" y="2687470"/>
              <a:chExt cx="2756847" cy="333119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972114" y="2687470"/>
                <a:ext cx="2756847" cy="33311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38382" y="3109198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538380" y="4418896"/>
                <a:ext cx="1624311" cy="768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63" name="直接箭头连接符 62"/>
              <p:cNvCxnSpPr>
                <a:stCxn id="62" idx="0"/>
                <a:endCxn id="61" idx="2"/>
              </p:cNvCxnSpPr>
              <p:nvPr/>
            </p:nvCxnSpPr>
            <p:spPr>
              <a:xfrm flipV="1">
                <a:off x="5350536" y="3877235"/>
                <a:ext cx="2" cy="54166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4320436" y="2921604"/>
                <a:ext cx="2060197" cy="248418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63069" y="5540991"/>
                <a:ext cx="1201003" cy="38213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latin typeface="Rockwell" panose="02060603020205020403" pitchFamily="18" charset="0"/>
                  </a:rPr>
                  <a:t>Node N</a:t>
                </a:r>
                <a:endParaRPr lang="zh-CN" altLang="en-US" sz="900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55" name="椭圆 54"/>
            <p:cNvSpPr/>
            <p:nvPr/>
          </p:nvSpPr>
          <p:spPr>
            <a:xfrm>
              <a:off x="5474069" y="2963406"/>
              <a:ext cx="1922942" cy="5910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Rockwell" panose="02060603020205020403" pitchFamily="18" charset="0"/>
                </a:rPr>
                <a:t>Query</a:t>
              </a:r>
              <a:endParaRPr lang="zh-CN" altLang="en-US" sz="1400" dirty="0">
                <a:latin typeface="Rockwell" panose="02060603020205020403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734585" y="2164277"/>
              <a:ext cx="1521657" cy="6911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Rockwell" panose="02060603020205020403" pitchFamily="18" charset="0"/>
                </a:rPr>
                <a:t>Web</a:t>
              </a:r>
            </a:p>
            <a:p>
              <a:pPr algn="ctr"/>
              <a:r>
                <a:rPr lang="en-US" altLang="zh-CN" sz="1400" dirty="0" smtClean="0">
                  <a:latin typeface="Rockwell" panose="02060603020205020403" pitchFamily="18" charset="0"/>
                </a:rPr>
                <a:t>Server</a:t>
              </a:r>
              <a:endParaRPr lang="zh-CN" altLang="en-US" sz="1400" dirty="0">
                <a:latin typeface="Rockwell" panose="02060603020205020403" pitchFamily="18" charset="0"/>
              </a:endParaRPr>
            </a:p>
          </p:txBody>
        </p:sp>
        <p:cxnSp>
          <p:nvCxnSpPr>
            <p:cNvPr id="57" name="直接箭头连接符 36"/>
            <p:cNvCxnSpPr>
              <a:stCxn id="56" idx="3"/>
              <a:endCxn id="55" idx="0"/>
            </p:cNvCxnSpPr>
            <p:nvPr/>
          </p:nvCxnSpPr>
          <p:spPr>
            <a:xfrm>
              <a:off x="4256242" y="2509856"/>
              <a:ext cx="2179299" cy="45354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箭头连接符 40"/>
            <p:cNvCxnSpPr>
              <a:stCxn id="55" idx="2"/>
              <a:endCxn id="66" idx="0"/>
            </p:cNvCxnSpPr>
            <p:nvPr/>
          </p:nvCxnSpPr>
          <p:spPr>
            <a:xfrm rot="10800000" flipV="1">
              <a:off x="4502726" y="3258924"/>
              <a:ext cx="971343" cy="54121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箭头连接符 42"/>
            <p:cNvCxnSpPr>
              <a:stCxn id="55" idx="6"/>
              <a:endCxn id="60" idx="0"/>
            </p:cNvCxnSpPr>
            <p:nvPr/>
          </p:nvCxnSpPr>
          <p:spPr>
            <a:xfrm>
              <a:off x="7397010" y="3258924"/>
              <a:ext cx="971344" cy="54121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燕尾形 21"/>
          <p:cNvSpPr/>
          <p:nvPr/>
        </p:nvSpPr>
        <p:spPr>
          <a:xfrm>
            <a:off x="5897715" y="3580048"/>
            <a:ext cx="627797" cy="1089272"/>
          </a:xfrm>
          <a:prstGeom prst="chevron">
            <a:avLst>
              <a:gd name="adj" fmla="val 5434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49" idx="3"/>
            <a:endCxn id="25" idx="1"/>
          </p:cNvCxnSpPr>
          <p:nvPr/>
        </p:nvCxnSpPr>
        <p:spPr>
          <a:xfrm>
            <a:off x="8385555" y="3888912"/>
            <a:ext cx="1877843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656870" y="3963555"/>
            <a:ext cx="132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Rockwell" panose="02060603020205020403" pitchFamily="18" charset="0"/>
              </a:rPr>
              <a:t>Copy</a:t>
            </a:r>
          </a:p>
          <a:p>
            <a:pPr algn="ctr"/>
            <a:r>
              <a:rPr lang="en-US" altLang="zh-CN" sz="1400" dirty="0">
                <a:latin typeface="Rockwell" panose="02060603020205020403" pitchFamily="18" charset="0"/>
              </a:rPr>
              <a:t>Mechanism</a:t>
            </a:r>
            <a:endParaRPr lang="zh-CN" altLang="en-US" sz="1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03469" y="2067503"/>
            <a:ext cx="6585061" cy="4449275"/>
            <a:chOff x="1052456" y="2150630"/>
            <a:chExt cx="6585061" cy="4449275"/>
          </a:xfrm>
        </p:grpSpPr>
        <p:sp>
          <p:nvSpPr>
            <p:cNvPr id="25" name="椭圆 24"/>
            <p:cNvSpPr/>
            <p:nvPr/>
          </p:nvSpPr>
          <p:spPr>
            <a:xfrm>
              <a:off x="3783624" y="2927993"/>
              <a:ext cx="1917104" cy="57493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Query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52456" y="2150630"/>
              <a:ext cx="1517038" cy="7773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Web</a:t>
              </a:r>
            </a:p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Server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cxnSp>
          <p:nvCxnSpPr>
            <p:cNvPr id="38" name="直接箭头连接符 36"/>
            <p:cNvCxnSpPr>
              <a:stCxn id="36" idx="3"/>
              <a:endCxn id="25" idx="0"/>
            </p:cNvCxnSpPr>
            <p:nvPr/>
          </p:nvCxnSpPr>
          <p:spPr>
            <a:xfrm>
              <a:off x="2569494" y="2539312"/>
              <a:ext cx="2172682" cy="38868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5700727" y="3502483"/>
              <a:ext cx="1936790" cy="3097422"/>
              <a:chOff x="9401240" y="2963406"/>
              <a:chExt cx="1942687" cy="3184149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401240" y="2963406"/>
                <a:ext cx="1942687" cy="318414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9800276" y="4097319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800275" y="5020233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57" name="直接箭头连接符 56"/>
              <p:cNvCxnSpPr>
                <a:stCxn id="56" idx="0"/>
                <a:endCxn id="55" idx="2"/>
              </p:cNvCxnSpPr>
              <p:nvPr/>
            </p:nvCxnSpPr>
            <p:spPr>
              <a:xfrm flipV="1">
                <a:off x="10372582" y="4638537"/>
                <a:ext cx="1" cy="381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9646695" y="3965126"/>
                <a:ext cx="1451774" cy="175054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958608" y="5810948"/>
                <a:ext cx="846319" cy="2692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Node N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646695" y="3125490"/>
                <a:ext cx="1451774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Client</a:t>
                </a:r>
              </a:p>
              <a:p>
                <a:pPr algn="ctr"/>
                <a:r>
                  <a:rPr lang="en-US" altLang="zh-CN" sz="1200" dirty="0">
                    <a:latin typeface="Rockwell" panose="02060603020205020403" pitchFamily="18" charset="0"/>
                  </a:rPr>
                  <a:t>Manager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61" name="直接箭头连接符 60"/>
              <p:cNvCxnSpPr>
                <a:stCxn id="58" idx="0"/>
                <a:endCxn id="60" idx="2"/>
              </p:cNvCxnSpPr>
              <p:nvPr/>
            </p:nvCxnSpPr>
            <p:spPr>
              <a:xfrm flipV="1">
                <a:off x="10372582" y="3666708"/>
                <a:ext cx="0" cy="29841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1846834" y="3502483"/>
              <a:ext cx="1936790" cy="3097422"/>
              <a:chOff x="9401240" y="2963406"/>
              <a:chExt cx="1942687" cy="318414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401240" y="2963406"/>
                <a:ext cx="1942687" cy="318414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800276" y="4097319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Client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800275" y="5020233"/>
                <a:ext cx="1144615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Memcached</a:t>
                </a:r>
              </a:p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Server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48" name="直接箭头连接符 47"/>
              <p:cNvCxnSpPr>
                <a:stCxn id="47" idx="0"/>
                <a:endCxn id="46" idx="2"/>
              </p:cNvCxnSpPr>
              <p:nvPr/>
            </p:nvCxnSpPr>
            <p:spPr>
              <a:xfrm flipV="1">
                <a:off x="10372582" y="4638537"/>
                <a:ext cx="1" cy="381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9646695" y="3965126"/>
                <a:ext cx="1451774" cy="175054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9958608" y="5810948"/>
                <a:ext cx="846319" cy="2692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Node 1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646695" y="3125490"/>
                <a:ext cx="1451774" cy="5412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Rockwell" panose="02060603020205020403" pitchFamily="18" charset="0"/>
                  </a:rPr>
                  <a:t>Client</a:t>
                </a:r>
              </a:p>
              <a:p>
                <a:pPr algn="ctr"/>
                <a:r>
                  <a:rPr lang="en-US" altLang="zh-CN" sz="1200" dirty="0">
                    <a:latin typeface="Rockwell" panose="02060603020205020403" pitchFamily="18" charset="0"/>
                  </a:rPr>
                  <a:t>Manager</a:t>
                </a:r>
                <a:endParaRPr lang="zh-CN" altLang="en-US" sz="1200" dirty="0">
                  <a:latin typeface="Rockwell" panose="02060603020205020403" pitchFamily="18" charset="0"/>
                </a:endParaRPr>
              </a:p>
            </p:txBody>
          </p:sp>
          <p:cxnSp>
            <p:nvCxnSpPr>
              <p:cNvPr id="53" name="直接箭头连接符 52"/>
              <p:cNvCxnSpPr>
                <a:stCxn id="49" idx="0"/>
                <a:endCxn id="52" idx="2"/>
              </p:cNvCxnSpPr>
              <p:nvPr/>
            </p:nvCxnSpPr>
            <p:spPr>
              <a:xfrm flipV="1">
                <a:off x="10372582" y="3666708"/>
                <a:ext cx="0" cy="29841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2" name="肘形连接符 41"/>
            <p:cNvCxnSpPr>
              <a:stCxn id="25" idx="2"/>
              <a:endCxn id="45" idx="0"/>
            </p:cNvCxnSpPr>
            <p:nvPr/>
          </p:nvCxnSpPr>
          <p:spPr>
            <a:xfrm rot="10800000" flipV="1">
              <a:off x="2815230" y="3215461"/>
              <a:ext cx="968394" cy="28702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16"/>
            <p:cNvCxnSpPr>
              <a:stCxn id="25" idx="6"/>
              <a:endCxn id="54" idx="0"/>
            </p:cNvCxnSpPr>
            <p:nvPr/>
          </p:nvCxnSpPr>
          <p:spPr>
            <a:xfrm>
              <a:off x="5700727" y="3215462"/>
              <a:ext cx="968395" cy="28702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2" idx="3"/>
              <a:endCxn id="60" idx="1"/>
            </p:cNvCxnSpPr>
            <p:nvPr/>
          </p:nvCxnSpPr>
          <p:spPr>
            <a:xfrm>
              <a:off x="3538911" y="3923391"/>
              <a:ext cx="2406526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3955999" y="4085513"/>
              <a:ext cx="156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Rockwell" panose="02060603020205020403" pitchFamily="18" charset="0"/>
                </a:rPr>
                <a:t>Copy</a:t>
              </a:r>
            </a:p>
            <a:p>
              <a:pPr algn="ctr"/>
              <a:r>
                <a:rPr lang="en-US" altLang="zh-CN" dirty="0">
                  <a:latin typeface="Rockwell" panose="02060603020205020403" pitchFamily="18" charset="0"/>
                </a:rPr>
                <a:t>Mechanism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6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Rockwell" panose="02060603020205020403" pitchFamily="18" charset="0"/>
              </a:rPr>
              <a:t>R-Memcached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读写流程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38200" y="2307665"/>
            <a:ext cx="3639540" cy="3315619"/>
            <a:chOff x="838200" y="2307665"/>
            <a:chExt cx="3639540" cy="3315619"/>
          </a:xfrm>
        </p:grpSpPr>
        <p:sp>
          <p:nvSpPr>
            <p:cNvPr id="14" name="椭圆 13"/>
            <p:cNvSpPr/>
            <p:nvPr/>
          </p:nvSpPr>
          <p:spPr>
            <a:xfrm>
              <a:off x="2039203" y="2307665"/>
              <a:ext cx="1201003" cy="1201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Web</a:t>
              </a:r>
            </a:p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Server</a:t>
              </a:r>
              <a:endParaRPr lang="zh-CN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838200" y="4422281"/>
              <a:ext cx="1201003" cy="1201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Node A</a:t>
              </a:r>
              <a:endParaRPr lang="zh-CN" altLang="en-US" sz="1600" dirty="0">
                <a:latin typeface="Rockwell" panose="02060603020205020403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276737" y="4422281"/>
              <a:ext cx="1201003" cy="1201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Rockwell" panose="02060603020205020403" pitchFamily="18" charset="0"/>
                </a:rPr>
                <a:t>Node B</a:t>
              </a:r>
              <a:endParaRPr lang="zh-CN" altLang="en-US" sz="1600" dirty="0">
                <a:latin typeface="Rockwell" panose="02060603020205020403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4" idx="3"/>
              <a:endCxn id="74" idx="0"/>
            </p:cNvCxnSpPr>
            <p:nvPr/>
          </p:nvCxnSpPr>
          <p:spPr>
            <a:xfrm flipH="1">
              <a:off x="1438702" y="3332785"/>
              <a:ext cx="776384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4" idx="7"/>
              <a:endCxn id="14" idx="4"/>
            </p:cNvCxnSpPr>
            <p:nvPr/>
          </p:nvCxnSpPr>
          <p:spPr>
            <a:xfrm flipV="1">
              <a:off x="1863320" y="3508668"/>
              <a:ext cx="776385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5"/>
              <a:endCxn id="75" idx="0"/>
            </p:cNvCxnSpPr>
            <p:nvPr/>
          </p:nvCxnSpPr>
          <p:spPr>
            <a:xfrm>
              <a:off x="3064323" y="3332785"/>
              <a:ext cx="812916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5" idx="1"/>
              <a:endCxn id="14" idx="4"/>
            </p:cNvCxnSpPr>
            <p:nvPr/>
          </p:nvCxnSpPr>
          <p:spPr>
            <a:xfrm flipH="1" flipV="1">
              <a:off x="2639705" y="3508668"/>
              <a:ext cx="812915" cy="10894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4" idx="7"/>
              <a:endCxn id="75" idx="1"/>
            </p:cNvCxnSpPr>
            <p:nvPr/>
          </p:nvCxnSpPr>
          <p:spPr>
            <a:xfrm>
              <a:off x="1863320" y="4598164"/>
              <a:ext cx="15893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5" idx="2"/>
              <a:endCxn id="74" idx="6"/>
            </p:cNvCxnSpPr>
            <p:nvPr/>
          </p:nvCxnSpPr>
          <p:spPr>
            <a:xfrm flipH="1">
              <a:off x="2039203" y="5022783"/>
              <a:ext cx="12375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3007493" y="3772026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6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432112" y="3508201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5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67969" y="4661951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4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75931" y="4237615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Rockwell" panose="02060603020205020403" pitchFamily="18" charset="0"/>
                </a:rPr>
                <a:t>3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975482" y="3780808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ockwell" panose="02060603020205020403" pitchFamily="18" charset="0"/>
                </a:rPr>
                <a:t>2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35774" y="3483522"/>
              <a:ext cx="327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Rockwell" panose="02060603020205020403" pitchFamily="18" charset="0"/>
                </a:rPr>
                <a:t>1</a:t>
              </a:r>
              <a:endParaRPr lang="zh-CN" altLang="en-US" dirty="0">
                <a:latin typeface="Rockwell" panose="02060603020205020403" pitchFamily="18" charset="0"/>
              </a:endParaRPr>
            </a:p>
          </p:txBody>
        </p:sp>
      </p:grpSp>
      <p:sp>
        <p:nvSpPr>
          <p:cNvPr id="87" name="内容占位符 2"/>
          <p:cNvSpPr txBox="1">
            <a:spLocks/>
          </p:cNvSpPr>
          <p:nvPr/>
        </p:nvSpPr>
        <p:spPr>
          <a:xfrm>
            <a:off x="4726476" y="1974471"/>
            <a:ext cx="6627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默认向</a:t>
            </a:r>
            <a:r>
              <a:rPr lang="en-US" altLang="zh-CN" sz="24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Node 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请求数据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直接读请求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nr_read,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 直接连接请求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nr_connected_mem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2)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直接读请求回复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nr_read_res,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直接连接请求回复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nr_connected_mem_back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3)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节点读请求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nm_read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4)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节点连接请求回复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nm_connected_mem_back, </a:t>
            </a:r>
            <a:r>
              <a:rPr lang="zh-CN" altLang="en-US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数据拷贝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nm_read_recovery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5) nm_connected_web_back ? 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6)</a:t>
            </a:r>
            <a:r>
              <a:rPr lang="zh-CN" altLang="en-US" sz="2000" dirty="0">
                <a:latin typeface="Rockwell" panose="02060603020205020403" pitchFamily="18" charset="0"/>
                <a:ea typeface="黑体" panose="02010609060101010101" pitchFamily="49" charset="-122"/>
              </a:rPr>
              <a:t>节点连接请求</a:t>
            </a:r>
            <a:r>
              <a:rPr lang="en-US" altLang="zh-CN" sz="2000" dirty="0" smtClean="0">
                <a:latin typeface="Rockwell" panose="02060603020205020403" pitchFamily="18" charset="0"/>
                <a:ea typeface="黑体" panose="02010609060101010101" pitchFamily="49" charset="-122"/>
              </a:rPr>
              <a:t>nm_connected</a:t>
            </a:r>
            <a:endParaRPr lang="en-US" altLang="zh-CN" sz="2000" dirty="0"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8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462</Words>
  <Application>Microsoft Office PowerPoint</Application>
  <PresentationFormat>宽屏</PresentationFormat>
  <Paragraphs>187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Rockwell</vt:lpstr>
      <vt:lpstr>Office 主题</vt:lpstr>
      <vt:lpstr>R-Memcached</vt:lpstr>
      <vt:lpstr>Memcached基本说明</vt:lpstr>
      <vt:lpstr>Memcached基本说明</vt:lpstr>
      <vt:lpstr>Memcached基本说明</vt:lpstr>
      <vt:lpstr>Memcached基本说明</vt:lpstr>
      <vt:lpstr>Memcached存在的问题</vt:lpstr>
      <vt:lpstr>R-Memcached基本说明</vt:lpstr>
      <vt:lpstr>R-Memcached基本说明</vt:lpstr>
      <vt:lpstr>R-Memcached基本说明</vt:lpstr>
      <vt:lpstr>R-Memcached基本说明</vt:lpstr>
      <vt:lpstr>关于副本机制</vt:lpstr>
      <vt:lpstr>关于副本机制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R-Memcached</dc:title>
  <dc:creator>martji</dc:creator>
  <cp:lastModifiedBy>Guoqing Ma</cp:lastModifiedBy>
  <cp:revision>113</cp:revision>
  <dcterms:created xsi:type="dcterms:W3CDTF">2014-07-11T13:12:24Z</dcterms:created>
  <dcterms:modified xsi:type="dcterms:W3CDTF">2014-07-15T13:39:26Z</dcterms:modified>
</cp:coreProperties>
</file>