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9" r:id="rId5"/>
    <p:sldId id="260" r:id="rId6"/>
    <p:sldId id="261" r:id="rId7"/>
    <p:sldId id="258" r:id="rId8"/>
    <p:sldId id="262" r:id="rId9"/>
    <p:sldId id="263" r:id="rId10"/>
    <p:sldId id="265" r:id="rId11"/>
    <p:sldId id="266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bez tytułu" id="{782D3F7F-CCF6-47B6-ABF2-BFF6085815D7}">
          <p14:sldIdLst>
            <p14:sldId id="256"/>
            <p14:sldId id="257"/>
            <p14:sldId id="259"/>
            <p14:sldId id="260"/>
            <p14:sldId id="261"/>
            <p14:sldId id="258"/>
            <p14:sldId id="262"/>
            <p14:sldId id="26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618" y="60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30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pl-PL" smtClean="0"/>
              <a:t>2017-05-17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l-PL" smtClean="0"/>
              <a:t>Koło Naukowe Programistów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pl-PL" smtClean="0"/>
              <a:t>2017-05-17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l-PL" smtClean="0"/>
              <a:t>Koło Naukowe Programistów</a:t>
            </a:r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700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614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F2A70B-78F2-4DCF-B53B-C990D2FAFB8A}" type="slidenum">
              <a:rPr lang="pl-PL" smtClean="0"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24077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l-PL" smtClean="0"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1068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l-PL" smtClean="0"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485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noProof="0" smtClean="0"/>
              <a:t>Kliknij, aby edytować styl wzorca podtytułu</a:t>
            </a:r>
            <a:endParaRPr lang="pl-PL" noProof="0" dirty="0"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Dowolny kształt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58" name="Dowolny kształt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59" name="Dowolny kształt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0" name="Dowolny kształt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1" name="Dowolny kształt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2" name="Dowolny kształt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3" name="Dowolny kształt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4" name="Dowolny kształt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5" name="Dowolny kształt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6" name="Dowolny kształt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7" name="Dowolny kształt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8" name="Dowolny kształt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9" name="Dowolny kształt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0" name="Dowolny kształt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1" name="Dowolny kształt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2" name="Dowolny kształt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3" name="Dowolny kształt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4" name="Dowolny kształt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5" name="Dowolny kształt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6" name="Dowolny kształt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7" name="Dowolny kształt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8" name="Dowolny kształt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9" name="Dowolny kształt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0" name="Dowolny kształt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1" name="Dowolny kształt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2" name="Dowolny kształt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3" name="Dowolny kształt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4" name="Dowolny kształt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5" name="Dowolny kształt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6" name="Dowolny kształt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7" name="Dowolny kształt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8" name="Dowolny kształt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9" name="Dowolny kształt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0" name="Dowolny kształt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1" name="Dowolny kształt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2" name="Dowolny kształt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3" name="Dowolny kształt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4" name="Dowolny kształt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5" name="Dowolny kształt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6" name="Dowolny kształt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7" name="Dowolny kształt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8" name="Dowolny kształt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9" name="Dowolny kształt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0" name="Dowolny kształt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1" name="Dowolny kształt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2" name="Dowolny kształt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3" name="Dowolny kształt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4" name="Dowolny kształt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5" name="Dowolny kształt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6" name="Dowolny kształt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7" name="Dowolny kształt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8" name="Dowolny kształt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9" name="Dowolny kształt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0" name="Dowolny kształt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1" name="Dowolny kształt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2" name="Dowolny kształt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3" name="Dowolny kształt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4" name="Dowolny kształt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5" name="Dowolny kształt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6" name="Dowolny kształt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7" name="Dowolny kształt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8" name="Dowolny kształt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9" name="Dowolny kształt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0" name="Dowolny kształt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1" name="Dowolny kształt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2" name="Dowolny kształt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3" name="Dowolny kształt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4" name="Dowolny kształt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5" name="Dowolny kształt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6" name="Dowolny kształt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7" name="Dowolny kształt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8" name="Dowolny kształt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9" name="Dowolny kształt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0" name="Dowolny kształt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1" name="Dowolny kształt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2" name="Dowolny kształt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3" name="Dowolny kształt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4" name="Dowolny kształt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5" name="Dowolny kształt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6" name="Dowolny kształt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7" name="Dowolny kształt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8" name="Dowolny kształt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9" name="Dowolny kształt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0" name="Dowolny kształt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1" name="Dowolny kształt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2" name="Dowolny kształt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3" name="Dowolny kształt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4" name="Dowolny kształt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5" name="Dowolny kształt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6" name="Dowolny kształt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7" name="Dowolny kształt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8" name="Dowolny kształt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9" name="Dowolny kształt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0" name="Dowolny kształt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1" name="Dowolny kształt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2" name="Dowolny kształt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3" name="Dowolny kształt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4" name="Dowolny kształt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5" name="Dowolny kształt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6" name="Dowolny kształt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7" name="Dowolny kształt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8" name="Dowolny kształt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9" name="Dowolny kształt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0" name="Dowolny kształt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1" name="Dowolny kształt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2" name="Dowolny kształt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3" name="Dowolny kształt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4" name="Dowolny kształt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5" name="Dowolny kształt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6" name="Dowolny kształt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7" name="Dowolny kształt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8" name="Dowolny kształt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9" name="Dowolny kształt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0" name="Dowolny kształt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1" name="Dowolny kształt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2" name="Dowolny kształt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3" name="Dowolny kształt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4" name="Dowolny kształt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5" name="Dowolny kształt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6" name="Dowolny kształt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7" name="Dowolny kształt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8" name="Dowolny kształt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9" name="Dowolny kształt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Dowolny kształt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9" name="Dowolny kształt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0" name="Dowolny kształt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1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2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3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4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5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4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5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6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7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8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9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0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1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2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3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4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5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6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7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8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9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0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1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2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3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4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5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6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7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8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9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0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1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2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3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4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5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6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7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8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9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0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1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2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3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4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5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6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7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8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9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0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1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2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3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4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5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6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7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8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9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80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81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 smtClean="0"/>
              <a:t>© Marta Kisielińska Koło Naukowe Programistów</a:t>
            </a:r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Dowolny kształt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9" name="Dowolny kształt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0" name="Dowolny kształt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1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2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3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4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5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4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5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6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7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8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9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0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1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2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3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4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5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6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7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8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39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0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1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2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3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4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5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6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7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8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49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0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1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2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3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4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5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6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7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8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59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0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1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2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3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4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5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6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7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8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69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0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1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2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3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4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5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6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7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8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79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80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81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 smtClean="0"/>
              <a:t>© Marta Kisielińska Koło Naukowe Programistów</a:t>
            </a:r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Dowolny kształt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9" name="Dowolny kształt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0" name="Dowolny kształt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1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2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3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4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5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6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7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8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9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0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1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2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3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4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5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6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7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8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9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0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1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2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3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4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5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6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7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8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9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0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1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2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3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4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5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6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7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8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9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0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1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2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3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4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5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6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7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8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9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0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1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2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3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4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5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6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7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8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9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0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1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2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3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4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5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6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7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8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9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40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41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 smtClean="0"/>
              <a:t>© Marta Kisielińska Koło Naukowe Programistów</a:t>
            </a:r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Dowolny kształt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57" name="Dowolny kształt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58" name="Dowolny kształt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59" name="Dowolny kształt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0" name="Dowolny kształt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1" name="Dowolny kształt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2" name="Dowolny kształt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3" name="Dowolny kształt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4" name="Dowolny kształt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5" name="Dowolny kształt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6" name="Dowolny kształt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7" name="Dowolny kształt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8" name="Dowolny kształt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69" name="Dowolny kształt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0" name="Dowolny kształt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1" name="Dowolny kształt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2" name="Dowolny kształt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3" name="Dowolny kształt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4" name="Dowolny kształt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5" name="Dowolny kształt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6" name="Dowolny kształt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7" name="Dowolny kształt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8" name="Dowolny kształt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79" name="Dowolny kształt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0" name="Dowolny kształt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1" name="Dowolny kształt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2" name="Dowolny kształt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3" name="Dowolny kształt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4" name="Dowolny kształt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5" name="Dowolny kształt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6" name="Dowolny kształt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7" name="Dowolny kształt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8" name="Dowolny kształt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89" name="Dowolny kształt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0" name="Dowolny kształt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1" name="Dowolny kształt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2" name="Dowolny kształt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3" name="Dowolny kształt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4" name="Dowolny kształt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5" name="Dowolny kształt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6" name="Dowolny kształt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7" name="Dowolny kształt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8" name="Dowolny kształt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299" name="Dowolny kształt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0" name="Dowolny kształt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1" name="Dowolny kształt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2" name="Dowolny kształt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3" name="Dowolny kształt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4" name="Dowolny kształt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5" name="Dowolny kształt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6" name="Dowolny kształt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7" name="Dowolny kształt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8" name="Dowolny kształt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09" name="Dowolny kształt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0" name="Dowolny kształt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1" name="Dowolny kształt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2" name="Dowolny kształt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3" name="Dowolny kształt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4" name="Dowolny kształt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5" name="Dowolny kształt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6" name="Dowolny kształt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7" name="Dowolny kształt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8" name="Dowolny kształt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19" name="Dowolny kształt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0" name="Dowolny kształt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1" name="Dowolny kształt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2" name="Dowolny kształt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3" name="Dowolny kształt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4" name="Dowolny kształt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5" name="Dowolny kształt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6" name="Dowolny kształt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7" name="Dowolny kształt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8" name="Dowolny kształt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29" name="Dowolny kształt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0" name="Dowolny kształt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1" name="Dowolny kształt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2" name="Dowolny kształt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3" name="Dowolny kształt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4" name="Dowolny kształt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5" name="Dowolny kształt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6" name="Dowolny kształt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7" name="Dowolny kształt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8" name="Dowolny kształt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39" name="Dowolny kształt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0" name="Dowolny kształt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1" name="Dowolny kształt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2" name="Dowolny kształt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3" name="Dowolny kształt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4" name="Dowolny kształt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5" name="Dowolny kształt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6" name="Dowolny kształt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7" name="Dowolny kształt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8" name="Dowolny kształt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49" name="Dowolny kształt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0" name="Dowolny kształt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1" name="Dowolny kształt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2" name="Dowolny kształt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3" name="Dowolny kształt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4" name="Dowolny kształt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5" name="Dowolny kształt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6" name="Dowolny kształt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7" name="Dowolny kształt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8" name="Dowolny kształt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59" name="Dowolny kształt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0" name="Dowolny kształt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1" name="Dowolny kształt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2" name="Dowolny kształt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3" name="Dowolny kształt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4" name="Dowolny kształt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5" name="Dowolny kształt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6" name="Dowolny kształt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7" name="Dowolny kształt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8" name="Dowolny kształt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69" name="Dowolny kształt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0" name="Dowolny kształt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1" name="Dowolny kształt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2" name="Dowolny kształt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3" name="Dowolny kształt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4" name="Dowolny kształt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5" name="Dowolny kształt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6" name="Dowolny kształt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7" name="Dowolny kształt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  <p:sp>
          <p:nvSpPr>
            <p:cNvPr id="378" name="Dowolny kształt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/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 smtClean="0"/>
              <a:t>© Marta Kisielińska Koło Naukowe Programistów</a:t>
            </a:r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Dowolny kształt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0" name="Dowolny kształt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1" name="Dowolny kształt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2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3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4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5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6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7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8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9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0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1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2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3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4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5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6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7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8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9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0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1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2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3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4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5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6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7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8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9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0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1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2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3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4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5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6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7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8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9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0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1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2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3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4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5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6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7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8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9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0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1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2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3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4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5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6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7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8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9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0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1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2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3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4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5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6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7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8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9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0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1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2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 smtClean="0"/>
              <a:t>© Marta Kisielińska Koło Naukowe Programistów</a:t>
            </a:r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Dowolny kształt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2" name="Dowolny kształt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3" name="Dowolny kształt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4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5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6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7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8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9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0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1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2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3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4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5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6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7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8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9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0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1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2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3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4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5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6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7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8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9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0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1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2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3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4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5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6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7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8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9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0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1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2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3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4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5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6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7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8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9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0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1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2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3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4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5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6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7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8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9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0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1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2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3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4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5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6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7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8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9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0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1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2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3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4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 smtClean="0"/>
              <a:t>© Marta Kisielińska Koło Naukowe Programistów</a:t>
            </a:r>
            <a:endParaRPr lang="pl-PL" noProof="0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Dowolny kształt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58" name="Dowolny kształt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59" name="Dowolny kształt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0" name="Dowolny kształt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1" name="Dowolny kształt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2" name="Dowolny kształt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3" name="Dowolny kształt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4" name="Dowolny kształt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5" name="Dowolny kształt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6" name="Dowolny kształt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7" name="Dowolny kształt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8" name="Dowolny kształt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69" name="Dowolny kształt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0" name="Dowolny kształt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1" name="Dowolny kształt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2" name="Dowolny kształt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3" name="Dowolny kształt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4" name="Dowolny kształt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5" name="Dowolny kształt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6" name="Dowolny kształt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7" name="Dowolny kształt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8" name="Dowolny kształt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79" name="Dowolny kształt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0" name="Dowolny kształt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1" name="Dowolny kształt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2" name="Dowolny kształt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3" name="Dowolny kształt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4" name="Dowolny kształt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5" name="Dowolny kształt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6" name="Dowolny kształt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7" name="Dowolny kształt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8" name="Dowolny kształt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89" name="Dowolny kształt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0" name="Dowolny kształt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1" name="Dowolny kształt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2" name="Dowolny kształt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3" name="Dowolny kształt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4" name="Dowolny kształt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5" name="Dowolny kształt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6" name="Dowolny kształt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7" name="Dowolny kształt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8" name="Dowolny kształt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199" name="Dowolny kształt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0" name="Dowolny kształt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1" name="Dowolny kształt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2" name="Dowolny kształt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3" name="Dowolny kształt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4" name="Dowolny kształt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5" name="Dowolny kształt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6" name="Dowolny kształt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7" name="Dowolny kształt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8" name="Dowolny kształt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09" name="Dowolny kształt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0" name="Dowolny kształt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1" name="Dowolny kształt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2" name="Dowolny kształt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3" name="Dowolny kształt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4" name="Dowolny kształt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5" name="Dowolny kształt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6" name="Dowolny kształt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7" name="Dowolny kształt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8" name="Dowolny kształt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19" name="Dowolny kształt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0" name="Dowolny kształt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1" name="Dowolny kształt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2" name="Dowolny kształt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3" name="Dowolny kształt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4" name="Dowolny kształt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5" name="Dowolny kształt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6" name="Dowolny kształt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7" name="Dowolny kształt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8" name="Dowolny kształt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29" name="Dowolny kształt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  <p:sp>
          <p:nvSpPr>
            <p:cNvPr id="230" name="Dowolny kształt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noProof="0" dirty="0">
                <a:ln>
                  <a:noFill/>
                </a:ln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 smtClean="0"/>
              <a:t>© Marta Kisielińska Koło Naukowe Programistów</a:t>
            </a:r>
            <a:endParaRPr lang="pl-PL" noProof="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 smtClean="0"/>
              <a:t>© Marta Kisielińska Koło Naukowe Programistów</a:t>
            </a:r>
            <a:endParaRPr lang="pl-PL" noProof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a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a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Dowolny kształt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Dowolny kształt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Dowolny kształt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a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Dowolny kształt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Dowolny kształt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Dowolny kształt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a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a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Dowolny kształt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Dowolny kształt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Dowolny kształt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a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Dowolny kształt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Dowolny kształt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Dowolny kształt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 smtClean="0"/>
              <a:t>© Marta Kisielińska Koło Naukowe Programistów</a:t>
            </a:r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a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a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Dowolny kształt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Dowolny kształt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Dowolny kształt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a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Dowolny kształt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Dowolny kształt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Dowolny kształt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a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a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Dowolny kształt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Dowolny kształt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Dowolny kształt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Dowolny kształt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Dowolny kształt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Dowolny kształt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Dowolny kształt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Dowolny kształt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Dowolny kształt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Dowolny kształt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Dowolny kształt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Dowolny kształt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Dowolny kształt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Dowolny kształt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Dowolny kształt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Dowolny kształt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Dowolny kształt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Dowolny kształt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Dowolny kształt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Dowolny kształt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Dowolny kształt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Dowolny kształt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Dowolny kształt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Dowolny kształt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Dowolny kształt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Dowolny kształt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Dowolny kształt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Dowolny kształt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Dowolny kształt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Dowolny kształt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Dowolny kształt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Dowolny kształt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Dowolny kształt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Dowolny kształt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Dowolny kształt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Dowolny kształt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Dowolny kształt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Dowolny kształt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Dowolny kształt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Dowolny kształt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Dowolny kształt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Dowolny kształt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Dowolny kształt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Dowolny kształt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Dowolny kształt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Dowolny kształt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Dowolny kształt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Dowolny kształt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Dowolny kształt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Dowolny kształt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Dowolny kształt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Dowolny kształt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Dowolny kształt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Dowolny kształt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Dowolny kształt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Dowolny kształt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Dowolny kształt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Dowolny kształt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Dowolny kształt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Dowolny kształt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Dowolny kształt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Dowolny kształt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Dowolny kształt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Dowolny kształt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Dowolny kształt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Dowolny kształt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Dowolny kształt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Dowolny kształt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Dowolny kształt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Dowolny kształt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Dowolny kształt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Dowolny kształt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Dowolny kształt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Dowolny kształt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a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Dowolny kształt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Dowolny kształt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Dowolny kształt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Dowolny kształt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Dowolny kształt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Dowolny kształt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Dowolny kształt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Dowolny kształt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Dowolny kształt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Dowolny kształt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Dowolny kształt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Dowolny kształt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Dowolny kształt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Dowolny kształt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Dowolny kształt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Dowolny kształt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Dowolny kształt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Dowolny kształt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Dowolny kształt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Dowolny kształt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Dowolny kształt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Dowolny kształt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Dowolny kształt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Dowolny kształt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Dowolny kształt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Dowolny kształt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Dowolny kształt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Dowolny kształt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Dowolny kształt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Dowolny kształt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Dowolny kształt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Dowolny kształt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Dowolny kształt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Dowolny kształt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Dowolny kształt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Dowolny kształt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Dowolny kształt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Dowolny kształt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Dowolny kształt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Dowolny kształt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Dowolny kształt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Dowolny kształt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Dowolny kształt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Dowolny kształt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Dowolny kształt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Dowolny kształt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Dowolny kształt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Dowolny kształt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Dowolny kształt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Dowolny kształt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Dowolny kształt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Dowolny kształt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Dowolny kształt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Dowolny kształt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Dowolny kształt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Dowolny kształt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Dowolny kształt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Dowolny kształt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Dowolny kształt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Dowolny kształt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Dowolny kształt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Dowolny kształt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Dowolny kształt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Dowolny kształt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Dowolny kształt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Dowolny kształt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Dowolny kształt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Dowolny kształt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Dowolny kształt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Dowolny kształt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Dowolny kształt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Dowolny kształt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Dowolny kształt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Dowolny kształt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noProof="0" smtClean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noProof="0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l-PL" noProof="0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noProof="0" smtClean="0"/>
              <a:t>© Marta Kisielińska Koło Naukowe Programistów</a:t>
            </a:r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noProof="0" dirty="0" smtClean="0"/>
              <a:t>Kliknij, aby edytować styl</a:t>
            </a:r>
            <a:endParaRPr lang="pl-PL" noProof="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noProof="0" dirty="0" smtClean="0"/>
              <a:t>Kliknij, aby edytować style wzorca tekstu</a:t>
            </a:r>
          </a:p>
          <a:p>
            <a:pPr lvl="1"/>
            <a:r>
              <a:rPr lang="pl-PL" noProof="0" dirty="0" smtClean="0"/>
              <a:t>Drugi poziom</a:t>
            </a:r>
          </a:p>
          <a:p>
            <a:pPr lvl="2"/>
            <a:r>
              <a:rPr lang="pl-PL" noProof="0" dirty="0" smtClean="0"/>
              <a:t>Trzeci poziom</a:t>
            </a:r>
          </a:p>
          <a:p>
            <a:pPr lvl="3"/>
            <a:r>
              <a:rPr lang="pl-PL" noProof="0" dirty="0" smtClean="0"/>
              <a:t>Czwarty poziom</a:t>
            </a:r>
          </a:p>
          <a:p>
            <a:pPr lvl="4"/>
            <a:r>
              <a:rPr lang="pl-PL" noProof="0" dirty="0" smtClean="0"/>
              <a:t>Piąty poziom</a:t>
            </a:r>
            <a:endParaRPr lang="pl-PL" noProof="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noProof="0" smtClean="0"/>
              <a:t>© Marta Kisielińska Koło Naukowe Programistów</a:t>
            </a:r>
            <a:endParaRPr lang="pl-PL" noProof="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Czy design to tylko wygląd? 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Szerzej o UX designie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Dziękuję za uwagę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096" y="1905000"/>
            <a:ext cx="4060634" cy="4267200"/>
          </a:xfrm>
          <a:prstGeom prst="rect">
            <a:avLst/>
          </a:prstGeom>
        </p:spPr>
      </p:pic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z="1100" noProof="0" dirty="0" smtClean="0"/>
              <a:t>© Marta Kisielińska Koło Naukowe Programistów</a:t>
            </a:r>
            <a:endParaRPr lang="pl-PL" sz="1100" noProof="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10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5680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 przypomnienia…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sz="2800" b="1" dirty="0" smtClean="0"/>
              <a:t>Czym jest  UX design?</a:t>
            </a:r>
          </a:p>
          <a:p>
            <a:pPr>
              <a:lnSpc>
                <a:spcPct val="150000"/>
              </a:lnSpc>
            </a:pPr>
            <a:r>
              <a:rPr lang="pl-PL" sz="2800" dirty="0" smtClean="0"/>
              <a:t>UX </a:t>
            </a:r>
            <a:r>
              <a:rPr lang="pl-PL" sz="2800" dirty="0"/>
              <a:t>to pojęcie opisujące satysfakcję jaką użytkownik czerpie z korzystania z danego produktu lub usługi</a:t>
            </a:r>
            <a:r>
              <a:rPr lang="pl-PL" sz="2800" dirty="0" smtClean="0"/>
              <a:t>.</a:t>
            </a:r>
            <a:endParaRPr lang="pl-PL" sz="2800" dirty="0"/>
          </a:p>
          <a:p>
            <a:pPr>
              <a:lnSpc>
                <a:spcPct val="150000"/>
              </a:lnSpc>
            </a:pPr>
            <a:r>
              <a:rPr lang="pl-PL" sz="2800" dirty="0"/>
              <a:t>Istotą UX jest odkrywanie przyzwyczajeń użytkowników i dopasowywanie do nich usług oraz produktów w celu tworzenia pozytywnych doświadczeń (</a:t>
            </a:r>
            <a:r>
              <a:rPr lang="pl-PL" sz="2800" dirty="0" err="1"/>
              <a:t>Experience</a:t>
            </a:r>
            <a:r>
              <a:rPr lang="pl-PL" sz="2800" dirty="0"/>
              <a:t>).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z="1100" noProof="0" dirty="0" smtClean="0"/>
              <a:t>© Marta Kisielińska Koło Naukowe Programistów</a:t>
            </a:r>
            <a:endParaRPr lang="pl-PL" sz="1100" noProof="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2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87747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UI =/= UX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Elementami UI designu są wszystkie elementy wizualne produktu/strony (menu, klawisze, ramki), wszystko co tyczy się warstwy estetycznej i poprawia „komunikację” z stroną/aplikacją/produktem.</a:t>
            </a:r>
          </a:p>
          <a:p>
            <a:r>
              <a:rPr lang="pl-PL" sz="2800" dirty="0" smtClean="0"/>
              <a:t>UX design odpowiada za usprawnianie UI, odkrywa indywidualne cechy poszczególnych grup docelowych i sprawia, że produkt jest bardziej intuicyjny w obsłudze i przyjemniejszy w odbiorze.</a:t>
            </a:r>
            <a:endParaRPr lang="pl-PL" sz="28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z="1100" noProof="0" dirty="0" smtClean="0"/>
              <a:t>© Marta Kisielińska Koło Naukowe Programistów</a:t>
            </a:r>
            <a:endParaRPr lang="pl-PL" sz="1100" noProof="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3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3500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Designer a UX designer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404" y="1916833"/>
            <a:ext cx="8366018" cy="4243534"/>
          </a:xfrm>
          <a:prstGeom prst="rect">
            <a:avLst/>
          </a:prstGeom>
        </p:spPr>
      </p:pic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z="1100" noProof="0" dirty="0" smtClean="0"/>
              <a:t>© Marta Kisielińska Koło Naukowe Programistów</a:t>
            </a:r>
            <a:endParaRPr lang="pl-PL" sz="1100" noProof="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4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3025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Designer a UX designer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z="1100" dirty="0" smtClean="0">
                <a:solidFill>
                  <a:prstClr val="white">
                    <a:tint val="75000"/>
                  </a:prstClr>
                </a:solidFill>
              </a:rPr>
              <a:t>© Marta Kisielińska Koło Naukowe Programistów</a:t>
            </a:r>
            <a:endParaRPr lang="pl-PL" sz="1100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pl-PL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b="1" dirty="0" smtClean="0"/>
              <a:t>Designer</a:t>
            </a:r>
            <a:r>
              <a:rPr lang="pl-PL" dirty="0" smtClean="0"/>
              <a:t> - zwykle </a:t>
            </a:r>
            <a:r>
              <a:rPr lang="pl-PL" dirty="0"/>
              <a:t>są to osoby o dużym wyczuci estetyki. Istotą ich pracy jest tworzenie rzeczy </a:t>
            </a:r>
            <a:r>
              <a:rPr lang="pl-PL" dirty="0" smtClean="0"/>
              <a:t>ładnych</a:t>
            </a:r>
            <a:r>
              <a:rPr lang="pl-PL" dirty="0"/>
              <a:t>.</a:t>
            </a:r>
            <a:r>
              <a:rPr lang="pl-PL" dirty="0" smtClean="0"/>
              <a:t> </a:t>
            </a:r>
            <a:r>
              <a:rPr lang="pl-PL" dirty="0"/>
              <a:t>A wszystko to przez definiowanie czegoś jako estetyczne. </a:t>
            </a:r>
            <a:r>
              <a:rPr lang="pl-PL" dirty="0" smtClean="0"/>
              <a:t>UI </a:t>
            </a:r>
            <a:r>
              <a:rPr lang="pl-PL" dirty="0"/>
              <a:t>musi umieć współpracować z </a:t>
            </a:r>
            <a:r>
              <a:rPr lang="pl-PL" dirty="0" err="1"/>
              <a:t>product</a:t>
            </a:r>
            <a:r>
              <a:rPr lang="pl-PL" dirty="0"/>
              <a:t> managerem i przekuwać ideę w działający produkt. UI designer musi podążać za szybko zmieniającymi się trendami. </a:t>
            </a:r>
            <a:r>
              <a:rPr lang="pl-PL" dirty="0" smtClean="0"/>
              <a:t>Każdy </a:t>
            </a:r>
            <a:r>
              <a:rPr lang="pl-PL" dirty="0"/>
              <a:t>UI designer posiada portfolio swoich projektów</a:t>
            </a:r>
            <a:r>
              <a:rPr lang="pl-PL" dirty="0" smtClean="0"/>
              <a:t>.</a:t>
            </a:r>
          </a:p>
          <a:p>
            <a:r>
              <a:rPr lang="pl-PL" b="1" dirty="0"/>
              <a:t>UX Designer </a:t>
            </a:r>
            <a:r>
              <a:rPr lang="pl-PL" dirty="0"/>
              <a:t>- Statystyczny UX designer to osoba z wielu światów na raz. Z jednej strony musi posiadać chociażby szczątkowe umiejętności UI designera, marketingowca i analityka danych. UX designer to osoba, która jako pierwsza powinna kontaktować się z klientem w kwestii stworzenia danego produktu z idei. UX designer musi umieć rysować proste makiety, nadawać im interaktywne </a:t>
            </a:r>
            <a:r>
              <a:rPr lang="pl-PL" dirty="0" err="1" smtClean="0"/>
              <a:t>akcje.Celem</a:t>
            </a:r>
            <a:r>
              <a:rPr lang="pl-PL" dirty="0" smtClean="0"/>
              <a:t> </a:t>
            </a:r>
            <a:r>
              <a:rPr lang="pl-PL" dirty="0"/>
              <a:t>UX designera jest stworzenie najbardziej intuicyjnego rozwiązania dla sprecyzowanej grupy docelowej.</a:t>
            </a:r>
          </a:p>
        </p:txBody>
      </p:sp>
    </p:spTree>
    <p:extLst>
      <p:ext uri="{BB962C8B-B14F-4D97-AF65-F5344CB8AC3E}">
        <p14:creationId xmlns:p14="http://schemas.microsoft.com/office/powerpoint/2010/main" val="40188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Czyżby UX było lepsze od UI 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r>
              <a:rPr lang="pl-PL" sz="2800" dirty="0" smtClean="0"/>
              <a:t>Design / UI design = wygląd</a:t>
            </a:r>
          </a:p>
          <a:p>
            <a:r>
              <a:rPr lang="pl-PL" sz="2800" dirty="0" smtClean="0"/>
              <a:t>UX design = funkcjonalność</a:t>
            </a:r>
          </a:p>
          <a:p>
            <a:endParaRPr lang="pl-PL" dirty="0"/>
          </a:p>
          <a:p>
            <a:pPr marL="0" indent="0" algn="ctr">
              <a:buNone/>
            </a:pPr>
            <a:r>
              <a:rPr lang="pl-PL" sz="8000" dirty="0" smtClean="0"/>
              <a:t>?</a:t>
            </a:r>
            <a:endParaRPr lang="pl-PL" sz="80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z="1100" noProof="0" dirty="0" smtClean="0"/>
              <a:t>© Marta Kisielińska Koło Naukowe Programistów</a:t>
            </a:r>
            <a:endParaRPr lang="pl-PL" sz="1100" noProof="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6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93946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Popularne mity w UX i UI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664520" y="1905000"/>
            <a:ext cx="7606356" cy="4267200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/>
              <a:t>Użytkownicy czytają treść na mojej stronie.</a:t>
            </a:r>
          </a:p>
          <a:p>
            <a:r>
              <a:rPr lang="pl-PL" dirty="0" smtClean="0"/>
              <a:t>Jestem jak mój klient i widzę stronę tak jak on.</a:t>
            </a:r>
          </a:p>
          <a:p>
            <a:r>
              <a:rPr lang="pl-PL" dirty="0" smtClean="0"/>
              <a:t>Biała przestrzeń to zmarnowana przestrzeń.</a:t>
            </a:r>
          </a:p>
          <a:p>
            <a:r>
              <a:rPr lang="pl-PL" dirty="0" smtClean="0"/>
              <a:t>Wszyscy ludzie postępują logicznie.</a:t>
            </a:r>
          </a:p>
          <a:p>
            <a:r>
              <a:rPr lang="pl-PL" dirty="0" smtClean="0"/>
              <a:t>Sukcesy dzieją się z dnia na dzień.</a:t>
            </a:r>
          </a:p>
          <a:p>
            <a:r>
              <a:rPr lang="pl-PL" dirty="0" smtClean="0"/>
              <a:t>Jestem ekspertem, nie potrzebuję testów.</a:t>
            </a:r>
          </a:p>
          <a:p>
            <a:r>
              <a:rPr lang="pl-PL" dirty="0" smtClean="0"/>
              <a:t>Jeśli to działa dla Allegro to zadziała też na mojej stronie.</a:t>
            </a:r>
          </a:p>
          <a:p>
            <a:r>
              <a:rPr lang="pl-PL" dirty="0" smtClean="0"/>
              <a:t>Muszę zmieniać design co jakiś czas.</a:t>
            </a:r>
          </a:p>
          <a:p>
            <a:r>
              <a:rPr lang="pl-PL" dirty="0" smtClean="0"/>
              <a:t>Strona nie może być jednocześnie ładna i funkcjonalna.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7</a:t>
            </a:fld>
            <a:endParaRPr lang="pl-PL" noProof="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z="1100" noProof="0" dirty="0" smtClean="0"/>
              <a:t>© Marta Kisielińska Koło Naukowe Programistów</a:t>
            </a:r>
            <a:endParaRPr lang="pl-PL" sz="1100" noProof="0" dirty="0"/>
          </a:p>
        </p:txBody>
      </p:sp>
    </p:spTree>
    <p:extLst>
      <p:ext uri="{BB962C8B-B14F-4D97-AF65-F5344CB8AC3E}">
        <p14:creationId xmlns:p14="http://schemas.microsoft.com/office/powerpoint/2010/main" val="66247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664521" y="274638"/>
            <a:ext cx="6859785" cy="1138138"/>
          </a:xfrm>
        </p:spPr>
        <p:txBody>
          <a:bodyPr/>
          <a:lstStyle/>
          <a:p>
            <a:r>
              <a:rPr lang="pl-PL" dirty="0" smtClean="0"/>
              <a:t>Tworząc oprogramowanie nie popełniajmy tego błędu: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8</a:t>
            </a:fld>
            <a:endParaRPr lang="pl-PL" noProof="0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262" y="2492896"/>
            <a:ext cx="6859786" cy="3026040"/>
          </a:xfrm>
          <a:prstGeom prst="rect">
            <a:avLst/>
          </a:prstGeom>
        </p:spPr>
      </p:pic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z="1100" noProof="0" dirty="0" smtClean="0"/>
              <a:t>© Marta Kisielińska Koło Naukowe Programistów</a:t>
            </a:r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28326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Źródła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pl-PL" dirty="0">
                <a:solidFill>
                  <a:srgbClr val="57BCE5">
                    <a:lumMod val="75000"/>
                  </a:srgbClr>
                </a:solidFill>
              </a:rPr>
              <a:t>http://ux.marszalkowski.org/</a:t>
            </a:r>
          </a:p>
          <a:p>
            <a:pPr lvl="0"/>
            <a:r>
              <a:rPr lang="pl-PL" dirty="0">
                <a:solidFill>
                  <a:srgbClr val="57BCE5">
                    <a:lumMod val="75000"/>
                  </a:srgbClr>
                </a:solidFill>
              </a:rPr>
              <a:t>https://www.axure.com/</a:t>
            </a:r>
          </a:p>
          <a:p>
            <a:pPr lvl="0"/>
            <a:r>
              <a:rPr lang="pl-PL" dirty="0">
                <a:solidFill>
                  <a:srgbClr val="57BCE5">
                    <a:lumMod val="75000"/>
                  </a:srgbClr>
                </a:solidFill>
              </a:rPr>
              <a:t>https://www.hotjar.com/</a:t>
            </a:r>
          </a:p>
          <a:p>
            <a:pPr lvl="0"/>
            <a:r>
              <a:rPr lang="pl-PL" dirty="0">
                <a:solidFill>
                  <a:srgbClr val="57BCE5">
                    <a:lumMod val="75000"/>
                  </a:srgbClr>
                </a:solidFill>
              </a:rPr>
              <a:t>https://balsamiq.com/</a:t>
            </a:r>
          </a:p>
          <a:p>
            <a:pPr lvl="0"/>
            <a:r>
              <a:rPr lang="pl-PL" dirty="0">
                <a:solidFill>
                  <a:srgbClr val="57BCE5">
                    <a:lumMod val="75000"/>
                  </a:srgbClr>
                </a:solidFill>
              </a:rPr>
              <a:t>http://uxmyths.com/</a:t>
            </a:r>
          </a:p>
          <a:p>
            <a:pPr lvl="0"/>
            <a:r>
              <a:rPr lang="pl-PL" dirty="0">
                <a:solidFill>
                  <a:srgbClr val="57BCE5">
                    <a:lumMod val="75000"/>
                  </a:srgbClr>
                </a:solidFill>
              </a:rPr>
              <a:t>http://michaelsoriano.com/10-common-uiux-mistakes-and-how-to-avoid-them/</a:t>
            </a:r>
          </a:p>
          <a:p>
            <a:pPr lvl="0"/>
            <a:r>
              <a:rPr lang="pl-PL" dirty="0">
                <a:solidFill>
                  <a:srgbClr val="57BCE5">
                    <a:lumMod val="75000"/>
                  </a:srgbClr>
                </a:solidFill>
              </a:rPr>
              <a:t>https://www.grupa-tense.pl/blog/ux-to-nie-ui-roznice-miedzy-user-interface-a-user-experience/</a:t>
            </a:r>
          </a:p>
          <a:p>
            <a:pPr lvl="0"/>
            <a:endParaRPr lang="pl-PL" dirty="0">
              <a:solidFill>
                <a:prstClr val="white"/>
              </a:solidFill>
            </a:endParaRP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z="1100" noProof="0" dirty="0" smtClean="0"/>
              <a:t>© Marta Kisielińska Koło Naukowe Programistów</a:t>
            </a:r>
            <a:endParaRPr lang="pl-PL" sz="1100" noProof="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l-PL" noProof="0" smtClean="0"/>
              <a:t>9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82596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B978907-ECEA-4548-9EFE-D5BEB8856D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Prezentacja Tablica (panoramiczna)</Template>
  <TotalTime>0</TotalTime>
  <Words>462</Words>
  <Application>Microsoft Office PowerPoint</Application>
  <PresentationFormat>Niestandardowy</PresentationFormat>
  <Paragraphs>62</Paragraphs>
  <Slides>10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Consolas</vt:lpstr>
      <vt:lpstr>Corbel</vt:lpstr>
      <vt:lpstr>Wingdings</vt:lpstr>
      <vt:lpstr>Chalkboard_16x9</vt:lpstr>
      <vt:lpstr>Czy design to tylko wygląd? </vt:lpstr>
      <vt:lpstr>Dla przypomnienia…</vt:lpstr>
      <vt:lpstr>UI =/= UX</vt:lpstr>
      <vt:lpstr>Designer a UX designer</vt:lpstr>
      <vt:lpstr>Designer a UX designer</vt:lpstr>
      <vt:lpstr>Czyżby UX było lepsze od UI ?</vt:lpstr>
      <vt:lpstr>Popularne mity w UX i UI</vt:lpstr>
      <vt:lpstr>Tworząc oprogramowanie nie popełniajmy tego błędu:</vt:lpstr>
      <vt:lpstr>Źródła</vt:lpstr>
      <vt:lpstr>Dziękuję za uwagę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2017-05-17T12:10:59Z</dcterms:created>
  <dcterms:modified xsi:type="dcterms:W3CDTF">2017-05-17T15:20:44Z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