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5" r:id="rId6"/>
    <p:sldId id="264" r:id="rId7"/>
    <p:sldId id="259" r:id="rId8"/>
    <p:sldId id="263" r:id="rId9"/>
    <p:sldId id="260" r:id="rId10"/>
    <p:sldId id="261" r:id="rId11"/>
    <p:sldId id="26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20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orient="horz" pos="3216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orient="horz" pos="175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719" userDrawn="1">
          <p15:clr>
            <a:srgbClr val="A4A3A4"/>
          </p15:clr>
        </p15:guide>
        <p15:guide id="10" pos="5041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1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2880"/>
        <p:guide pos="719"/>
        <p:guide pos="5041"/>
        <p:guide pos="4608"/>
        <p:guide pos="21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l-PL" smtClean="0"/>
              <a:t>2017-05-17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l-PL" smtClean="0"/>
              <a:t>2017-05-17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07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58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59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0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1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2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3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4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5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6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7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8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9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0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1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2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3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4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5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6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7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8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9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0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1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2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3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4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5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6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7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8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9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0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1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2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3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4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5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6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7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8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9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0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1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2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3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4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5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6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7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8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9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0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1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2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3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4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5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6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7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8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9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0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1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2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3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4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5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6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7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8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9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0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1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2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3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4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5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6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7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8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9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0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1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2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3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4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5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6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7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8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9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0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1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2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3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4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5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6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7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8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9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0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1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2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3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4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5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6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7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8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9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0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1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2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3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4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5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6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7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8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9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Dowolny kształt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9" name="Dowolny kształt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0" name="Dowolny kształt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468003">
              <a:defRPr/>
            </a:lvl6pPr>
            <a:lvl7pPr marL="1468003">
              <a:defRPr/>
            </a:lvl7pPr>
            <a:lvl8pPr marL="1468003">
              <a:defRPr/>
            </a:lvl8pPr>
            <a:lvl9pPr marL="1468003"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4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4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11590">
              <a:defRPr/>
            </a:lvl2pPr>
            <a:lvl3pPr marL="583085">
              <a:defRPr/>
            </a:lvl3pPr>
            <a:lvl4pPr marL="754581">
              <a:defRPr/>
            </a:lvl4pPr>
            <a:lvl5pPr marL="926077">
              <a:defRPr/>
            </a:lvl5pPr>
            <a:lvl6pPr marL="1097573">
              <a:defRPr baseline="0"/>
            </a:lvl6pPr>
            <a:lvl7pPr marL="1269068">
              <a:defRPr baseline="0"/>
            </a:lvl7pPr>
            <a:lvl8pPr marL="1440564">
              <a:defRPr baseline="0"/>
            </a:lvl8pPr>
            <a:lvl9pPr marL="1612060"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57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58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59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0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1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2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3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4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5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6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7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8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69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0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1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2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3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4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5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6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7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8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79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0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1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2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3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4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5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6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7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8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89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0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1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2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3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4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5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6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7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8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299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0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1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2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3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4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5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6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7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8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09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0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1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2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3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4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5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6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7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8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19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0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1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2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3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4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5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6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7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8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29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0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1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2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3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4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5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6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7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8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39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0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1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2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3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4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5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6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7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8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49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0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1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2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3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4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5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6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7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8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59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0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1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2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3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4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5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6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7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8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69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0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1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2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3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4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5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6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7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  <p:sp>
          <p:nvSpPr>
            <p:cNvPr id="378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3301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0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1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2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4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5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6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7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8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9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0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1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2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3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4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5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6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7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8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9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0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1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2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3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4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5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6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7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8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9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0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1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2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3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4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5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6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7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8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9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0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1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2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3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4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5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6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7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8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9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0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1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2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3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4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5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6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7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8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9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0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1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2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3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4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5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6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7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8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9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0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1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2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1468003"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/>
            </a:lvl8pPr>
            <a:lvl9pPr marL="1468003"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58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59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0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1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2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3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4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5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6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7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8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69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0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1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2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3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4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5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6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7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8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79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0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1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2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3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4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5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6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7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8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89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0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1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2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3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4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5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6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7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8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199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0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1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2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3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4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5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6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7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8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09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0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1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2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3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4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5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6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7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8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19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0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1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2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3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4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5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6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7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8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29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  <p:sp>
          <p:nvSpPr>
            <p:cNvPr id="230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Dowolny kształt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Dowolny kształt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Dowolny kształt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Dowolny kształt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sz="1350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" TargetMode="External"/><Relationship Id="rId2" Type="http://schemas.openxmlformats.org/officeDocument/2006/relationships/hyperlink" Target="http://www.komputerswiat.pl/centrum-wiedzy-konsumenta/gaming/wszystko-o-usludze-steam/bezpieczenstwo-profilu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ea.com/pl-pl/help/account/origin-login-verification-information/" TargetMode="External"/><Relationship Id="rId5" Type="http://schemas.openxmlformats.org/officeDocument/2006/relationships/hyperlink" Target="https://www.origin.com/" TargetMode="External"/><Relationship Id="rId4" Type="http://schemas.openxmlformats.org/officeDocument/2006/relationships/hyperlink" Target="https://support.steampowere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l-PL" sz="3600" dirty="0"/>
              <a:t>Platformy dystrybucji gier</a:t>
            </a:r>
            <a:endParaRPr lang="pl-PL" sz="3600" dirty="0">
              <a:latin typeface="Consolas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Steam Guard i uwierzytelnianie </a:t>
            </a:r>
            <a:r>
              <a:rPr lang="pl-PL" sz="2400" dirty="0" smtClean="0"/>
              <a:t>dwuetapowe</a:t>
            </a:r>
            <a:endParaRPr lang="pl-PL" sz="24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174308" cy="1020762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Weryfikacja Logowania w </a:t>
            </a:r>
            <a:r>
              <a:rPr lang="pl-PL" sz="3200" dirty="0" err="1" smtClean="0"/>
              <a:t>Origin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4" y="1736402"/>
            <a:ext cx="8162711" cy="4604395"/>
          </a:xfrm>
          <a:prstGeom prst="rect">
            <a:avLst/>
          </a:prstGeom>
        </p:spPr>
      </p:pic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209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Źródła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>
                <a:hlinkClick r:id="rId2"/>
              </a:rPr>
              <a:t>http://</a:t>
            </a:r>
            <a:r>
              <a:rPr lang="pl-PL" sz="1600" dirty="0" smtClean="0">
                <a:hlinkClick r:id="rId2"/>
              </a:rPr>
              <a:t>www.komputerswiat.pl/centrum-wiedzy-konsumenta/gaming/wszystko-o-usludze-steam/bezpieczenstwo-profilu.aspx</a:t>
            </a:r>
            <a:endParaRPr lang="pl-PL" sz="1600" dirty="0" smtClean="0"/>
          </a:p>
          <a:p>
            <a:r>
              <a:rPr lang="pl-PL" sz="1600" dirty="0">
                <a:hlinkClick r:id="rId3"/>
              </a:rPr>
              <a:t>https://</a:t>
            </a:r>
            <a:r>
              <a:rPr lang="pl-PL" sz="1600" dirty="0" smtClean="0">
                <a:hlinkClick r:id="rId3"/>
              </a:rPr>
              <a:t>pl.wikipedia.org</a:t>
            </a:r>
            <a:endParaRPr lang="pl-PL" sz="1600" dirty="0" smtClean="0"/>
          </a:p>
          <a:p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support.steampowered.com</a:t>
            </a:r>
            <a:endParaRPr lang="pl-PL" sz="1600" dirty="0" smtClean="0"/>
          </a:p>
          <a:p>
            <a:r>
              <a:rPr lang="pl-PL" sz="1600" dirty="0">
                <a:hlinkClick r:id="rId5"/>
              </a:rPr>
              <a:t>https://</a:t>
            </a:r>
            <a:r>
              <a:rPr lang="pl-PL" sz="1600" dirty="0" smtClean="0">
                <a:hlinkClick r:id="rId5"/>
              </a:rPr>
              <a:t>www.origin.com</a:t>
            </a:r>
            <a:endParaRPr lang="pl-PL" sz="1600" dirty="0" smtClean="0"/>
          </a:p>
          <a:p>
            <a:r>
              <a:rPr lang="pl-PL" sz="1600" dirty="0">
                <a:hlinkClick r:id="rId6"/>
              </a:rPr>
              <a:t>https://</a:t>
            </a:r>
            <a:r>
              <a:rPr lang="pl-PL" sz="1600" dirty="0" smtClean="0">
                <a:hlinkClick r:id="rId6"/>
              </a:rPr>
              <a:t>help.ea.com/pl-pl/help/account/origin-login-verification-information/</a:t>
            </a:r>
            <a:endParaRPr lang="pl-PL" sz="1600" dirty="0" smtClean="0"/>
          </a:p>
          <a:p>
            <a:endParaRPr lang="pl-PL" sz="16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000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Steam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/>
              <a:t>Steam to jedna z największych światowych platform dystrybucji cyfrowej gier. Daje dostęp do tysięcy tytułów, ale także do ogromnej wspólnoty graczy, którzy prowadzą liczne dyskusje na </a:t>
            </a:r>
            <a:r>
              <a:rPr lang="pl-PL" sz="2400" dirty="0" smtClean="0"/>
              <a:t>forum.</a:t>
            </a:r>
          </a:p>
          <a:p>
            <a:r>
              <a:rPr lang="pl-PL" sz="2400" dirty="0"/>
              <a:t>Steam pozwala automatycznie pobrać i zainstalować grę, a oprócz tego podsyła też najnowsze </a:t>
            </a:r>
            <a:r>
              <a:rPr lang="pl-PL" sz="2400" dirty="0" smtClean="0"/>
              <a:t>aktualizacje.</a:t>
            </a:r>
          </a:p>
          <a:p>
            <a:r>
              <a:rPr lang="pl-PL" sz="2400" dirty="0"/>
              <a:t>Steam zapewnia ogólnodostępny interfejs programowania aplikacji (API) zwany Steamworks, który może być użyty przez programistów do zintegrowania z ich produktami takich funkcji platformy Steam jak zabezpieczenie przed kopiowaniem</a:t>
            </a:r>
            <a:r>
              <a:rPr lang="pl-PL" sz="2400" dirty="0" smtClean="0"/>
              <a:t>,, </a:t>
            </a:r>
            <a:r>
              <a:rPr lang="pl-PL" sz="2400" dirty="0"/>
              <a:t>osiągnięcia w </a:t>
            </a:r>
            <a:r>
              <a:rPr lang="pl-PL" sz="2400" dirty="0" smtClean="0"/>
              <a:t>grach czy mikropłatności.</a:t>
            </a:r>
            <a:endParaRPr lang="pl-PL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845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Steam Guard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u="sng" dirty="0"/>
              <a:t>Mobilny token uwierzytelniający</a:t>
            </a:r>
            <a:r>
              <a:rPr lang="pl-PL" sz="2400" dirty="0"/>
              <a:t> </a:t>
            </a:r>
            <a:r>
              <a:rPr lang="pl-PL" sz="2400" dirty="0" smtClean="0"/>
              <a:t>Steam </a:t>
            </a:r>
            <a:r>
              <a:rPr lang="pl-PL" sz="2400" dirty="0"/>
              <a:t>Guard to jedna z funkcji aplikacji mobilnej Steam, </a:t>
            </a:r>
            <a:r>
              <a:rPr lang="pl-PL" sz="2400" dirty="0" smtClean="0"/>
              <a:t>która zapewnia Twojemu kontu większy poziom bezpieczeństwa. </a:t>
            </a:r>
            <a:r>
              <a:rPr lang="pl-PL" sz="2400" dirty="0"/>
              <a:t>Token generuje kod, który musisz wpisać przy logowaniu się do swojego konta Steam. Kod ten zmienia się co </a:t>
            </a:r>
            <a:r>
              <a:rPr lang="pl-PL" sz="2400" u="sng" dirty="0"/>
              <a:t>30</a:t>
            </a:r>
            <a:r>
              <a:rPr lang="pl-PL" sz="2400" dirty="0"/>
              <a:t> sekund, może zostać wpisany tylko raz i jest niemożliwy do odgadnięcia.</a:t>
            </a:r>
          </a:p>
          <a:p>
            <a:r>
              <a:rPr lang="pl-PL" sz="2400" dirty="0" smtClean="0"/>
              <a:t>Twój </a:t>
            </a:r>
            <a:r>
              <a:rPr lang="pl-PL" sz="2400" dirty="0"/>
              <a:t>telefon nie musi mieć połączenia z Internetem, by token działał, lecz za to musi mieć prawidłowo funkcjonujący zegar z właściwie ustawioną godziną i datą</a:t>
            </a:r>
            <a:r>
              <a:rPr lang="pl-PL" sz="2400" dirty="0" smtClean="0"/>
              <a:t>.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591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Token Uwierzytelniający </a:t>
            </a:r>
            <a:endParaRPr lang="pl-PL" sz="32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844824"/>
            <a:ext cx="5760640" cy="4672518"/>
          </a:xfrm>
          <a:prstGeom prst="rect">
            <a:avLst/>
          </a:prstGeom>
        </p:spPr>
      </p:pic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944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działa Steam Guard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108" y="2204864"/>
            <a:ext cx="6859786" cy="3967336"/>
          </a:xfrm>
        </p:spPr>
        <p:txBody>
          <a:bodyPr>
            <a:normAutofit/>
          </a:bodyPr>
          <a:lstStyle/>
          <a:p>
            <a:r>
              <a:rPr lang="pl-PL" sz="2400" dirty="0"/>
              <a:t>System wkracza do akcji w przypadku nierozpoznania komputera przez Steam. Może się to zdarzyć także na naszej dotychczasowej maszynie, jeśli na przykład </a:t>
            </a:r>
            <a:r>
              <a:rPr lang="pl-PL" sz="2400" dirty="0" err="1"/>
              <a:t>reinstalowaliśmy</a:t>
            </a:r>
            <a:r>
              <a:rPr lang="pl-PL" sz="2400" dirty="0"/>
              <a:t> system albo wirus usunął nam część plików. Steam Guard, już po wpisaniu przez nas danych logowania, wysyła dodatkowy kod na przypisany do naszego profilu adres </a:t>
            </a:r>
            <a:r>
              <a:rPr lang="pl-PL" sz="2400" dirty="0" smtClean="0"/>
              <a:t>e-mail.</a:t>
            </a:r>
            <a:endParaRPr lang="pl-PL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0641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Ale także…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Gdy logujemy się z komputera, którego wcześniej do tego nie używaliśmy, Steam nie pozwala na dostęp do profilu bez podania </a:t>
            </a:r>
            <a:r>
              <a:rPr lang="pl-PL" sz="2400" dirty="0" smtClean="0"/>
              <a:t>kodu wysłanego na adres e-mail. </a:t>
            </a:r>
          </a:p>
          <a:p>
            <a:r>
              <a:rPr lang="pl-PL" sz="2400" dirty="0" smtClean="0"/>
              <a:t>Jeśli </a:t>
            </a:r>
            <a:r>
              <a:rPr lang="pl-PL" sz="2400" dirty="0"/>
              <a:t>akurat logujemy się ze stanowiska publicznego, możemy wybrać opcję niezapamiętywania komputera. W taki sposób Steam Guard zapobiega próbom przejęcia profilu, nawet jeśli atakujący ma nasze dane logowania. 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618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Jak włączyć Steam Guard</a:t>
            </a:r>
            <a:endParaRPr lang="pl-PL" sz="32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85316"/>
            <a:ext cx="6480720" cy="5172684"/>
          </a:xfrm>
        </p:spPr>
      </p:pic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319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Origin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Platforma anty-piracka znana na równi z platformą Steam, </a:t>
            </a:r>
            <a:r>
              <a:rPr lang="pl-PL" sz="2400" dirty="0"/>
              <a:t>firmy </a:t>
            </a:r>
            <a:r>
              <a:rPr lang="pl-PL" sz="2400" dirty="0" err="1" smtClean="0"/>
              <a:t>Electronic</a:t>
            </a:r>
            <a:r>
              <a:rPr lang="pl-PL" sz="2400" dirty="0" smtClean="0"/>
              <a:t> </a:t>
            </a:r>
            <a:r>
              <a:rPr lang="pl-PL" sz="2400" dirty="0" err="1" smtClean="0"/>
              <a:t>Arts</a:t>
            </a:r>
            <a:r>
              <a:rPr lang="pl-PL" sz="2400" dirty="0" smtClean="0"/>
              <a:t> pełniąca </a:t>
            </a:r>
            <a:r>
              <a:rPr lang="pl-PL" sz="2400" dirty="0"/>
              <a:t>funkcję sklepu </a:t>
            </a:r>
            <a:r>
              <a:rPr lang="pl-PL" sz="2400" dirty="0" smtClean="0"/>
              <a:t>z wieloma  </a:t>
            </a:r>
            <a:r>
              <a:rPr lang="pl-PL" sz="2400" dirty="0"/>
              <a:t>grami w </a:t>
            </a:r>
            <a:r>
              <a:rPr lang="pl-PL" sz="2400" dirty="0" smtClean="0"/>
              <a:t>wersji cyfrowej oraz </a:t>
            </a:r>
            <a:r>
              <a:rPr lang="pl-PL" sz="2400" dirty="0"/>
              <a:t>systemu kontroli dostępu </a:t>
            </a:r>
            <a:r>
              <a:rPr lang="pl-PL" sz="2400" dirty="0" smtClean="0"/>
              <a:t>do danych </a:t>
            </a:r>
            <a:r>
              <a:rPr lang="pl-PL" sz="2400" dirty="0"/>
              <a:t>w formie </a:t>
            </a:r>
            <a:r>
              <a:rPr lang="pl-PL" sz="2400" dirty="0" smtClean="0"/>
              <a:t>cyfrowej.</a:t>
            </a:r>
          </a:p>
          <a:p>
            <a:r>
              <a:rPr lang="pl-PL" sz="2400" dirty="0" smtClean="0"/>
              <a:t>Umożliwia kupowanie licencji na grę, posiadanie listy znajomych i czatowanie z nimi w trakcie rozgrywek.</a:t>
            </a:r>
          </a:p>
          <a:p>
            <a:r>
              <a:rPr lang="pl-PL" sz="2400" dirty="0" smtClean="0"/>
              <a:t>Dla graczy chcących pokazać swoje umiejętności </a:t>
            </a:r>
            <a:r>
              <a:rPr lang="pl-PL" sz="2400" dirty="0" err="1" smtClean="0"/>
              <a:t>Origin</a:t>
            </a:r>
            <a:r>
              <a:rPr lang="pl-PL" sz="2400" dirty="0" smtClean="0"/>
              <a:t> udostępnia też strumieniowanie rozgrywki  w </a:t>
            </a:r>
            <a:r>
              <a:rPr lang="pl-PL" sz="2400" dirty="0" err="1" smtClean="0"/>
              <a:t>Twitchu</a:t>
            </a:r>
            <a:r>
              <a:rPr lang="pl-PL" sz="2400" dirty="0" smtClean="0"/>
              <a:t>.</a:t>
            </a:r>
          </a:p>
          <a:p>
            <a:endParaRPr lang="pl-PL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2057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Uwierzytelnianie w </a:t>
            </a:r>
            <a:r>
              <a:rPr lang="pl-PL" sz="3200" dirty="0" err="1" smtClean="0"/>
              <a:t>Origin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Weryfikacja logowania (lub inaczej: uwierzytelnianie dwuetapowe) oznacza wysłanie specjalnego kodu w przypadku wybranych serwisów w celu zweryfikowania twojej tożsamości, ilekroć wykryjemy próbę logowania na twoje </a:t>
            </a:r>
            <a:r>
              <a:rPr lang="pl-PL" sz="2400" dirty="0" smtClean="0"/>
              <a:t>Konto z </a:t>
            </a:r>
            <a:r>
              <a:rPr lang="pl-PL" sz="2400" dirty="0"/>
              <a:t>nowego urządzenia</a:t>
            </a:r>
            <a:r>
              <a:rPr lang="pl-PL" sz="2400" dirty="0" smtClean="0"/>
              <a:t>.</a:t>
            </a:r>
          </a:p>
          <a:p>
            <a:r>
              <a:rPr lang="pl-PL" sz="2400" dirty="0" smtClean="0"/>
              <a:t>Kod ten można otrzymać na adres e-mail lub numer telefonu, logując się na nowym urządzeniu nie mając kodu weryfikacyjnego nie będziesz w stanie się zalogować.</a:t>
            </a:r>
          </a:p>
          <a:p>
            <a:endParaRPr lang="pl-PL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091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978907-ECEA-4548-9EFE-D5BEB8856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Tablica (panoramiczna)</Template>
  <TotalTime>0</TotalTime>
  <Words>473</Words>
  <Application>Microsoft Office PowerPoint</Application>
  <PresentationFormat>Pokaz na ekranie (4:3)</PresentationFormat>
  <Paragraphs>41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Consolas</vt:lpstr>
      <vt:lpstr>Corbel</vt:lpstr>
      <vt:lpstr>Wingdings</vt:lpstr>
      <vt:lpstr>Chalkboard_16x9</vt:lpstr>
      <vt:lpstr>Platformy dystrybucji gier</vt:lpstr>
      <vt:lpstr>Steam</vt:lpstr>
      <vt:lpstr>Steam Guard</vt:lpstr>
      <vt:lpstr>Token Uwierzytelniający </vt:lpstr>
      <vt:lpstr>Jak działa Steam Guard</vt:lpstr>
      <vt:lpstr>Ale także…</vt:lpstr>
      <vt:lpstr>Jak włączyć Steam Guard</vt:lpstr>
      <vt:lpstr>Origin</vt:lpstr>
      <vt:lpstr>Uwierzytelnianie w Origin</vt:lpstr>
      <vt:lpstr>Weryfikacja Logowania w Origin</vt:lpstr>
      <vt:lpstr>Źródła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2017-03-29T19:59:35Z</dcterms:created>
  <dcterms:modified xsi:type="dcterms:W3CDTF">2017-05-17T18:28:37Z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