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9" r:id="rId7"/>
    <p:sldId id="270" r:id="rId8"/>
    <p:sldId id="265" r:id="rId9"/>
    <p:sldId id="266" r:id="rId10"/>
    <p:sldId id="271" r:id="rId11"/>
    <p:sldId id="272" r:id="rId12"/>
    <p:sldId id="264" r:id="rId13"/>
    <p:sldId id="274" r:id="rId14"/>
    <p:sldId id="275" r:id="rId15"/>
    <p:sldId id="273"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21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951FC8-FA06-4FD8-8430-39945AAECB6D}" type="datetimeFigureOut">
              <a:rPr lang="de-DE" smtClean="0"/>
              <a:pPr/>
              <a:t>20.08.2019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FABF3C-A5A8-4CEE-BB78-0FC399E7540B}"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51FC8-FA06-4FD8-8430-39945AAECB6D}" type="datetimeFigureOut">
              <a:rPr lang="de-DE" smtClean="0"/>
              <a:pPr/>
              <a:t>20.08.2019</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ABF3C-A5A8-4CEE-BB78-0FC399E7540B}"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3000/order" TargetMode="External"/><Relationship Id="rId2" Type="http://schemas.openxmlformats.org/officeDocument/2006/relationships/hyperlink" Target="http://localhost:3000/produc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Projekt: Shop</a:t>
            </a:r>
            <a:endParaRPr lang="de-DE" dirty="0"/>
          </a:p>
        </p:txBody>
      </p:sp>
      <p:sp>
        <p:nvSpPr>
          <p:cNvPr id="3" name="Subtitle 2"/>
          <p:cNvSpPr>
            <a:spLocks noGrp="1"/>
          </p:cNvSpPr>
          <p:nvPr>
            <p:ph type="subTitle" idx="1"/>
          </p:nvPr>
        </p:nvSpPr>
        <p:spPr/>
        <p:txBody>
          <a:bodyPr/>
          <a:lstStyle/>
          <a:p>
            <a:r>
              <a:rPr lang="de-DE" dirty="0" smtClean="0"/>
              <a:t>jan.schulz@devugees.org</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66" y="1052736"/>
            <a:ext cx="2627784"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46129" y="2276872"/>
            <a:ext cx="2592288"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22" name="TextBox 21"/>
          <p:cNvSpPr txBox="1"/>
          <p:nvPr/>
        </p:nvSpPr>
        <p:spPr>
          <a:xfrm>
            <a:off x="107504" y="188640"/>
            <a:ext cx="2956450" cy="369332"/>
          </a:xfrm>
          <a:prstGeom prst="rect">
            <a:avLst/>
          </a:prstGeom>
          <a:noFill/>
        </p:spPr>
        <p:txBody>
          <a:bodyPr wrap="none" rtlCol="0">
            <a:spAutoFit/>
          </a:bodyPr>
          <a:lstStyle/>
          <a:p>
            <a:r>
              <a:rPr lang="de-DE" dirty="0" smtClean="0"/>
              <a:t>Starting Page: Product Details</a:t>
            </a:r>
            <a:endParaRPr lang="de-DE" dirty="0"/>
          </a:p>
        </p:txBody>
      </p:sp>
      <p:sp>
        <p:nvSpPr>
          <p:cNvPr id="25" name="TextBox 24"/>
          <p:cNvSpPr txBox="1"/>
          <p:nvPr/>
        </p:nvSpPr>
        <p:spPr>
          <a:xfrm>
            <a:off x="179512" y="1772816"/>
            <a:ext cx="2460995" cy="369332"/>
          </a:xfrm>
          <a:prstGeom prst="rect">
            <a:avLst/>
          </a:prstGeom>
          <a:noFill/>
        </p:spPr>
        <p:txBody>
          <a:bodyPr wrap="none" rtlCol="0">
            <a:spAutoFit/>
          </a:bodyPr>
          <a:lstStyle/>
          <a:p>
            <a:r>
              <a:rPr lang="de-DE" dirty="0" smtClean="0"/>
              <a:t>Books | Movies | Music </a:t>
            </a:r>
            <a:endParaRPr lang="de-DE" dirty="0"/>
          </a:p>
        </p:txBody>
      </p:sp>
      <p:sp>
        <p:nvSpPr>
          <p:cNvPr id="12" name="Rectangle 11"/>
          <p:cNvSpPr/>
          <p:nvPr/>
        </p:nvSpPr>
        <p:spPr>
          <a:xfrm>
            <a:off x="769657" y="2420888"/>
            <a:ext cx="1032826" cy="86409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p>
        </p:txBody>
      </p:sp>
      <p:sp>
        <p:nvSpPr>
          <p:cNvPr id="15" name="Rectangle 14"/>
          <p:cNvSpPr/>
          <p:nvPr/>
        </p:nvSpPr>
        <p:spPr>
          <a:xfrm>
            <a:off x="107504" y="3429000"/>
            <a:ext cx="2520280" cy="369332"/>
          </a:xfrm>
          <a:prstGeom prst="rect">
            <a:avLst/>
          </a:prstGeom>
        </p:spPr>
        <p:txBody>
          <a:bodyPr wrap="square">
            <a:spAutoFit/>
          </a:bodyPr>
          <a:lstStyle/>
          <a:p>
            <a:r>
              <a:rPr lang="de-DE" dirty="0" smtClean="0"/>
              <a:t>2 x </a:t>
            </a:r>
            <a:r>
              <a:rPr lang="de-DE" b="1" dirty="0" smtClean="0"/>
              <a:t>Product Name:  150€</a:t>
            </a:r>
            <a:endParaRPr lang="de-DE" b="1" dirty="0"/>
          </a:p>
        </p:txBody>
      </p:sp>
      <p:cxnSp>
        <p:nvCxnSpPr>
          <p:cNvPr id="23" name="Straight Connector 22"/>
          <p:cNvCxnSpPr/>
          <p:nvPr/>
        </p:nvCxnSpPr>
        <p:spPr>
          <a:xfrm>
            <a:off x="395536" y="5589240"/>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23528" y="5805264"/>
            <a:ext cx="1944216" cy="369332"/>
          </a:xfrm>
          <a:prstGeom prst="rect">
            <a:avLst/>
          </a:prstGeom>
        </p:spPr>
        <p:txBody>
          <a:bodyPr wrap="square">
            <a:spAutoFit/>
          </a:bodyPr>
          <a:lstStyle/>
          <a:p>
            <a:r>
              <a:rPr lang="de-DE" dirty="0" smtClean="0"/>
              <a:t>      Total</a:t>
            </a:r>
            <a:r>
              <a:rPr lang="de-DE" b="1" dirty="0" smtClean="0"/>
              <a:t>:  150€</a:t>
            </a:r>
            <a:endParaRPr lang="de-DE" b="1" dirty="0"/>
          </a:p>
        </p:txBody>
      </p:sp>
      <p:sp>
        <p:nvSpPr>
          <p:cNvPr id="28" name="Rectangle 27"/>
          <p:cNvSpPr/>
          <p:nvPr/>
        </p:nvSpPr>
        <p:spPr>
          <a:xfrm>
            <a:off x="514838" y="6237312"/>
            <a:ext cx="1608890"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Buy Now</a:t>
            </a:r>
          </a:p>
        </p:txBody>
      </p:sp>
      <p:sp>
        <p:nvSpPr>
          <p:cNvPr id="30" name="Rectangle 29"/>
          <p:cNvSpPr/>
          <p:nvPr/>
        </p:nvSpPr>
        <p:spPr>
          <a:xfrm>
            <a:off x="539552" y="3850415"/>
            <a:ext cx="1608890"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Remove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2520280"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2520280"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22" name="TextBox 21"/>
          <p:cNvSpPr txBox="1"/>
          <p:nvPr/>
        </p:nvSpPr>
        <p:spPr>
          <a:xfrm>
            <a:off x="107504" y="188640"/>
            <a:ext cx="2956450" cy="369332"/>
          </a:xfrm>
          <a:prstGeom prst="rect">
            <a:avLst/>
          </a:prstGeom>
          <a:noFill/>
        </p:spPr>
        <p:txBody>
          <a:bodyPr wrap="none" rtlCol="0">
            <a:spAutoFit/>
          </a:bodyPr>
          <a:lstStyle/>
          <a:p>
            <a:r>
              <a:rPr lang="de-DE" dirty="0" smtClean="0"/>
              <a:t>Starting Page: Product Details</a:t>
            </a:r>
            <a:endParaRPr lang="de-DE" dirty="0"/>
          </a:p>
        </p:txBody>
      </p:sp>
      <p:sp>
        <p:nvSpPr>
          <p:cNvPr id="25" name="TextBox 24"/>
          <p:cNvSpPr txBox="1"/>
          <p:nvPr/>
        </p:nvSpPr>
        <p:spPr>
          <a:xfrm>
            <a:off x="179512" y="1772816"/>
            <a:ext cx="2460995" cy="369332"/>
          </a:xfrm>
          <a:prstGeom prst="rect">
            <a:avLst/>
          </a:prstGeom>
          <a:noFill/>
        </p:spPr>
        <p:txBody>
          <a:bodyPr wrap="none" rtlCol="0">
            <a:spAutoFit/>
          </a:bodyPr>
          <a:lstStyle/>
          <a:p>
            <a:r>
              <a:rPr lang="de-DE" dirty="0" smtClean="0"/>
              <a:t>Books | Movies | Music </a:t>
            </a:r>
            <a:endParaRPr lang="de-DE" dirty="0"/>
          </a:p>
        </p:txBody>
      </p:sp>
      <p:sp>
        <p:nvSpPr>
          <p:cNvPr id="27" name="Rectangle 26"/>
          <p:cNvSpPr/>
          <p:nvPr/>
        </p:nvSpPr>
        <p:spPr>
          <a:xfrm>
            <a:off x="395536" y="3212976"/>
            <a:ext cx="1944216" cy="646331"/>
          </a:xfrm>
          <a:prstGeom prst="rect">
            <a:avLst/>
          </a:prstGeom>
        </p:spPr>
        <p:txBody>
          <a:bodyPr wrap="square">
            <a:spAutoFit/>
          </a:bodyPr>
          <a:lstStyle/>
          <a:p>
            <a:pPr algn="ctr"/>
            <a:r>
              <a:rPr lang="de-DE" dirty="0" smtClean="0"/>
              <a:t>Thanks  for your purchase!</a:t>
            </a:r>
            <a:endParaRPr lang="de-DE"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Aufgabe 2</a:t>
            </a:r>
            <a:endParaRPr lang="de-DE" dirty="0"/>
          </a:p>
        </p:txBody>
      </p:sp>
      <p:sp>
        <p:nvSpPr>
          <p:cNvPr id="3" name="Content Placeholder 2"/>
          <p:cNvSpPr>
            <a:spLocks noGrp="1"/>
          </p:cNvSpPr>
          <p:nvPr>
            <p:ph idx="1"/>
          </p:nvPr>
        </p:nvSpPr>
        <p:spPr>
          <a:xfrm>
            <a:off x="457200" y="1600200"/>
            <a:ext cx="8435280" cy="4525963"/>
          </a:xfrm>
        </p:spPr>
        <p:txBody>
          <a:bodyPr>
            <a:normAutofit fontScale="47500" lnSpcReduction="20000"/>
          </a:bodyPr>
          <a:lstStyle/>
          <a:p>
            <a:pPr>
              <a:buNone/>
            </a:pPr>
            <a:r>
              <a:rPr lang="de-DE" dirty="0" smtClean="0"/>
              <a:t>1. Starte Postman und erstelle 3 Requests “loadProducts“, “loadProductsByCategorie“ und “postOrder“.</a:t>
            </a:r>
          </a:p>
          <a:p>
            <a:pPr>
              <a:buNone/>
            </a:pPr>
            <a:r>
              <a:rPr lang="de-DE" dirty="0" smtClean="0"/>
              <a:t>2. Modifiziere die Requests aus 1.) entsprechend den folgenden URLs und ggfalls. Parametern:</a:t>
            </a:r>
          </a:p>
          <a:p>
            <a:pPr>
              <a:buNone/>
            </a:pPr>
            <a:endParaRPr lang="de-DE" dirty="0" smtClean="0"/>
          </a:p>
          <a:p>
            <a:pPr marL="514350" indent="-514350">
              <a:buNone/>
            </a:pPr>
            <a:r>
              <a:rPr lang="de-DE" sz="2900" dirty="0" smtClean="0"/>
              <a:t>loadProducts: GET </a:t>
            </a:r>
            <a:r>
              <a:rPr lang="de-DE" sz="2900" dirty="0" smtClean="0">
                <a:hlinkClick r:id="rId2"/>
              </a:rPr>
              <a:t>http://localhost:3000/products</a:t>
            </a:r>
            <a:endParaRPr lang="de-DE" sz="2900" dirty="0" smtClean="0"/>
          </a:p>
          <a:p>
            <a:pPr marL="514350" indent="-514350">
              <a:buNone/>
            </a:pPr>
            <a:r>
              <a:rPr lang="de-DE" sz="2900" dirty="0" smtClean="0"/>
              <a:t>loadProductsByDetail: GET </a:t>
            </a:r>
            <a:r>
              <a:rPr lang="de-DE" sz="2900" dirty="0" smtClean="0">
                <a:hlinkClick r:id="rId2"/>
              </a:rPr>
              <a:t>http://localhost:3000/products</a:t>
            </a:r>
            <a:r>
              <a:rPr lang="de-DE" sz="2900" dirty="0" smtClean="0"/>
              <a:t>?category=Movies</a:t>
            </a:r>
          </a:p>
          <a:p>
            <a:pPr marL="514350" indent="-514350">
              <a:buNone/>
            </a:pPr>
            <a:r>
              <a:rPr lang="de-DE" sz="2900" dirty="0" smtClean="0"/>
              <a:t>postOrder: POST </a:t>
            </a:r>
            <a:r>
              <a:rPr lang="de-DE" sz="2900" dirty="0" smtClean="0">
                <a:hlinkClick r:id="rId3"/>
              </a:rPr>
              <a:t>http://localhost:3000/order</a:t>
            </a:r>
            <a:endParaRPr lang="de-DE" sz="2900" dirty="0" smtClean="0"/>
          </a:p>
          <a:p>
            <a:pPr>
              <a:buNone/>
            </a:pPr>
            <a:endParaRPr lang="de-DE" dirty="0" smtClean="0"/>
          </a:p>
          <a:p>
            <a:pPr>
              <a:buNone/>
            </a:pPr>
            <a:r>
              <a:rPr lang="de-DE" dirty="0" smtClean="0"/>
              <a:t>3. </a:t>
            </a:r>
            <a:r>
              <a:rPr lang="de-DE" dirty="0" smtClean="0"/>
              <a:t>Analysiere die Antworten, welche Du bei Postman zurückbekommst. Entnehme v.a. </a:t>
            </a:r>
          </a:p>
          <a:p>
            <a:pPr>
              <a:buNone/>
            </a:pPr>
            <a:r>
              <a:rPr lang="de-DE" dirty="0" smtClean="0"/>
              <a:t>    daraus, wel</a:t>
            </a:r>
            <a:r>
              <a:rPr lang="de-DE" b="1" dirty="0" smtClean="0"/>
              <a:t>c</a:t>
            </a:r>
            <a:r>
              <a:rPr lang="de-DE" dirty="0" smtClean="0"/>
              <a:t>hen Body Du bei postOrder senden musst, um einen Order im System </a:t>
            </a:r>
          </a:p>
          <a:p>
            <a:pPr>
              <a:buNone/>
            </a:pPr>
            <a:r>
              <a:rPr lang="de-DE" dirty="0" smtClean="0"/>
              <a:t>    anzulegen.</a:t>
            </a:r>
          </a:p>
          <a:p>
            <a:pPr>
              <a:buNone/>
            </a:pPr>
            <a:endParaRPr lang="de-DE" dirty="0" smtClean="0"/>
          </a:p>
          <a:p>
            <a:pPr>
              <a:buNone/>
            </a:pPr>
            <a:r>
              <a:rPr lang="de-DE" dirty="0" smtClean="0"/>
              <a:t>4</a:t>
            </a:r>
            <a:r>
              <a:rPr lang="de-DE" dirty="0" smtClean="0"/>
              <a:t>. Im Shop Verzeichnis, erstelle ein Verzeichnis /experiments und erstelle darin eine leere Website mit index.html und main.js</a:t>
            </a:r>
          </a:p>
          <a:p>
            <a:pPr>
              <a:buNone/>
            </a:pPr>
            <a:r>
              <a:rPr lang="de-DE" dirty="0" smtClean="0"/>
              <a:t>	</a:t>
            </a:r>
            <a:r>
              <a:rPr lang="de-DE" dirty="0" smtClean="0"/>
              <a:t>- Erstelle drei Buttons mit den Beschriftungen “Load Products“, “Load Products by Detail“ und “Post Order“.</a:t>
            </a:r>
          </a:p>
          <a:p>
            <a:pPr>
              <a:buNone/>
            </a:pPr>
            <a:r>
              <a:rPr lang="de-DE" dirty="0" smtClean="0"/>
              <a:t>	</a:t>
            </a:r>
            <a:r>
              <a:rPr lang="de-DE" dirty="0" smtClean="0"/>
              <a:t>- Erstelle für jeden der drei Buttons jeweils einen Fetch-Request (AsyncAwait) entsprechend dem jweiligen Postman-Request und gib alle Outputs auf der Console aus.</a:t>
            </a:r>
            <a:endParaRPr lang="de-DE"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Aufgabe </a:t>
            </a:r>
            <a:r>
              <a:rPr lang="de-DE" dirty="0" smtClean="0"/>
              <a:t>3</a:t>
            </a:r>
            <a:endParaRPr lang="de-DE" dirty="0"/>
          </a:p>
        </p:txBody>
      </p:sp>
      <p:sp>
        <p:nvSpPr>
          <p:cNvPr id="3" name="Content Placeholder 2"/>
          <p:cNvSpPr>
            <a:spLocks noGrp="1"/>
          </p:cNvSpPr>
          <p:nvPr>
            <p:ph idx="1"/>
          </p:nvPr>
        </p:nvSpPr>
        <p:spPr>
          <a:xfrm>
            <a:off x="457200" y="1600200"/>
            <a:ext cx="8435280" cy="4525963"/>
          </a:xfrm>
        </p:spPr>
        <p:txBody>
          <a:bodyPr>
            <a:normAutofit fontScale="85000" lnSpcReduction="20000"/>
          </a:bodyPr>
          <a:lstStyle/>
          <a:p>
            <a:pPr>
              <a:buNone/>
            </a:pPr>
            <a:r>
              <a:rPr lang="de-DE" dirty="0" smtClean="0"/>
              <a:t>Mit Hilfe der Aufgabe 2 gebauten Experimente, erweitere</a:t>
            </a:r>
          </a:p>
          <a:p>
            <a:pPr>
              <a:buNone/>
            </a:pPr>
            <a:r>
              <a:rPr lang="de-DE" dirty="0" smtClean="0"/>
              <a:t>Deinen </a:t>
            </a:r>
            <a:r>
              <a:rPr lang="de-DE" dirty="0" smtClean="0"/>
              <a:t>Shop mit Fetch und </a:t>
            </a:r>
            <a:r>
              <a:rPr lang="de-DE" dirty="0" smtClean="0"/>
              <a:t>AsyncAwait. </a:t>
            </a:r>
          </a:p>
          <a:p>
            <a:pPr marL="514350" indent="-514350">
              <a:buAutoNum type="arabicPeriod"/>
            </a:pPr>
            <a:r>
              <a:rPr lang="de-DE" dirty="0" smtClean="0"/>
              <a:t>Lade </a:t>
            </a:r>
            <a:r>
              <a:rPr lang="de-DE" dirty="0" smtClean="0"/>
              <a:t>alle Produkt-Informationen mit Hilfe eines Fetch-Aufrufs </a:t>
            </a:r>
            <a:r>
              <a:rPr lang="de-DE" dirty="0" smtClean="0"/>
              <a:t>loadProducts</a:t>
            </a:r>
            <a:r>
              <a:rPr lang="de-DE" dirty="0" smtClean="0"/>
              <a:t>, stelle die Thumbnails entsprechend dar sowie die </a:t>
            </a:r>
            <a:r>
              <a:rPr lang="de-DE" dirty="0" smtClean="0"/>
              <a:t>Produkt-Details. </a:t>
            </a:r>
            <a:r>
              <a:rPr lang="de-DE" dirty="0" smtClean="0"/>
              <a:t>Jedes mal, wenn der Nutzer die Seite neulädt oder auf das Logo oder All klickt, sollen alle Produkte per Fetch neugeladen und angezeigt werden.</a:t>
            </a:r>
          </a:p>
          <a:p>
            <a:pPr marL="514350" indent="-514350">
              <a:buAutoNum type="arabicPeriod"/>
            </a:pPr>
            <a:r>
              <a:rPr lang="de-DE" dirty="0" smtClean="0"/>
              <a:t>Lade </a:t>
            </a:r>
            <a:r>
              <a:rPr lang="de-DE" dirty="0" smtClean="0"/>
              <a:t>alle Product-Informationen abhängig von der Kategorie mit Hilfe eines Fetch-Aufrufs ähnlich wie loadProductsByDetail</a:t>
            </a:r>
            <a:r>
              <a:rPr lang="de-DE" dirty="0" smtClean="0"/>
              <a:t>. Lade die jeweilige Kategorie wenn der Nutzer auf Books, Movies oder Music klickt.</a:t>
            </a:r>
            <a:endParaRPr lang="de-DE"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Aufgabe </a:t>
            </a:r>
            <a:r>
              <a:rPr lang="de-DE" dirty="0" smtClean="0"/>
              <a:t>4</a:t>
            </a:r>
            <a:endParaRPr lang="de-DE" dirty="0"/>
          </a:p>
        </p:txBody>
      </p:sp>
      <p:sp>
        <p:nvSpPr>
          <p:cNvPr id="3" name="Content Placeholder 2"/>
          <p:cNvSpPr>
            <a:spLocks noGrp="1"/>
          </p:cNvSpPr>
          <p:nvPr>
            <p:ph idx="1"/>
          </p:nvPr>
        </p:nvSpPr>
        <p:spPr>
          <a:xfrm>
            <a:off x="457200" y="1600200"/>
            <a:ext cx="8435280" cy="4525963"/>
          </a:xfrm>
        </p:spPr>
        <p:txBody>
          <a:bodyPr>
            <a:normAutofit fontScale="70000" lnSpcReduction="20000"/>
          </a:bodyPr>
          <a:lstStyle/>
          <a:p>
            <a:pPr>
              <a:buNone/>
            </a:pPr>
            <a:r>
              <a:rPr lang="de-DE" dirty="0" smtClean="0"/>
              <a:t>Der Shop soll nun die Warenkorb-Funktionalität </a:t>
            </a:r>
          </a:p>
          <a:p>
            <a:pPr>
              <a:buNone/>
            </a:pPr>
            <a:r>
              <a:rPr lang="de-DE" dirty="0" smtClean="0"/>
              <a:t>bekommen.</a:t>
            </a:r>
          </a:p>
          <a:p>
            <a:pPr>
              <a:buNone/>
            </a:pPr>
            <a:r>
              <a:rPr lang="de-DE" dirty="0" smtClean="0"/>
              <a:t>1. Erstelle ein neues globales Array “cart“. </a:t>
            </a:r>
          </a:p>
          <a:p>
            <a:pPr>
              <a:buNone/>
            </a:pPr>
            <a:r>
              <a:rPr lang="de-DE" dirty="0" smtClean="0"/>
              <a:t>2. Wenn der Nutzer auf “Add to Cart“ klickt, soll ein neues Objekt in das cart-Array gepusht werden.</a:t>
            </a:r>
            <a:r>
              <a:rPr lang="de-DE" dirty="0" smtClean="0"/>
              <a:t> </a:t>
            </a:r>
            <a:r>
              <a:rPr lang="de-DE" dirty="0" smtClean="0"/>
              <a:t>Beachte hierbei, dass jedes Item eine Id hat.</a:t>
            </a:r>
          </a:p>
          <a:p>
            <a:pPr>
              <a:buNone/>
            </a:pPr>
            <a:r>
              <a:rPr lang="de-DE" dirty="0" smtClean="0"/>
              <a:t>3. Wenn der Nutzer zum Warenkorb geht, sollen alle Items angezeigt werden, die der Nutzer schon in den Warenkorb hineingetan hat. Mehrfache Items sollen durch die Quantity beschrieben werden. Z.B. Wenn der Nutzer 2x Beethoven in den Warenkorb getan hat, soll die Quantity bei 2 sein.</a:t>
            </a:r>
          </a:p>
          <a:p>
            <a:pPr>
              <a:buNone/>
            </a:pPr>
            <a:r>
              <a:rPr lang="de-DE" dirty="0" smtClean="0"/>
              <a:t>4.  Wenn der Nutzer im Warenkorb ist und auf den Remove-Button klickt, soll das Item (auch mehrfache Items) aus dem Warenkorb getan werden. Beachte, dass hier auch die localStorage verändert werden muss.</a:t>
            </a:r>
            <a:endParaRPr lang="de-DE"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Hilfreiches</a:t>
            </a:r>
            <a:endParaRPr lang="de-DE" dirty="0"/>
          </a:p>
        </p:txBody>
      </p:sp>
      <p:sp>
        <p:nvSpPr>
          <p:cNvPr id="3" name="Content Placeholder 2"/>
          <p:cNvSpPr>
            <a:spLocks noGrp="1"/>
          </p:cNvSpPr>
          <p:nvPr>
            <p:ph idx="1"/>
          </p:nvPr>
        </p:nvSpPr>
        <p:spPr/>
        <p:txBody>
          <a:bodyPr/>
          <a:lstStyle/>
          <a:p>
            <a:r>
              <a:rPr lang="de-DE" dirty="0" smtClean="0"/>
              <a:t>Kann ganz hilfreich sein</a:t>
            </a:r>
          </a:p>
          <a:p>
            <a:pPr lvl="1"/>
            <a:r>
              <a:rPr lang="de-DE" dirty="0" smtClean="0"/>
              <a:t>Delegateexample.html – Klick Events für Elemente, die dem DOM-Tree dynamisch hinzugefügt wurden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Vorbereitungen</a:t>
            </a:r>
            <a:endParaRPr lang="de-DE" dirty="0"/>
          </a:p>
        </p:txBody>
      </p:sp>
      <p:sp>
        <p:nvSpPr>
          <p:cNvPr id="3" name="Content Placeholder 2"/>
          <p:cNvSpPr>
            <a:spLocks noGrp="1"/>
          </p:cNvSpPr>
          <p:nvPr>
            <p:ph idx="1"/>
          </p:nvPr>
        </p:nvSpPr>
        <p:spPr/>
        <p:txBody>
          <a:bodyPr>
            <a:normAutofit fontScale="77500" lnSpcReduction="20000"/>
          </a:bodyPr>
          <a:lstStyle/>
          <a:p>
            <a:pPr marL="514350" indent="-514350">
              <a:buNone/>
            </a:pPr>
            <a:r>
              <a:rPr lang="de-DE" dirty="0" smtClean="0"/>
              <a:t>1 – Den letzten Stand von github.com/foobaroo/fbw14 pullen </a:t>
            </a:r>
          </a:p>
          <a:p>
            <a:pPr marL="514350" indent="-514350">
              <a:buNone/>
            </a:pPr>
            <a:r>
              <a:rPr lang="de-DE" dirty="0" smtClean="0"/>
              <a:t>	oder klonen.</a:t>
            </a:r>
          </a:p>
          <a:p>
            <a:pPr marL="514350" indent="-514350">
              <a:buNone/>
            </a:pPr>
            <a:r>
              <a:rPr lang="de-DE" dirty="0" smtClean="0"/>
              <a:t>2 – Kopiere den Ordner /javascript/projekte in Deinen lokalen Desktop Ordner.</a:t>
            </a:r>
          </a:p>
          <a:p>
            <a:pPr marL="514350" indent="-514350">
              <a:buNone/>
            </a:pPr>
            <a:r>
              <a:rPr lang="de-DE" dirty="0" smtClean="0"/>
              <a:t>3 – Gehe zu Deinem Desktop/shop und führe folgenden Befehl aus </a:t>
            </a:r>
            <a:r>
              <a:rPr lang="de-DE" b="1" dirty="0" smtClean="0"/>
              <a:t>npm install</a:t>
            </a:r>
          </a:p>
          <a:p>
            <a:pPr marL="514350" indent="-514350">
              <a:buNone/>
            </a:pPr>
            <a:r>
              <a:rPr lang="de-DE" dirty="0" smtClean="0"/>
              <a:t>4 – Nachdem die Installation abgeschlossen ist, führe folgenden Befehl aus: </a:t>
            </a:r>
            <a:r>
              <a:rPr lang="de-DE" b="1" dirty="0" smtClean="0"/>
              <a:t>node server.js</a:t>
            </a:r>
            <a:endParaRPr lang="de-DE" dirty="0" smtClean="0"/>
          </a:p>
          <a:p>
            <a:pPr marL="514350" indent="-514350">
              <a:buNone/>
            </a:pPr>
            <a:r>
              <a:rPr lang="de-DE" dirty="0" smtClean="0"/>
              <a:t>5 – Gehe zu Deinem Browser und öffne http://localhost:3000 , dort solltest Du eine leere Website sehen.</a:t>
            </a:r>
          </a:p>
          <a:p>
            <a:pPr marL="514350" indent="-514350">
              <a:buNone/>
            </a:pPr>
            <a:r>
              <a:rPr lang="de-DE" dirty="0" smtClean="0"/>
              <a:t>6 – Gehe nun bitte in das Verzeichnis public/ und wirf einen Blick hinein. Dort siehst Du die index.html and styles.css – Das sind die Dateien mit denen Du arbeiten wirst.</a:t>
            </a:r>
          </a:p>
          <a:p>
            <a:pPr marL="514350" indent="-514350">
              <a:buNone/>
            </a:pPr>
            <a:endParaRPr lang="de-DE"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Aufgabe 1</a:t>
            </a:r>
            <a:endParaRPr lang="de-DE"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de-DE" dirty="0" smtClean="0"/>
              <a:t>Implementiere das folgende Design. Beachte </a:t>
            </a:r>
          </a:p>
          <a:p>
            <a:pPr marL="514350" indent="-514350">
              <a:buNone/>
            </a:pPr>
            <a:r>
              <a:rPr lang="de-DE" dirty="0" smtClean="0"/>
              <a:t>dabei, dass es responsive sein soll. Falls Du magst, </a:t>
            </a:r>
          </a:p>
          <a:p>
            <a:pPr marL="514350" indent="-514350">
              <a:buNone/>
            </a:pPr>
            <a:r>
              <a:rPr lang="de-DE" dirty="0" smtClean="0"/>
              <a:t>kannst Du Bootstrap verwenden.</a:t>
            </a:r>
          </a:p>
          <a:p>
            <a:pPr marL="514350" indent="-514350">
              <a:buNone/>
            </a:pPr>
            <a:endParaRPr lang="de-DE" dirty="0" smtClean="0"/>
          </a:p>
          <a:p>
            <a:pPr marL="514350" indent="-514350">
              <a:buNone/>
            </a:pPr>
            <a:r>
              <a:rPr lang="de-DE" b="1" u="sng" dirty="0" smtClean="0"/>
              <a:t>Beachte Folgendes:</a:t>
            </a:r>
            <a:endParaRPr lang="de-DE" b="1" u="sng" dirty="0"/>
          </a:p>
          <a:p>
            <a:pPr marL="514350" indent="-514350">
              <a:buFontTx/>
              <a:buChar char="-"/>
            </a:pPr>
            <a:r>
              <a:rPr lang="de-DE" dirty="0" smtClean="0"/>
              <a:t>Jedes Thumbnail-Bild ist 350x200 Pixel</a:t>
            </a:r>
          </a:p>
          <a:p>
            <a:pPr marL="514350" indent="-514350">
              <a:buFontTx/>
              <a:buChar char="-"/>
            </a:pPr>
            <a:r>
              <a:rPr lang="de-DE" dirty="0" smtClean="0"/>
              <a:t>Der Nutzer soll nach Beendigung von Aufgabe 1 frei herumnavigieren/-klicken können, ohne dass die Seite neugeladen werden muss. </a:t>
            </a:r>
          </a:p>
          <a:p>
            <a:pPr marL="914400" lvl="1" indent="-514350">
              <a:buFontTx/>
              <a:buChar char="-"/>
            </a:pPr>
            <a:r>
              <a:rPr lang="de-DE" dirty="0" smtClean="0"/>
              <a:t>Es sollen noch keine JSON-Daten vom Server geladen werden</a:t>
            </a:r>
          </a:p>
          <a:p>
            <a:pPr marL="514350" indent="-514350">
              <a:buNone/>
            </a:pPr>
            <a:endParaRPr lang="de-DE" dirty="0" smtClean="0"/>
          </a:p>
          <a:p>
            <a:pPr marL="514350" indent="-514350">
              <a:buFontTx/>
              <a:buChar char="-"/>
            </a:pPr>
            <a:endParaRPr lang="de-DE"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7704856"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7704856"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13" name="Rectangle 12"/>
          <p:cNvSpPr/>
          <p:nvPr/>
        </p:nvSpPr>
        <p:spPr>
          <a:xfrm>
            <a:off x="216834" y="2420888"/>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2" name="TextBox 21"/>
          <p:cNvSpPr txBox="1"/>
          <p:nvPr/>
        </p:nvSpPr>
        <p:spPr>
          <a:xfrm>
            <a:off x="107504" y="188640"/>
            <a:ext cx="2300373" cy="369332"/>
          </a:xfrm>
          <a:prstGeom prst="rect">
            <a:avLst/>
          </a:prstGeom>
          <a:noFill/>
        </p:spPr>
        <p:txBody>
          <a:bodyPr wrap="none" rtlCol="0">
            <a:spAutoFit/>
          </a:bodyPr>
          <a:lstStyle/>
          <a:p>
            <a:r>
              <a:rPr lang="de-DE" dirty="0" smtClean="0"/>
              <a:t>Starting Page: Desktop</a:t>
            </a:r>
            <a:endParaRPr lang="de-DE" dirty="0"/>
          </a:p>
        </p:txBody>
      </p:sp>
      <p:sp>
        <p:nvSpPr>
          <p:cNvPr id="25" name="TextBox 24"/>
          <p:cNvSpPr txBox="1"/>
          <p:nvPr/>
        </p:nvSpPr>
        <p:spPr>
          <a:xfrm>
            <a:off x="179512" y="1772816"/>
            <a:ext cx="2911438" cy="369332"/>
          </a:xfrm>
          <a:prstGeom prst="rect">
            <a:avLst/>
          </a:prstGeom>
          <a:noFill/>
        </p:spPr>
        <p:txBody>
          <a:bodyPr wrap="none" rtlCol="0">
            <a:spAutoFit/>
          </a:bodyPr>
          <a:lstStyle/>
          <a:p>
            <a:r>
              <a:rPr lang="de-DE" dirty="0" smtClean="0"/>
              <a:t>All | Books | Movies | Music </a:t>
            </a:r>
            <a:endParaRPr lang="de-DE" dirty="0"/>
          </a:p>
        </p:txBody>
      </p:sp>
      <p:sp>
        <p:nvSpPr>
          <p:cNvPr id="26" name="Rectangle 25"/>
          <p:cNvSpPr/>
          <p:nvPr/>
        </p:nvSpPr>
        <p:spPr>
          <a:xfrm>
            <a:off x="226806" y="3911759"/>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7" name="Rectangle 26"/>
          <p:cNvSpPr/>
          <p:nvPr/>
        </p:nvSpPr>
        <p:spPr>
          <a:xfrm>
            <a:off x="2185764" y="2424305"/>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8" name="Rectangle 27"/>
          <p:cNvSpPr/>
          <p:nvPr/>
        </p:nvSpPr>
        <p:spPr>
          <a:xfrm>
            <a:off x="2195736" y="3915176"/>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9" name="Rectangle 28"/>
          <p:cNvSpPr/>
          <p:nvPr/>
        </p:nvSpPr>
        <p:spPr>
          <a:xfrm>
            <a:off x="4113104" y="2424305"/>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30" name="Rectangle 29"/>
          <p:cNvSpPr/>
          <p:nvPr/>
        </p:nvSpPr>
        <p:spPr>
          <a:xfrm>
            <a:off x="4123076" y="3915176"/>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31" name="Rectangle 30"/>
          <p:cNvSpPr/>
          <p:nvPr/>
        </p:nvSpPr>
        <p:spPr>
          <a:xfrm>
            <a:off x="6002188" y="2420888"/>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32" name="Rectangle 31"/>
          <p:cNvSpPr/>
          <p:nvPr/>
        </p:nvSpPr>
        <p:spPr>
          <a:xfrm>
            <a:off x="6012160" y="3911759"/>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33" name="TextBox 32"/>
          <p:cNvSpPr txBox="1"/>
          <p:nvPr/>
        </p:nvSpPr>
        <p:spPr>
          <a:xfrm>
            <a:off x="7164288" y="1772816"/>
            <a:ext cx="575799" cy="369332"/>
          </a:xfrm>
          <a:prstGeom prst="rect">
            <a:avLst/>
          </a:prstGeom>
          <a:noFill/>
        </p:spPr>
        <p:txBody>
          <a:bodyPr wrap="none" rtlCol="0">
            <a:spAutoFit/>
          </a:bodyPr>
          <a:lstStyle/>
          <a:p>
            <a:r>
              <a:rPr lang="de-DE" dirty="0" smtClean="0"/>
              <a:t>Cart</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7704856"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7704856"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22" name="TextBox 21"/>
          <p:cNvSpPr txBox="1"/>
          <p:nvPr/>
        </p:nvSpPr>
        <p:spPr>
          <a:xfrm>
            <a:off x="107504" y="188640"/>
            <a:ext cx="8077276" cy="369332"/>
          </a:xfrm>
          <a:prstGeom prst="rect">
            <a:avLst/>
          </a:prstGeom>
          <a:noFill/>
        </p:spPr>
        <p:txBody>
          <a:bodyPr wrap="none" rtlCol="0">
            <a:spAutoFit/>
          </a:bodyPr>
          <a:lstStyle/>
          <a:p>
            <a:r>
              <a:rPr lang="de-DE" dirty="0" smtClean="0"/>
              <a:t>Starting Page: Product Details -&gt; Nachdem der Nutzer auf ein Thumbnail geklickt hat</a:t>
            </a:r>
            <a:endParaRPr lang="de-DE" dirty="0"/>
          </a:p>
        </p:txBody>
      </p:sp>
      <p:sp>
        <p:nvSpPr>
          <p:cNvPr id="25" name="TextBox 24"/>
          <p:cNvSpPr txBox="1"/>
          <p:nvPr/>
        </p:nvSpPr>
        <p:spPr>
          <a:xfrm>
            <a:off x="179512" y="1772816"/>
            <a:ext cx="2911438" cy="369332"/>
          </a:xfrm>
          <a:prstGeom prst="rect">
            <a:avLst/>
          </a:prstGeom>
          <a:noFill/>
        </p:spPr>
        <p:txBody>
          <a:bodyPr wrap="none" rtlCol="0">
            <a:spAutoFit/>
          </a:bodyPr>
          <a:lstStyle/>
          <a:p>
            <a:r>
              <a:rPr lang="de-DE" dirty="0" smtClean="0"/>
              <a:t>All | Books | Movies | Music </a:t>
            </a:r>
            <a:endParaRPr lang="de-DE" dirty="0"/>
          </a:p>
        </p:txBody>
      </p:sp>
      <p:sp>
        <p:nvSpPr>
          <p:cNvPr id="26" name="Rectangle 25"/>
          <p:cNvSpPr/>
          <p:nvPr/>
        </p:nvSpPr>
        <p:spPr>
          <a:xfrm>
            <a:off x="226806" y="2420888"/>
            <a:ext cx="1464874" cy="1296144"/>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p>
        </p:txBody>
      </p:sp>
      <p:sp>
        <p:nvSpPr>
          <p:cNvPr id="19" name="Rectangle 18"/>
          <p:cNvSpPr/>
          <p:nvPr/>
        </p:nvSpPr>
        <p:spPr>
          <a:xfrm>
            <a:off x="2411760" y="2420888"/>
            <a:ext cx="4572000" cy="1754326"/>
          </a:xfrm>
          <a:prstGeom prst="rect">
            <a:avLst/>
          </a:prstGeom>
        </p:spPr>
        <p:txBody>
          <a:bodyPr>
            <a:spAutoFit/>
          </a:bodyPr>
          <a:lstStyle/>
          <a:p>
            <a:r>
              <a:rPr lang="de-DE" b="1" u="sng" dirty="0" smtClean="0"/>
              <a:t>Product Name</a:t>
            </a:r>
          </a:p>
          <a:p>
            <a:endParaRPr lang="de-DE" dirty="0" smtClean="0"/>
          </a:p>
          <a:p>
            <a:r>
              <a:rPr lang="de-DE" dirty="0" smtClean="0"/>
              <a:t>Lorem ipsum dolor sit amet, consetetur sadipscing elitr, sed diam nonumy eirmod tempor invidunt ut labore et dolore magna aliquyam erat, sed diam voluptua. </a:t>
            </a:r>
            <a:endParaRPr lang="de-DE" dirty="0"/>
          </a:p>
        </p:txBody>
      </p:sp>
      <p:sp>
        <p:nvSpPr>
          <p:cNvPr id="20" name="TextBox 19"/>
          <p:cNvSpPr txBox="1"/>
          <p:nvPr/>
        </p:nvSpPr>
        <p:spPr>
          <a:xfrm>
            <a:off x="4139952" y="4293096"/>
            <a:ext cx="652743" cy="369332"/>
          </a:xfrm>
          <a:prstGeom prst="rect">
            <a:avLst/>
          </a:prstGeom>
          <a:noFill/>
        </p:spPr>
        <p:txBody>
          <a:bodyPr wrap="none" rtlCol="0">
            <a:spAutoFit/>
          </a:bodyPr>
          <a:lstStyle/>
          <a:p>
            <a:r>
              <a:rPr lang="de-DE" dirty="0" smtClean="0"/>
              <a:t>100€</a:t>
            </a:r>
            <a:endParaRPr lang="de-DE" dirty="0"/>
          </a:p>
        </p:txBody>
      </p:sp>
      <p:sp>
        <p:nvSpPr>
          <p:cNvPr id="21" name="Rectangle 20"/>
          <p:cNvSpPr/>
          <p:nvPr/>
        </p:nvSpPr>
        <p:spPr>
          <a:xfrm>
            <a:off x="2555776" y="4797152"/>
            <a:ext cx="1464874"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Add to Cart</a:t>
            </a:r>
          </a:p>
        </p:txBody>
      </p:sp>
      <p:sp>
        <p:nvSpPr>
          <p:cNvPr id="11" name="TextBox 10"/>
          <p:cNvSpPr txBox="1"/>
          <p:nvPr/>
        </p:nvSpPr>
        <p:spPr>
          <a:xfrm>
            <a:off x="7164288" y="1772816"/>
            <a:ext cx="575799" cy="369332"/>
          </a:xfrm>
          <a:prstGeom prst="rect">
            <a:avLst/>
          </a:prstGeom>
          <a:noFill/>
        </p:spPr>
        <p:txBody>
          <a:bodyPr wrap="none" rtlCol="0">
            <a:spAutoFit/>
          </a:bodyPr>
          <a:lstStyle/>
          <a:p>
            <a:r>
              <a:rPr lang="de-DE" dirty="0" smtClean="0"/>
              <a:t>Cart</a:t>
            </a:r>
            <a:endParaRPr lang="de-DE" dirty="0"/>
          </a:p>
        </p:txBody>
      </p:sp>
      <p:sp>
        <p:nvSpPr>
          <p:cNvPr id="12" name="Rectangle 11"/>
          <p:cNvSpPr/>
          <p:nvPr/>
        </p:nvSpPr>
        <p:spPr>
          <a:xfrm>
            <a:off x="3563888" y="4293096"/>
            <a:ext cx="432048"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a:t>
            </a:r>
            <a:endParaRPr lang="de-DE" dirty="0" smtClean="0">
              <a:solidFill>
                <a:schemeClr val="tx1"/>
              </a:solidFill>
            </a:endParaRPr>
          </a:p>
        </p:txBody>
      </p:sp>
      <p:sp>
        <p:nvSpPr>
          <p:cNvPr id="13" name="TextBox 12"/>
          <p:cNvSpPr txBox="1"/>
          <p:nvPr/>
        </p:nvSpPr>
        <p:spPr>
          <a:xfrm>
            <a:off x="2483768" y="4293096"/>
            <a:ext cx="1065805" cy="369332"/>
          </a:xfrm>
          <a:prstGeom prst="rect">
            <a:avLst/>
          </a:prstGeom>
          <a:noFill/>
        </p:spPr>
        <p:txBody>
          <a:bodyPr wrap="none" rtlCol="0">
            <a:spAutoFit/>
          </a:bodyPr>
          <a:lstStyle/>
          <a:p>
            <a:r>
              <a:rPr lang="de-DE" dirty="0" smtClean="0"/>
              <a:t>Quantity:</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7704856"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7704856"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22" name="TextBox 21"/>
          <p:cNvSpPr txBox="1"/>
          <p:nvPr/>
        </p:nvSpPr>
        <p:spPr>
          <a:xfrm>
            <a:off x="107504" y="188640"/>
            <a:ext cx="8467896" cy="646331"/>
          </a:xfrm>
          <a:prstGeom prst="rect">
            <a:avLst/>
          </a:prstGeom>
          <a:noFill/>
        </p:spPr>
        <p:txBody>
          <a:bodyPr wrap="none" rtlCol="0">
            <a:spAutoFit/>
          </a:bodyPr>
          <a:lstStyle/>
          <a:p>
            <a:r>
              <a:rPr lang="de-DE" dirty="0" smtClean="0"/>
              <a:t>Starting Page: Product Details -&gt; Nachdem der Nutzer auf “Add To Cart“ (Productdetails) </a:t>
            </a:r>
          </a:p>
          <a:p>
            <a:r>
              <a:rPr lang="de-DE" dirty="0" smtClean="0"/>
              <a:t>			     “Cart“ geklickt hat.</a:t>
            </a:r>
            <a:endParaRPr lang="de-DE" dirty="0"/>
          </a:p>
        </p:txBody>
      </p:sp>
      <p:sp>
        <p:nvSpPr>
          <p:cNvPr id="25" name="TextBox 24"/>
          <p:cNvSpPr txBox="1"/>
          <p:nvPr/>
        </p:nvSpPr>
        <p:spPr>
          <a:xfrm>
            <a:off x="179512" y="1772816"/>
            <a:ext cx="2911438" cy="369332"/>
          </a:xfrm>
          <a:prstGeom prst="rect">
            <a:avLst/>
          </a:prstGeom>
          <a:noFill/>
        </p:spPr>
        <p:txBody>
          <a:bodyPr wrap="none" rtlCol="0">
            <a:spAutoFit/>
          </a:bodyPr>
          <a:lstStyle/>
          <a:p>
            <a:r>
              <a:rPr lang="de-DE" dirty="0" smtClean="0"/>
              <a:t>All | Books | Movies | Music </a:t>
            </a:r>
            <a:endParaRPr lang="de-DE" dirty="0"/>
          </a:p>
        </p:txBody>
      </p:sp>
      <p:sp>
        <p:nvSpPr>
          <p:cNvPr id="11" name="TextBox 10"/>
          <p:cNvSpPr txBox="1"/>
          <p:nvPr/>
        </p:nvSpPr>
        <p:spPr>
          <a:xfrm>
            <a:off x="7164288" y="1772816"/>
            <a:ext cx="575799" cy="369332"/>
          </a:xfrm>
          <a:prstGeom prst="rect">
            <a:avLst/>
          </a:prstGeom>
          <a:noFill/>
        </p:spPr>
        <p:txBody>
          <a:bodyPr wrap="none" rtlCol="0">
            <a:spAutoFit/>
          </a:bodyPr>
          <a:lstStyle/>
          <a:p>
            <a:r>
              <a:rPr lang="de-DE" dirty="0" smtClean="0"/>
              <a:t>Cart</a:t>
            </a:r>
            <a:endParaRPr lang="de-DE" dirty="0"/>
          </a:p>
        </p:txBody>
      </p:sp>
      <p:sp>
        <p:nvSpPr>
          <p:cNvPr id="12" name="Rectangle 11"/>
          <p:cNvSpPr/>
          <p:nvPr/>
        </p:nvSpPr>
        <p:spPr>
          <a:xfrm>
            <a:off x="539552" y="2420888"/>
            <a:ext cx="1032826" cy="86409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p>
        </p:txBody>
      </p:sp>
      <p:sp>
        <p:nvSpPr>
          <p:cNvPr id="13" name="Rectangle 12"/>
          <p:cNvSpPr/>
          <p:nvPr/>
        </p:nvSpPr>
        <p:spPr>
          <a:xfrm>
            <a:off x="539552" y="3501008"/>
            <a:ext cx="1032826" cy="86409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p>
        </p:txBody>
      </p:sp>
      <p:sp>
        <p:nvSpPr>
          <p:cNvPr id="14" name="Rectangle 13"/>
          <p:cNvSpPr/>
          <p:nvPr/>
        </p:nvSpPr>
        <p:spPr>
          <a:xfrm>
            <a:off x="539552" y="4581128"/>
            <a:ext cx="1032826" cy="86409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p>
        </p:txBody>
      </p:sp>
      <p:sp>
        <p:nvSpPr>
          <p:cNvPr id="15" name="Rectangle 14"/>
          <p:cNvSpPr/>
          <p:nvPr/>
        </p:nvSpPr>
        <p:spPr>
          <a:xfrm>
            <a:off x="1979712" y="2636912"/>
            <a:ext cx="3312368" cy="369332"/>
          </a:xfrm>
          <a:prstGeom prst="rect">
            <a:avLst/>
          </a:prstGeom>
        </p:spPr>
        <p:txBody>
          <a:bodyPr wrap="square">
            <a:spAutoFit/>
          </a:bodyPr>
          <a:lstStyle/>
          <a:p>
            <a:r>
              <a:rPr lang="de-DE" dirty="0" smtClean="0"/>
              <a:t>2 x </a:t>
            </a:r>
            <a:r>
              <a:rPr lang="de-DE" b="1" dirty="0" smtClean="0"/>
              <a:t>Product Name:              150€</a:t>
            </a:r>
            <a:endParaRPr lang="de-DE" b="1" dirty="0"/>
          </a:p>
        </p:txBody>
      </p:sp>
      <p:sp>
        <p:nvSpPr>
          <p:cNvPr id="16" name="Rectangle 15"/>
          <p:cNvSpPr/>
          <p:nvPr/>
        </p:nvSpPr>
        <p:spPr>
          <a:xfrm>
            <a:off x="1979712" y="3717032"/>
            <a:ext cx="3312368" cy="369332"/>
          </a:xfrm>
          <a:prstGeom prst="rect">
            <a:avLst/>
          </a:prstGeom>
        </p:spPr>
        <p:txBody>
          <a:bodyPr wrap="square">
            <a:spAutoFit/>
          </a:bodyPr>
          <a:lstStyle/>
          <a:p>
            <a:r>
              <a:rPr lang="de-DE" dirty="0" smtClean="0"/>
              <a:t>2 x </a:t>
            </a:r>
            <a:r>
              <a:rPr lang="de-DE" b="1" dirty="0" smtClean="0"/>
              <a:t>Product Name:              300€</a:t>
            </a:r>
            <a:endParaRPr lang="de-DE" b="1" dirty="0"/>
          </a:p>
        </p:txBody>
      </p:sp>
      <p:sp>
        <p:nvSpPr>
          <p:cNvPr id="17" name="Rectangle 16"/>
          <p:cNvSpPr/>
          <p:nvPr/>
        </p:nvSpPr>
        <p:spPr>
          <a:xfrm>
            <a:off x="1979712" y="4787860"/>
            <a:ext cx="3312368" cy="369332"/>
          </a:xfrm>
          <a:prstGeom prst="rect">
            <a:avLst/>
          </a:prstGeom>
        </p:spPr>
        <p:txBody>
          <a:bodyPr wrap="square">
            <a:spAutoFit/>
          </a:bodyPr>
          <a:lstStyle/>
          <a:p>
            <a:r>
              <a:rPr lang="de-DE" dirty="0" smtClean="0"/>
              <a:t>2 x </a:t>
            </a:r>
            <a:r>
              <a:rPr lang="de-DE" b="1" dirty="0" smtClean="0"/>
              <a:t>Product Name:              50€</a:t>
            </a:r>
            <a:endParaRPr lang="de-DE" b="1" dirty="0"/>
          </a:p>
        </p:txBody>
      </p:sp>
      <p:cxnSp>
        <p:nvCxnSpPr>
          <p:cNvPr id="23" name="Straight Connector 22"/>
          <p:cNvCxnSpPr/>
          <p:nvPr/>
        </p:nvCxnSpPr>
        <p:spPr>
          <a:xfrm>
            <a:off x="251520" y="5589240"/>
            <a:ext cx="72728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979712" y="5805264"/>
            <a:ext cx="3816424" cy="369332"/>
          </a:xfrm>
          <a:prstGeom prst="rect">
            <a:avLst/>
          </a:prstGeom>
        </p:spPr>
        <p:txBody>
          <a:bodyPr wrap="square">
            <a:spAutoFit/>
          </a:bodyPr>
          <a:lstStyle/>
          <a:p>
            <a:r>
              <a:rPr lang="de-DE" dirty="0" smtClean="0"/>
              <a:t>Total</a:t>
            </a:r>
            <a:r>
              <a:rPr lang="de-DE" b="1" dirty="0" smtClean="0"/>
              <a:t>:              	            500€</a:t>
            </a:r>
            <a:endParaRPr lang="de-DE" b="1" dirty="0"/>
          </a:p>
        </p:txBody>
      </p:sp>
      <p:sp>
        <p:nvSpPr>
          <p:cNvPr id="28" name="Rectangle 27"/>
          <p:cNvSpPr/>
          <p:nvPr/>
        </p:nvSpPr>
        <p:spPr>
          <a:xfrm>
            <a:off x="5987446" y="6237312"/>
            <a:ext cx="1608890"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Buy Now</a:t>
            </a:r>
          </a:p>
        </p:txBody>
      </p:sp>
      <p:sp>
        <p:nvSpPr>
          <p:cNvPr id="30" name="Rectangle 29"/>
          <p:cNvSpPr/>
          <p:nvPr/>
        </p:nvSpPr>
        <p:spPr>
          <a:xfrm>
            <a:off x="5940152" y="2605013"/>
            <a:ext cx="1608890"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Remove</a:t>
            </a:r>
          </a:p>
        </p:txBody>
      </p:sp>
      <p:sp>
        <p:nvSpPr>
          <p:cNvPr id="31" name="Rectangle 30"/>
          <p:cNvSpPr/>
          <p:nvPr/>
        </p:nvSpPr>
        <p:spPr>
          <a:xfrm>
            <a:off x="5940152" y="3717032"/>
            <a:ext cx="1608890"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Remove</a:t>
            </a:r>
          </a:p>
        </p:txBody>
      </p:sp>
      <p:sp>
        <p:nvSpPr>
          <p:cNvPr id="32" name="Rectangle 31"/>
          <p:cNvSpPr/>
          <p:nvPr/>
        </p:nvSpPr>
        <p:spPr>
          <a:xfrm>
            <a:off x="5940152" y="4797152"/>
            <a:ext cx="1608890"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Remove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7704856"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7704856"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22" name="TextBox 21"/>
          <p:cNvSpPr txBox="1"/>
          <p:nvPr/>
        </p:nvSpPr>
        <p:spPr>
          <a:xfrm>
            <a:off x="107504" y="188640"/>
            <a:ext cx="7762190" cy="369332"/>
          </a:xfrm>
          <a:prstGeom prst="rect">
            <a:avLst/>
          </a:prstGeom>
          <a:noFill/>
        </p:spPr>
        <p:txBody>
          <a:bodyPr wrap="none" rtlCol="0">
            <a:spAutoFit/>
          </a:bodyPr>
          <a:lstStyle/>
          <a:p>
            <a:r>
              <a:rPr lang="de-DE" dirty="0" smtClean="0"/>
              <a:t>Starting Page: Product Details -&gt; Nachdem der Nutzer auf “Buy Now“ geklickt hat</a:t>
            </a:r>
            <a:endParaRPr lang="de-DE" dirty="0"/>
          </a:p>
        </p:txBody>
      </p:sp>
      <p:sp>
        <p:nvSpPr>
          <p:cNvPr id="25" name="TextBox 24"/>
          <p:cNvSpPr txBox="1"/>
          <p:nvPr/>
        </p:nvSpPr>
        <p:spPr>
          <a:xfrm>
            <a:off x="179512" y="1772816"/>
            <a:ext cx="2911438" cy="369332"/>
          </a:xfrm>
          <a:prstGeom prst="rect">
            <a:avLst/>
          </a:prstGeom>
          <a:noFill/>
        </p:spPr>
        <p:txBody>
          <a:bodyPr wrap="none" rtlCol="0">
            <a:spAutoFit/>
          </a:bodyPr>
          <a:lstStyle/>
          <a:p>
            <a:r>
              <a:rPr lang="de-DE" dirty="0" smtClean="0"/>
              <a:t>All | Books | Movies | Music </a:t>
            </a:r>
            <a:endParaRPr lang="de-DE" dirty="0"/>
          </a:p>
        </p:txBody>
      </p:sp>
      <p:sp>
        <p:nvSpPr>
          <p:cNvPr id="11" name="TextBox 10"/>
          <p:cNvSpPr txBox="1"/>
          <p:nvPr/>
        </p:nvSpPr>
        <p:spPr>
          <a:xfrm>
            <a:off x="7164288" y="1772816"/>
            <a:ext cx="575799" cy="369332"/>
          </a:xfrm>
          <a:prstGeom prst="rect">
            <a:avLst/>
          </a:prstGeom>
          <a:noFill/>
        </p:spPr>
        <p:txBody>
          <a:bodyPr wrap="none" rtlCol="0">
            <a:spAutoFit/>
          </a:bodyPr>
          <a:lstStyle/>
          <a:p>
            <a:r>
              <a:rPr lang="de-DE" dirty="0" smtClean="0"/>
              <a:t>Cart</a:t>
            </a:r>
            <a:endParaRPr lang="de-DE" dirty="0"/>
          </a:p>
        </p:txBody>
      </p:sp>
      <p:sp>
        <p:nvSpPr>
          <p:cNvPr id="27" name="Rectangle 26"/>
          <p:cNvSpPr/>
          <p:nvPr/>
        </p:nvSpPr>
        <p:spPr>
          <a:xfrm>
            <a:off x="1763688" y="3212976"/>
            <a:ext cx="3816424" cy="369332"/>
          </a:xfrm>
          <a:prstGeom prst="rect">
            <a:avLst/>
          </a:prstGeom>
        </p:spPr>
        <p:txBody>
          <a:bodyPr wrap="square">
            <a:spAutoFit/>
          </a:bodyPr>
          <a:lstStyle/>
          <a:p>
            <a:r>
              <a:rPr lang="de-DE" dirty="0" smtClean="0"/>
              <a:t>	Thanks for your purchase!</a:t>
            </a:r>
            <a:endParaRPr lang="de-DE"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3888432"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3888432"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13" name="Rectangle 12"/>
          <p:cNvSpPr/>
          <p:nvPr/>
        </p:nvSpPr>
        <p:spPr>
          <a:xfrm>
            <a:off x="216834" y="2420888"/>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2" name="TextBox 21"/>
          <p:cNvSpPr txBox="1"/>
          <p:nvPr/>
        </p:nvSpPr>
        <p:spPr>
          <a:xfrm>
            <a:off x="107504" y="188640"/>
            <a:ext cx="2300373" cy="369332"/>
          </a:xfrm>
          <a:prstGeom prst="rect">
            <a:avLst/>
          </a:prstGeom>
          <a:noFill/>
        </p:spPr>
        <p:txBody>
          <a:bodyPr wrap="none" rtlCol="0">
            <a:spAutoFit/>
          </a:bodyPr>
          <a:lstStyle/>
          <a:p>
            <a:r>
              <a:rPr lang="de-DE" dirty="0" smtClean="0"/>
              <a:t>Starting Page: Desktop</a:t>
            </a:r>
            <a:endParaRPr lang="de-DE" dirty="0"/>
          </a:p>
        </p:txBody>
      </p:sp>
      <p:sp>
        <p:nvSpPr>
          <p:cNvPr id="25" name="TextBox 24"/>
          <p:cNvSpPr txBox="1"/>
          <p:nvPr/>
        </p:nvSpPr>
        <p:spPr>
          <a:xfrm>
            <a:off x="179512" y="1772816"/>
            <a:ext cx="2460995" cy="369332"/>
          </a:xfrm>
          <a:prstGeom prst="rect">
            <a:avLst/>
          </a:prstGeom>
          <a:noFill/>
        </p:spPr>
        <p:txBody>
          <a:bodyPr wrap="none" rtlCol="0">
            <a:spAutoFit/>
          </a:bodyPr>
          <a:lstStyle/>
          <a:p>
            <a:r>
              <a:rPr lang="de-DE" dirty="0" smtClean="0"/>
              <a:t>Books | Movies | Music </a:t>
            </a:r>
            <a:endParaRPr lang="de-DE" dirty="0"/>
          </a:p>
        </p:txBody>
      </p:sp>
      <p:sp>
        <p:nvSpPr>
          <p:cNvPr id="26" name="Rectangle 25"/>
          <p:cNvSpPr/>
          <p:nvPr/>
        </p:nvSpPr>
        <p:spPr>
          <a:xfrm>
            <a:off x="226806" y="3911759"/>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7" name="Rectangle 26"/>
          <p:cNvSpPr/>
          <p:nvPr/>
        </p:nvSpPr>
        <p:spPr>
          <a:xfrm>
            <a:off x="2123728" y="2424305"/>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
        <p:nvSpPr>
          <p:cNvPr id="28" name="Rectangle 27"/>
          <p:cNvSpPr/>
          <p:nvPr/>
        </p:nvSpPr>
        <p:spPr>
          <a:xfrm>
            <a:off x="2123728" y="3915176"/>
            <a:ext cx="1728192" cy="122413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endParaRPr lang="de-DE" dirty="0">
              <a:solidFill>
                <a:schemeClr val="tx1"/>
              </a:solidFill>
            </a:endParaRPr>
          </a:p>
          <a:p>
            <a:pPr algn="ctr"/>
            <a:r>
              <a:rPr lang="de-DE" dirty="0" smtClean="0">
                <a:solidFill>
                  <a:schemeClr val="tx1"/>
                </a:solidFill>
              </a:rPr>
              <a:t>                </a:t>
            </a:r>
          </a:p>
          <a:p>
            <a:pPr algn="ctr"/>
            <a:r>
              <a:rPr lang="de-DE" dirty="0">
                <a:solidFill>
                  <a:schemeClr val="tx1"/>
                </a:solidFill>
              </a:rPr>
              <a:t> </a:t>
            </a:r>
            <a:r>
              <a:rPr lang="de-DE" dirty="0" smtClean="0">
                <a:solidFill>
                  <a:schemeClr val="tx1"/>
                </a:solidFill>
              </a:rPr>
              <a:t>                 100 €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52736"/>
            <a:ext cx="2520280" cy="1152128"/>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107504" y="2276872"/>
            <a:ext cx="2520280" cy="4464496"/>
          </a:xfrm>
          <a:prstGeom prst="rect">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p:nvSpPr>
        <p:spPr>
          <a:xfrm>
            <a:off x="107504" y="1124744"/>
            <a:ext cx="1845377" cy="523220"/>
          </a:xfrm>
          <a:prstGeom prst="rect">
            <a:avLst/>
          </a:prstGeom>
          <a:noFill/>
        </p:spPr>
        <p:txBody>
          <a:bodyPr wrap="none" rtlCol="0">
            <a:spAutoFit/>
          </a:bodyPr>
          <a:lstStyle/>
          <a:p>
            <a:r>
              <a:rPr lang="de-DE" sz="2800" dirty="0" smtClean="0"/>
              <a:t>MediaShop</a:t>
            </a:r>
            <a:endParaRPr lang="de-DE" sz="2800" dirty="0"/>
          </a:p>
        </p:txBody>
      </p:sp>
      <p:sp>
        <p:nvSpPr>
          <p:cNvPr id="22" name="TextBox 21"/>
          <p:cNvSpPr txBox="1"/>
          <p:nvPr/>
        </p:nvSpPr>
        <p:spPr>
          <a:xfrm>
            <a:off x="107504" y="188640"/>
            <a:ext cx="2956450" cy="369332"/>
          </a:xfrm>
          <a:prstGeom prst="rect">
            <a:avLst/>
          </a:prstGeom>
          <a:noFill/>
        </p:spPr>
        <p:txBody>
          <a:bodyPr wrap="none" rtlCol="0">
            <a:spAutoFit/>
          </a:bodyPr>
          <a:lstStyle/>
          <a:p>
            <a:r>
              <a:rPr lang="de-DE" dirty="0" smtClean="0"/>
              <a:t>Starting Page: Product Details</a:t>
            </a:r>
            <a:endParaRPr lang="de-DE" dirty="0"/>
          </a:p>
        </p:txBody>
      </p:sp>
      <p:sp>
        <p:nvSpPr>
          <p:cNvPr id="25" name="TextBox 24"/>
          <p:cNvSpPr txBox="1"/>
          <p:nvPr/>
        </p:nvSpPr>
        <p:spPr>
          <a:xfrm>
            <a:off x="179512" y="1772816"/>
            <a:ext cx="2460995" cy="369332"/>
          </a:xfrm>
          <a:prstGeom prst="rect">
            <a:avLst/>
          </a:prstGeom>
          <a:noFill/>
        </p:spPr>
        <p:txBody>
          <a:bodyPr wrap="none" rtlCol="0">
            <a:spAutoFit/>
          </a:bodyPr>
          <a:lstStyle/>
          <a:p>
            <a:r>
              <a:rPr lang="de-DE" dirty="0" smtClean="0"/>
              <a:t>Books | Movies | Music </a:t>
            </a:r>
            <a:endParaRPr lang="de-DE" dirty="0"/>
          </a:p>
        </p:txBody>
      </p:sp>
      <p:sp>
        <p:nvSpPr>
          <p:cNvPr id="26" name="Rectangle 25"/>
          <p:cNvSpPr/>
          <p:nvPr/>
        </p:nvSpPr>
        <p:spPr>
          <a:xfrm>
            <a:off x="562132" y="2420888"/>
            <a:ext cx="1464874" cy="1296144"/>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Product</a:t>
            </a:r>
          </a:p>
          <a:p>
            <a:pPr algn="ctr"/>
            <a:r>
              <a:rPr lang="de-DE" dirty="0" smtClean="0">
                <a:solidFill>
                  <a:schemeClr val="tx1"/>
                </a:solidFill>
              </a:rPr>
              <a:t>IMAGE</a:t>
            </a:r>
          </a:p>
        </p:txBody>
      </p:sp>
      <p:sp>
        <p:nvSpPr>
          <p:cNvPr id="19" name="Rectangle 18"/>
          <p:cNvSpPr/>
          <p:nvPr/>
        </p:nvSpPr>
        <p:spPr>
          <a:xfrm>
            <a:off x="179512" y="4797152"/>
            <a:ext cx="2232248" cy="1754326"/>
          </a:xfrm>
          <a:prstGeom prst="rect">
            <a:avLst/>
          </a:prstGeom>
        </p:spPr>
        <p:txBody>
          <a:bodyPr wrap="square">
            <a:spAutoFit/>
          </a:bodyPr>
          <a:lstStyle/>
          <a:p>
            <a:r>
              <a:rPr lang="de-DE" dirty="0" smtClean="0"/>
              <a:t>Lorem ipsum dolor sit amet, consetetur sadipscing elitr, sed diam nonumy eirmod tempor invidunt ut labore et dolore vero </a:t>
            </a:r>
            <a:endParaRPr lang="de-DE" dirty="0"/>
          </a:p>
        </p:txBody>
      </p:sp>
      <p:sp>
        <p:nvSpPr>
          <p:cNvPr id="20" name="TextBox 19"/>
          <p:cNvSpPr txBox="1"/>
          <p:nvPr/>
        </p:nvSpPr>
        <p:spPr>
          <a:xfrm>
            <a:off x="1378934" y="3789040"/>
            <a:ext cx="652743" cy="369332"/>
          </a:xfrm>
          <a:prstGeom prst="rect">
            <a:avLst/>
          </a:prstGeom>
          <a:noFill/>
        </p:spPr>
        <p:txBody>
          <a:bodyPr wrap="none" rtlCol="0">
            <a:spAutoFit/>
          </a:bodyPr>
          <a:lstStyle/>
          <a:p>
            <a:r>
              <a:rPr lang="de-DE" dirty="0" smtClean="0"/>
              <a:t>100€</a:t>
            </a:r>
            <a:endParaRPr lang="de-DE" dirty="0"/>
          </a:p>
        </p:txBody>
      </p:sp>
      <p:sp>
        <p:nvSpPr>
          <p:cNvPr id="21" name="Rectangle 20"/>
          <p:cNvSpPr/>
          <p:nvPr/>
        </p:nvSpPr>
        <p:spPr>
          <a:xfrm>
            <a:off x="586846" y="4221088"/>
            <a:ext cx="1464874" cy="3600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Add to Cart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On-screen Show (4:3)</PresentationFormat>
  <Paragraphs>162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Projekt: Shop</vt:lpstr>
      <vt:lpstr>Vorbereitungen</vt:lpstr>
      <vt:lpstr>Aufgabe 1</vt:lpstr>
      <vt:lpstr>Slide 4</vt:lpstr>
      <vt:lpstr>Slide 5</vt:lpstr>
      <vt:lpstr>Slide 6</vt:lpstr>
      <vt:lpstr>Slide 7</vt:lpstr>
      <vt:lpstr>Slide 8</vt:lpstr>
      <vt:lpstr>Slide 9</vt:lpstr>
      <vt:lpstr>Slide 10</vt:lpstr>
      <vt:lpstr>Slide 11</vt:lpstr>
      <vt:lpstr>Aufgabe 2</vt:lpstr>
      <vt:lpstr>Aufgabe 3</vt:lpstr>
      <vt:lpstr>Aufgabe 4</vt:lpstr>
      <vt:lpstr>Hilfreiches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Shop</dc:title>
  <dc:creator>janwin</dc:creator>
  <cp:lastModifiedBy>janwin</cp:lastModifiedBy>
  <cp:revision>74</cp:revision>
  <dcterms:created xsi:type="dcterms:W3CDTF">2018-06-29T17:36:29Z</dcterms:created>
  <dcterms:modified xsi:type="dcterms:W3CDTF">2019-08-20T12:57:04Z</dcterms:modified>
</cp:coreProperties>
</file>