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a051a1dc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a051a1dc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a051a1dc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a051a1dc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a051a1d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a051a1d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a051a1dc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a051a1dc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c214bc8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c214bc8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ac214bc8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ac214bc8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ac214bc8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ac214bc8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ac214bc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ac214bc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ac214bc8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ac214bc8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a051a1dc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a051a1dc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eb.mit.edu/mprat/Public/web/Terminus/Web/main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Kernel_(operating_system)" TargetMode="External"/><Relationship Id="rId4" Type="http://schemas.openxmlformats.org/officeDocument/2006/relationships/hyperlink" Target="https://en.wikipedia.org/wiki/Computer_program" TargetMode="External"/><Relationship Id="rId5" Type="http://schemas.openxmlformats.org/officeDocument/2006/relationships/hyperlink" Target="https://en.wikipedia.org/wiki/Operating_syste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and Deleting</a:t>
            </a:r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4004" lvl="0" marL="448944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eration Serif"/>
              <a:buChar char=""/>
            </a:pPr>
            <a:r>
              <a:rPr b="1" lang="en"/>
              <a:t>cp</a:t>
            </a:r>
            <a:r>
              <a:rPr lang="en"/>
              <a:t>: The </a:t>
            </a:r>
            <a:r>
              <a:rPr b="1" lang="en"/>
              <a:t>cp</a:t>
            </a:r>
            <a:r>
              <a:rPr lang="en"/>
              <a:t> command copies a file from one location to another. </a:t>
            </a:r>
            <a:endParaRPr/>
          </a:p>
          <a:p>
            <a:pPr indent="-294004" lvl="0" marL="448944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eration Serif"/>
              <a:buChar char=""/>
            </a:pPr>
            <a:r>
              <a:rPr b="1" lang="en"/>
              <a:t>mv</a:t>
            </a:r>
            <a:r>
              <a:rPr lang="en"/>
              <a:t>: The </a:t>
            </a:r>
            <a:r>
              <a:rPr b="1" lang="en"/>
              <a:t>mv</a:t>
            </a:r>
            <a:r>
              <a:rPr lang="en"/>
              <a:t> command moves a file from one location to another. It works exactly like the cp command above, but moves the file instead of creating a copy. mv can also be used to rename files.</a:t>
            </a:r>
            <a:endParaRPr/>
          </a:p>
          <a:p>
            <a:pPr indent="-294004" lvl="0" marL="448944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eration Serif"/>
              <a:buChar char=""/>
            </a:pPr>
            <a:r>
              <a:rPr b="1" lang="en"/>
              <a:t>rm</a:t>
            </a:r>
            <a:r>
              <a:rPr lang="en"/>
              <a:t> – The </a:t>
            </a:r>
            <a:r>
              <a:rPr b="1" lang="en"/>
              <a:t>rm</a:t>
            </a:r>
            <a:r>
              <a:rPr lang="en"/>
              <a:t> command removes a file. </a:t>
            </a:r>
            <a:endParaRPr/>
          </a:p>
          <a:p>
            <a:pPr indent="-294004" lvl="0" marL="448944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"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Terminal Game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677825"/>
            <a:ext cx="8520600" cy="3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terminal</a:t>
            </a:r>
            <a:r>
              <a:rPr lang="en"/>
              <a:t> is a program which allows you to call other programs using text as input.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Terminal, also known as command-line or console allows us to accomplish and automate tasks on a computer without the use of graphical user interface.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Terminal allows us to send simple text commands to our computer to do </a:t>
            </a:r>
            <a:r>
              <a:rPr lang="en">
                <a:highlight>
                  <a:srgbClr val="FFFFFF"/>
                </a:highlight>
              </a:rPr>
              <a:t>things like navigate through a directory or copy a file, and form the basis for many more complex automations and programming skills.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</a:rPr>
              <a:t>GUI</a:t>
            </a:r>
            <a:r>
              <a:rPr lang="en">
                <a:highlight>
                  <a:srgbClr val="FFFFFF"/>
                </a:highlight>
              </a:rPr>
              <a:t>: Graphical User Interface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highlight>
                  <a:srgbClr val="FFFFFF"/>
                </a:highlight>
              </a:rPr>
              <a:t>CLI</a:t>
            </a:r>
            <a:r>
              <a:rPr lang="en">
                <a:highlight>
                  <a:srgbClr val="FFFFFF"/>
                </a:highlight>
              </a:rPr>
              <a:t>: Command Line Interface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</a:t>
            </a:r>
            <a:endParaRPr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017725"/>
            <a:ext cx="8520600" cy="388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</a:rPr>
              <a:t>Shell</a:t>
            </a:r>
            <a:r>
              <a:rPr lang="en">
                <a:highlight>
                  <a:srgbClr val="FFFFFF"/>
                </a:highlight>
              </a:rPr>
              <a:t> is a program that takes commands from the keyboard and gives them to the operating system to perform.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It is named a shell because it is the outermost layer around the operating system</a:t>
            </a:r>
            <a:r>
              <a:rPr lang="en">
                <a:highlight>
                  <a:srgbClr val="FFFFFF"/>
                </a:highlight>
                <a:uFill>
                  <a:noFill/>
                </a:uFill>
                <a:hlinkClick r:id="rId3"/>
              </a:rPr>
              <a:t> kernel</a:t>
            </a:r>
            <a:r>
              <a:rPr lang="en">
                <a:highlight>
                  <a:srgbClr val="FFFFFF"/>
                </a:highlight>
              </a:rPr>
              <a:t>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The </a:t>
            </a:r>
            <a:r>
              <a:rPr b="1" lang="en">
                <a:highlight>
                  <a:srgbClr val="FFFFFF"/>
                </a:highlight>
              </a:rPr>
              <a:t>kernel</a:t>
            </a:r>
            <a:r>
              <a:rPr lang="en">
                <a:highlight>
                  <a:srgbClr val="FFFFFF"/>
                </a:highlight>
              </a:rPr>
              <a:t> is a </a:t>
            </a:r>
            <a:r>
              <a:rPr lang="en">
                <a:highlight>
                  <a:srgbClr val="FFFFFF"/>
                </a:highlight>
                <a:uFill>
                  <a:noFill/>
                </a:uFill>
                <a:hlinkClick r:id="rId4"/>
              </a:rPr>
              <a:t>computer program</a:t>
            </a:r>
            <a:r>
              <a:rPr lang="en">
                <a:highlight>
                  <a:srgbClr val="FFFFFF"/>
                </a:highlight>
              </a:rPr>
              <a:t> that is the core of a computer's </a:t>
            </a:r>
            <a:r>
              <a:rPr lang="en">
                <a:highlight>
                  <a:srgbClr val="FFFFFF"/>
                </a:highlight>
                <a:uFill>
                  <a:noFill/>
                </a:uFill>
                <a:hlinkClick r:id="rId5"/>
              </a:rPr>
              <a:t>operating system</a:t>
            </a:r>
            <a:r>
              <a:rPr lang="en">
                <a:highlight>
                  <a:srgbClr val="FFFFFF"/>
                </a:highlight>
              </a:rPr>
              <a:t>, with complete control over everything in the system. It allows the hardware to talk to the software.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bash</a:t>
            </a:r>
            <a:endParaRPr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highlight>
                  <a:schemeClr val="lt1"/>
                </a:highlight>
              </a:rPr>
              <a:t>Command Processor</a:t>
            </a:r>
            <a:r>
              <a:rPr lang="en">
                <a:highlight>
                  <a:schemeClr val="lt1"/>
                </a:highlight>
              </a:rPr>
              <a:t>: Inside the terminal there is another program to understand the text being typed within the terminal.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chemeClr val="lt1"/>
                </a:highlight>
              </a:rPr>
              <a:t>The command processor consumes the text and performs the actions which the user intends to do. 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chemeClr val="lt1"/>
                </a:highlight>
              </a:rPr>
              <a:t>The default command processor in linux is bash(Bourne Again Shell).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chemeClr val="lt1"/>
                </a:highlight>
              </a:rPr>
              <a:t>There are many shells available such as bash, ksh, zsh, tsch, etc.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highlight>
                  <a:schemeClr val="lt1"/>
                </a:highlight>
              </a:rPr>
              <a:t>Bash(Bourne Again Shell)</a:t>
            </a:r>
            <a:r>
              <a:rPr lang="en">
                <a:highlight>
                  <a:schemeClr val="lt1"/>
                </a:highlight>
              </a:rPr>
              <a:t>: Almost all linux distributions default to bash shell.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196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Directory Tree</a:t>
            </a:r>
            <a:endParaRPr/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775" y="1117200"/>
            <a:ext cx="5448300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Hierarchical Directory Tree</a:t>
            </a:r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Every file is organized in a hierarchical order.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first directory in the filesystem is known as </a:t>
            </a:r>
            <a:r>
              <a:rPr b="1" lang="en"/>
              <a:t>root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root directory has many folders and files in which you can store more files and directories.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root directly is shown as ‘ </a:t>
            </a:r>
            <a:r>
              <a:rPr b="1" lang="en"/>
              <a:t>/ </a:t>
            </a:r>
            <a:r>
              <a:rPr lang="en"/>
              <a:t>’</a:t>
            </a:r>
            <a:r>
              <a:rPr b="1" lang="en"/>
              <a:t>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location of these files and directories are referred to as </a:t>
            </a:r>
            <a:r>
              <a:rPr b="1" lang="en"/>
              <a:t>path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</a:t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A </a:t>
            </a:r>
            <a:r>
              <a:rPr b="1" lang="en">
                <a:highlight>
                  <a:srgbClr val="FFFFFF"/>
                </a:highlight>
              </a:rPr>
              <a:t>path</a:t>
            </a:r>
            <a:r>
              <a:rPr lang="en">
                <a:highlight>
                  <a:srgbClr val="FFFFFF"/>
                </a:highlight>
              </a:rPr>
              <a:t> is a unique location to a file or a folder in a file system of an operating system(OS).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Absolute Path</a:t>
            </a:r>
            <a:r>
              <a:rPr lang="en"/>
              <a:t>: </a:t>
            </a:r>
            <a:r>
              <a:rPr lang="en"/>
              <a:t>An absolute path is defined as specifying the location of a file or directory from the root directory(/).</a:t>
            </a:r>
            <a:endParaRPr/>
          </a:p>
          <a:p>
            <a:pPr indent="457200" lvl="0" marL="0" rtl="0" algn="l">
              <a:lnSpc>
                <a:spcPct val="171429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/>
              <a:t>To write an absolute path-name:</a:t>
            </a:r>
            <a:endParaRPr b="1"/>
          </a:p>
          <a:p>
            <a:pPr indent="-342900" lvl="0" marL="1257300" rtl="0" algn="l">
              <a:lnSpc>
                <a:spcPct val="158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Start at the root directory ( / ) and work down.</a:t>
            </a:r>
            <a:endParaRPr/>
          </a:p>
          <a:p>
            <a:pPr indent="-342900" lvl="0" marL="12573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Write a slash ( / ) after every directory name (last one is optional)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311700" y="512300"/>
            <a:ext cx="8520600" cy="40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Relative Path: </a:t>
            </a:r>
            <a:r>
              <a:rPr lang="en">
                <a:highlight>
                  <a:srgbClr val="FFFFFF"/>
                </a:highlight>
              </a:rPr>
              <a:t>Relative path is defined as</a:t>
            </a:r>
            <a:r>
              <a:rPr b="1" lang="en"/>
              <a:t> </a:t>
            </a:r>
            <a:r>
              <a:rPr lang="en">
                <a:highlight>
                  <a:srgbClr val="FFFFFF"/>
                </a:highlight>
              </a:rPr>
              <a:t>the path related to the present working directly. It starts at your current directory and </a:t>
            </a:r>
            <a:r>
              <a:rPr b="1" lang="en">
                <a:highlight>
                  <a:srgbClr val="FFFFFF"/>
                </a:highlight>
              </a:rPr>
              <a:t>never starts with a / </a:t>
            </a:r>
            <a:r>
              <a:rPr lang="en">
                <a:highlight>
                  <a:srgbClr val="FFFFFF"/>
                </a:highlight>
              </a:rPr>
              <a:t>.</a:t>
            </a:r>
            <a:endParaRPr/>
          </a:p>
        </p:txBody>
      </p:sp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850" y="1385713"/>
            <a:ext cx="5448300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Files and Directories</a:t>
            </a:r>
            <a:endParaRPr/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4004" lvl="0" marL="448944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eration Serif"/>
              <a:buChar char=""/>
            </a:pPr>
            <a:r>
              <a:rPr b="1" lang="en"/>
              <a:t>pwd:</a:t>
            </a:r>
            <a:r>
              <a:rPr lang="en"/>
              <a:t> print the full path of the current working directory. It stands for "Print Working Directory"</a:t>
            </a:r>
            <a:endParaRPr/>
          </a:p>
          <a:p>
            <a:pPr indent="-294004" lvl="0" marL="448944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eration Serif"/>
              <a:buChar char=""/>
            </a:pPr>
            <a:r>
              <a:rPr b="1" lang="en"/>
              <a:t>cd</a:t>
            </a:r>
            <a:r>
              <a:rPr lang="en"/>
              <a:t>: change directory. To change to another directory, you can use the </a:t>
            </a:r>
            <a:r>
              <a:rPr b="1" lang="en"/>
              <a:t>cd</a:t>
            </a:r>
            <a:r>
              <a:rPr lang="en"/>
              <a:t> command. </a:t>
            </a:r>
            <a:endParaRPr/>
          </a:p>
          <a:p>
            <a:pPr indent="-294004" lvl="0" marL="448944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eration Serif"/>
              <a:buChar char=""/>
            </a:pPr>
            <a:r>
              <a:rPr b="1" lang="en"/>
              <a:t>ls</a:t>
            </a:r>
            <a:r>
              <a:rPr lang="en"/>
              <a:t>: The </a:t>
            </a:r>
            <a:r>
              <a:rPr b="1" lang="en"/>
              <a:t>ls</a:t>
            </a:r>
            <a:r>
              <a:rPr lang="en"/>
              <a:t> command lists the files in the current directory. </a:t>
            </a:r>
            <a:endParaRPr/>
          </a:p>
          <a:p>
            <a:pPr indent="-294004" lvl="0" marL="448944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800"/>
              <a:buChar char=""/>
            </a:pPr>
            <a:r>
              <a:rPr b="1" lang="en"/>
              <a:t>cat: </a:t>
            </a:r>
            <a:r>
              <a:rPr lang="en"/>
              <a:t>to read the content of a file</a:t>
            </a:r>
            <a:endParaRPr/>
          </a:p>
          <a:p>
            <a:pPr indent="-294004" lvl="0" marL="448944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800"/>
              <a:buChar char=""/>
            </a:pPr>
            <a:r>
              <a:rPr b="1" lang="en"/>
              <a:t>mkdir</a:t>
            </a:r>
            <a:r>
              <a:rPr lang="en"/>
              <a:t>: The </a:t>
            </a:r>
            <a:r>
              <a:rPr b="1" lang="en"/>
              <a:t>mkdir</a:t>
            </a:r>
            <a:r>
              <a:rPr lang="en"/>
              <a:t> command makes a new directory.</a:t>
            </a:r>
            <a:endParaRPr/>
          </a:p>
          <a:p>
            <a:pPr indent="-294004" lvl="0" marL="448944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eration Serif"/>
              <a:buChar char=""/>
            </a:pPr>
            <a:r>
              <a:rPr b="1" lang="en"/>
              <a:t>touch</a:t>
            </a:r>
            <a:r>
              <a:rPr lang="en"/>
              <a:t>: creates an empty file if that file doesn’t already exist.</a:t>
            </a:r>
            <a:endParaRPr/>
          </a:p>
          <a:p>
            <a:pPr indent="-294004" lvl="0" marL="448944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800"/>
              <a:buChar char=""/>
            </a:pPr>
            <a:r>
              <a:rPr b="1" lang="en"/>
              <a:t>history: </a:t>
            </a:r>
            <a:r>
              <a:rPr lang="en"/>
              <a:t>shows the history of commands you previously entered</a:t>
            </a:r>
            <a:endParaRPr/>
          </a:p>
          <a:p>
            <a:pPr indent="-294004" lvl="0" marL="448944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800"/>
              <a:buChar char="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