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6"/>
  </p:notesMasterIdLst>
  <p:sldIdLst>
    <p:sldId id="256" r:id="rId2"/>
    <p:sldId id="257" r:id="rId3"/>
    <p:sldId id="258" r:id="rId4"/>
    <p:sldId id="270" r:id="rId5"/>
    <p:sldId id="271" r:id="rId6"/>
    <p:sldId id="272" r:id="rId7"/>
    <p:sldId id="273" r:id="rId8"/>
    <p:sldId id="274" r:id="rId9"/>
    <p:sldId id="275" r:id="rId10"/>
    <p:sldId id="276" r:id="rId11"/>
    <p:sldId id="277" r:id="rId12"/>
    <p:sldId id="278" r:id="rId13"/>
    <p:sldId id="263" r:id="rId14"/>
    <p:sldId id="264"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727" autoAdjust="0"/>
  </p:normalViewPr>
  <p:slideViewPr>
    <p:cSldViewPr snapToGrid="0">
      <p:cViewPr varScale="1">
        <p:scale>
          <a:sx n="122" d="100"/>
          <a:sy n="122" d="100"/>
        </p:scale>
        <p:origin x="11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7A7002-0ED4-4BB4-ADFF-6A68AAD6B4E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958DBCA-BD31-4537-894F-6DBEA0B11053}">
      <dgm:prSet/>
      <dgm:spPr/>
      <dgm:t>
        <a:bodyPr/>
        <a:lstStyle/>
        <a:p>
          <a:r>
            <a:rPr lang="en-US"/>
            <a:t>Getting data ready to analyze (discover, clean, make relationships, joins etc.)</a:t>
          </a:r>
        </a:p>
      </dgm:t>
    </dgm:pt>
    <dgm:pt modelId="{5B430D7B-6959-4BAB-AA89-4323F48C0DD9}" type="parTrans" cxnId="{375EE557-006C-475C-B922-72CA3510228F}">
      <dgm:prSet/>
      <dgm:spPr/>
      <dgm:t>
        <a:bodyPr/>
        <a:lstStyle/>
        <a:p>
          <a:endParaRPr lang="en-US"/>
        </a:p>
      </dgm:t>
    </dgm:pt>
    <dgm:pt modelId="{4ABBB1F7-3517-4BAE-8B1D-BAE64D7C4C5B}" type="sibTrans" cxnId="{375EE557-006C-475C-B922-72CA3510228F}">
      <dgm:prSet/>
      <dgm:spPr/>
      <dgm:t>
        <a:bodyPr/>
        <a:lstStyle/>
        <a:p>
          <a:endParaRPr lang="en-US"/>
        </a:p>
      </dgm:t>
    </dgm:pt>
    <dgm:pt modelId="{15DC0CB9-E760-4393-8930-123A8E1BC153}">
      <dgm:prSet/>
      <dgm:spPr/>
      <dgm:t>
        <a:bodyPr/>
        <a:lstStyle/>
        <a:p>
          <a:r>
            <a:rPr lang="en-US" dirty="0"/>
            <a:t>Analysis of the data:</a:t>
          </a:r>
        </a:p>
      </dgm:t>
    </dgm:pt>
    <dgm:pt modelId="{83762563-87E3-483C-9612-D54FE8DDDA00}" type="parTrans" cxnId="{49795D9D-EC9F-467D-83A1-6B321F89D4B1}">
      <dgm:prSet/>
      <dgm:spPr/>
      <dgm:t>
        <a:bodyPr/>
        <a:lstStyle/>
        <a:p>
          <a:endParaRPr lang="en-US"/>
        </a:p>
      </dgm:t>
    </dgm:pt>
    <dgm:pt modelId="{19A05376-1A3B-4B83-AAC3-DA602571FF15}" type="sibTrans" cxnId="{49795D9D-EC9F-467D-83A1-6B321F89D4B1}">
      <dgm:prSet/>
      <dgm:spPr/>
      <dgm:t>
        <a:bodyPr/>
        <a:lstStyle/>
        <a:p>
          <a:endParaRPr lang="en-US"/>
        </a:p>
      </dgm:t>
    </dgm:pt>
    <dgm:pt modelId="{D8C895CB-3E12-406F-B102-FCF8CB76EA11}">
      <dgm:prSet/>
      <dgm:spPr/>
      <dgm:t>
        <a:bodyPr/>
        <a:lstStyle/>
        <a:p>
          <a:r>
            <a:rPr lang="en-US" dirty="0"/>
            <a:t>Finding/Comparing trends</a:t>
          </a:r>
        </a:p>
      </dgm:t>
    </dgm:pt>
    <dgm:pt modelId="{CBFE96B2-38F4-40F1-A233-FA1E121A0724}" type="parTrans" cxnId="{6D4E640B-999C-4C6E-BD17-BD8C7F870E22}">
      <dgm:prSet/>
      <dgm:spPr/>
      <dgm:t>
        <a:bodyPr/>
        <a:lstStyle/>
        <a:p>
          <a:endParaRPr lang="en-US"/>
        </a:p>
      </dgm:t>
    </dgm:pt>
    <dgm:pt modelId="{CE6FE720-E203-4C69-ACB6-297A6D656699}" type="sibTrans" cxnId="{6D4E640B-999C-4C6E-BD17-BD8C7F870E22}">
      <dgm:prSet/>
      <dgm:spPr/>
      <dgm:t>
        <a:bodyPr/>
        <a:lstStyle/>
        <a:p>
          <a:endParaRPr lang="en-US"/>
        </a:p>
      </dgm:t>
    </dgm:pt>
    <dgm:pt modelId="{C2C06C13-0E40-40EC-A8FD-63744D56CE0C}">
      <dgm:prSet/>
      <dgm:spPr/>
      <dgm:t>
        <a:bodyPr/>
        <a:lstStyle/>
        <a:p>
          <a:r>
            <a:rPr lang="en-US" dirty="0"/>
            <a:t>Analyzing relationships &amp; correlations</a:t>
          </a:r>
        </a:p>
      </dgm:t>
    </dgm:pt>
    <dgm:pt modelId="{A2A3C741-3E2C-4FC3-8FAD-E3D5111CED2E}" type="parTrans" cxnId="{5605562F-1D82-49BA-AA86-55F13B93B50F}">
      <dgm:prSet/>
      <dgm:spPr/>
      <dgm:t>
        <a:bodyPr/>
        <a:lstStyle/>
        <a:p>
          <a:endParaRPr lang="en-US"/>
        </a:p>
      </dgm:t>
    </dgm:pt>
    <dgm:pt modelId="{4FE85844-BB98-4FA4-B624-197C07CA22AB}" type="sibTrans" cxnId="{5605562F-1D82-49BA-AA86-55F13B93B50F}">
      <dgm:prSet/>
      <dgm:spPr/>
      <dgm:t>
        <a:bodyPr/>
        <a:lstStyle/>
        <a:p>
          <a:endParaRPr lang="en-US"/>
        </a:p>
      </dgm:t>
    </dgm:pt>
    <dgm:pt modelId="{76E53F8D-BB86-468B-86FA-35DFFE9661A1}">
      <dgm:prSet/>
      <dgm:spPr/>
      <dgm:t>
        <a:bodyPr/>
        <a:lstStyle/>
        <a:p>
          <a:r>
            <a:rPr lang="en-US" dirty="0"/>
            <a:t>Building regression model</a:t>
          </a:r>
        </a:p>
      </dgm:t>
    </dgm:pt>
    <dgm:pt modelId="{4B51AAED-3649-46E0-B6C0-BABC18A10E0B}" type="parTrans" cxnId="{562B2240-4FB4-4553-8F81-C0519A6050F3}">
      <dgm:prSet/>
      <dgm:spPr/>
      <dgm:t>
        <a:bodyPr/>
        <a:lstStyle/>
        <a:p>
          <a:endParaRPr lang="en-US"/>
        </a:p>
      </dgm:t>
    </dgm:pt>
    <dgm:pt modelId="{1FD2880B-9408-4E83-A82C-EAE26C570117}" type="sibTrans" cxnId="{562B2240-4FB4-4553-8F81-C0519A6050F3}">
      <dgm:prSet/>
      <dgm:spPr/>
      <dgm:t>
        <a:bodyPr/>
        <a:lstStyle/>
        <a:p>
          <a:endParaRPr lang="en-US"/>
        </a:p>
      </dgm:t>
    </dgm:pt>
    <dgm:pt modelId="{D1181BC9-66DF-471C-B1BB-7737967838AE}">
      <dgm:prSet/>
      <dgm:spPr/>
      <dgm:t>
        <a:bodyPr/>
        <a:lstStyle/>
        <a:p>
          <a:r>
            <a:rPr lang="en-US" dirty="0"/>
            <a:t>Creating interactive visualizations</a:t>
          </a:r>
        </a:p>
      </dgm:t>
    </dgm:pt>
    <dgm:pt modelId="{F4ED87E9-D29B-407C-A99B-04CEED56D636}" type="parTrans" cxnId="{B23056F5-249B-42D2-926D-1F0DBD08A130}">
      <dgm:prSet/>
      <dgm:spPr/>
      <dgm:t>
        <a:bodyPr/>
        <a:lstStyle/>
        <a:p>
          <a:endParaRPr lang="en-US"/>
        </a:p>
      </dgm:t>
    </dgm:pt>
    <dgm:pt modelId="{0100FDEF-A5EB-4424-90E6-AEFDB45F21CA}" type="sibTrans" cxnId="{B23056F5-249B-42D2-926D-1F0DBD08A130}">
      <dgm:prSet/>
      <dgm:spPr/>
      <dgm:t>
        <a:bodyPr/>
        <a:lstStyle/>
        <a:p>
          <a:endParaRPr lang="en-US"/>
        </a:p>
      </dgm:t>
    </dgm:pt>
    <dgm:pt modelId="{B70474F5-AFE5-4A25-B2FB-5B560C55E43A}">
      <dgm:prSet/>
      <dgm:spPr/>
      <dgm:t>
        <a:bodyPr/>
        <a:lstStyle/>
        <a:p>
          <a:r>
            <a:rPr lang="en-US" dirty="0"/>
            <a:t>Exploratory Data Analysis (EDA)</a:t>
          </a:r>
        </a:p>
      </dgm:t>
    </dgm:pt>
    <dgm:pt modelId="{76F46D49-2583-4612-A5E7-C19985F994CB}" type="parTrans" cxnId="{26EB7F9A-22F8-4371-8111-0A16904CC19F}">
      <dgm:prSet/>
      <dgm:spPr/>
      <dgm:t>
        <a:bodyPr/>
        <a:lstStyle/>
        <a:p>
          <a:endParaRPr lang="ru-RU"/>
        </a:p>
      </dgm:t>
    </dgm:pt>
    <dgm:pt modelId="{8A788FDB-40D1-4D6F-A1F5-1F5BAAC32417}" type="sibTrans" cxnId="{26EB7F9A-22F8-4371-8111-0A16904CC19F}">
      <dgm:prSet/>
      <dgm:spPr/>
      <dgm:t>
        <a:bodyPr/>
        <a:lstStyle/>
        <a:p>
          <a:endParaRPr lang="ru-RU"/>
        </a:p>
      </dgm:t>
    </dgm:pt>
    <dgm:pt modelId="{719F7CAF-B90C-4834-AFD0-2ADE4E9D42F7}">
      <dgm:prSet/>
      <dgm:spPr/>
      <dgm:t>
        <a:bodyPr/>
        <a:lstStyle/>
        <a:p>
          <a:r>
            <a:rPr lang="en-US" dirty="0"/>
            <a:t>Hypothesis Testing and Statistical Analysis</a:t>
          </a:r>
        </a:p>
      </dgm:t>
    </dgm:pt>
    <dgm:pt modelId="{739735F6-187C-412A-9EB0-7595BBC1456F}" type="parTrans" cxnId="{53AAA07A-BA76-412D-A11A-E5BF4DB99899}">
      <dgm:prSet/>
      <dgm:spPr/>
      <dgm:t>
        <a:bodyPr/>
        <a:lstStyle/>
        <a:p>
          <a:endParaRPr lang="ru-RU"/>
        </a:p>
      </dgm:t>
    </dgm:pt>
    <dgm:pt modelId="{0A205DE5-4685-4F0A-9321-9F20C5BAF4D6}" type="sibTrans" cxnId="{53AAA07A-BA76-412D-A11A-E5BF4DB99899}">
      <dgm:prSet/>
      <dgm:spPr/>
      <dgm:t>
        <a:bodyPr/>
        <a:lstStyle/>
        <a:p>
          <a:endParaRPr lang="ru-RU"/>
        </a:p>
      </dgm:t>
    </dgm:pt>
    <dgm:pt modelId="{AAD0C89D-B297-44EB-8B1A-DDA06E46509E}" type="pres">
      <dgm:prSet presAssocID="{8A7A7002-0ED4-4BB4-ADFF-6A68AAD6B4E4}" presName="linear" presStyleCnt="0">
        <dgm:presLayoutVars>
          <dgm:animLvl val="lvl"/>
          <dgm:resizeHandles val="exact"/>
        </dgm:presLayoutVars>
      </dgm:prSet>
      <dgm:spPr/>
    </dgm:pt>
    <dgm:pt modelId="{1055033E-E6A1-4EDC-BA8A-BBAA7BED2E4F}" type="pres">
      <dgm:prSet presAssocID="{4958DBCA-BD31-4537-894F-6DBEA0B11053}" presName="parentText" presStyleLbl="node1" presStyleIdx="0" presStyleCnt="3">
        <dgm:presLayoutVars>
          <dgm:chMax val="0"/>
          <dgm:bulletEnabled val="1"/>
        </dgm:presLayoutVars>
      </dgm:prSet>
      <dgm:spPr/>
    </dgm:pt>
    <dgm:pt modelId="{0C926437-F27F-4835-B620-69C8D2416FA2}" type="pres">
      <dgm:prSet presAssocID="{4ABBB1F7-3517-4BAE-8B1D-BAE64D7C4C5B}" presName="spacer" presStyleCnt="0"/>
      <dgm:spPr/>
    </dgm:pt>
    <dgm:pt modelId="{1C858768-6B5F-41D6-B00A-353828C3B0A9}" type="pres">
      <dgm:prSet presAssocID="{15DC0CB9-E760-4393-8930-123A8E1BC153}" presName="parentText" presStyleLbl="node1" presStyleIdx="1" presStyleCnt="3">
        <dgm:presLayoutVars>
          <dgm:chMax val="0"/>
          <dgm:bulletEnabled val="1"/>
        </dgm:presLayoutVars>
      </dgm:prSet>
      <dgm:spPr/>
    </dgm:pt>
    <dgm:pt modelId="{6324FDEF-F257-4C9D-8DBB-AF8582B70818}" type="pres">
      <dgm:prSet presAssocID="{15DC0CB9-E760-4393-8930-123A8E1BC153}" presName="childText" presStyleLbl="revTx" presStyleIdx="0" presStyleCnt="1">
        <dgm:presLayoutVars>
          <dgm:bulletEnabled val="1"/>
        </dgm:presLayoutVars>
      </dgm:prSet>
      <dgm:spPr/>
    </dgm:pt>
    <dgm:pt modelId="{F955ED99-7CFD-4156-ACEF-1C73BA7E15D0}" type="pres">
      <dgm:prSet presAssocID="{D1181BC9-66DF-471C-B1BB-7737967838AE}" presName="parentText" presStyleLbl="node1" presStyleIdx="2" presStyleCnt="3">
        <dgm:presLayoutVars>
          <dgm:chMax val="0"/>
          <dgm:bulletEnabled val="1"/>
        </dgm:presLayoutVars>
      </dgm:prSet>
      <dgm:spPr/>
    </dgm:pt>
  </dgm:ptLst>
  <dgm:cxnLst>
    <dgm:cxn modelId="{22FD2B03-4750-46F5-BE8D-A84EA685A938}" type="presOf" srcId="{4958DBCA-BD31-4537-894F-6DBEA0B11053}" destId="{1055033E-E6A1-4EDC-BA8A-BBAA7BED2E4F}" srcOrd="0" destOrd="0" presId="urn:microsoft.com/office/officeart/2005/8/layout/vList2"/>
    <dgm:cxn modelId="{6D4E640B-999C-4C6E-BD17-BD8C7F870E22}" srcId="{15DC0CB9-E760-4393-8930-123A8E1BC153}" destId="{D8C895CB-3E12-406F-B102-FCF8CB76EA11}" srcOrd="1" destOrd="0" parTransId="{CBFE96B2-38F4-40F1-A233-FA1E121A0724}" sibTransId="{CE6FE720-E203-4C69-ACB6-297A6D656699}"/>
    <dgm:cxn modelId="{58135219-5EBD-4D40-909C-7D9827D7EC28}" type="presOf" srcId="{15DC0CB9-E760-4393-8930-123A8E1BC153}" destId="{1C858768-6B5F-41D6-B00A-353828C3B0A9}" srcOrd="0" destOrd="0" presId="urn:microsoft.com/office/officeart/2005/8/layout/vList2"/>
    <dgm:cxn modelId="{5605562F-1D82-49BA-AA86-55F13B93B50F}" srcId="{15DC0CB9-E760-4393-8930-123A8E1BC153}" destId="{C2C06C13-0E40-40EC-A8FD-63744D56CE0C}" srcOrd="2" destOrd="0" parTransId="{A2A3C741-3E2C-4FC3-8FAD-E3D5111CED2E}" sibTransId="{4FE85844-BB98-4FA4-B624-197C07CA22AB}"/>
    <dgm:cxn modelId="{562B2240-4FB4-4553-8F81-C0519A6050F3}" srcId="{15DC0CB9-E760-4393-8930-123A8E1BC153}" destId="{76E53F8D-BB86-468B-86FA-35DFFE9661A1}" srcOrd="4" destOrd="0" parTransId="{4B51AAED-3649-46E0-B6C0-BABC18A10E0B}" sibTransId="{1FD2880B-9408-4E83-A82C-EAE26C570117}"/>
    <dgm:cxn modelId="{35A9256F-786C-4FB5-9C10-C363B57E3517}" type="presOf" srcId="{D1181BC9-66DF-471C-B1BB-7737967838AE}" destId="{F955ED99-7CFD-4156-ACEF-1C73BA7E15D0}" srcOrd="0" destOrd="0" presId="urn:microsoft.com/office/officeart/2005/8/layout/vList2"/>
    <dgm:cxn modelId="{CC0B746F-D243-4AF5-BE2B-02ADD39BC7E3}" type="presOf" srcId="{719F7CAF-B90C-4834-AFD0-2ADE4E9D42F7}" destId="{6324FDEF-F257-4C9D-8DBB-AF8582B70818}" srcOrd="0" destOrd="3" presId="urn:microsoft.com/office/officeart/2005/8/layout/vList2"/>
    <dgm:cxn modelId="{375EE557-006C-475C-B922-72CA3510228F}" srcId="{8A7A7002-0ED4-4BB4-ADFF-6A68AAD6B4E4}" destId="{4958DBCA-BD31-4537-894F-6DBEA0B11053}" srcOrd="0" destOrd="0" parTransId="{5B430D7B-6959-4BAB-AA89-4323F48C0DD9}" sibTransId="{4ABBB1F7-3517-4BAE-8B1D-BAE64D7C4C5B}"/>
    <dgm:cxn modelId="{53AAA07A-BA76-412D-A11A-E5BF4DB99899}" srcId="{15DC0CB9-E760-4393-8930-123A8E1BC153}" destId="{719F7CAF-B90C-4834-AFD0-2ADE4E9D42F7}" srcOrd="3" destOrd="0" parTransId="{739735F6-187C-412A-9EB0-7595BBC1456F}" sibTransId="{0A205DE5-4685-4F0A-9321-9F20C5BAF4D6}"/>
    <dgm:cxn modelId="{36571385-1204-419A-B782-C010C64A55B5}" type="presOf" srcId="{76E53F8D-BB86-468B-86FA-35DFFE9661A1}" destId="{6324FDEF-F257-4C9D-8DBB-AF8582B70818}" srcOrd="0" destOrd="4" presId="urn:microsoft.com/office/officeart/2005/8/layout/vList2"/>
    <dgm:cxn modelId="{26EB7F9A-22F8-4371-8111-0A16904CC19F}" srcId="{15DC0CB9-E760-4393-8930-123A8E1BC153}" destId="{B70474F5-AFE5-4A25-B2FB-5B560C55E43A}" srcOrd="0" destOrd="0" parTransId="{76F46D49-2583-4612-A5E7-C19985F994CB}" sibTransId="{8A788FDB-40D1-4D6F-A1F5-1F5BAAC32417}"/>
    <dgm:cxn modelId="{49795D9D-EC9F-467D-83A1-6B321F89D4B1}" srcId="{8A7A7002-0ED4-4BB4-ADFF-6A68AAD6B4E4}" destId="{15DC0CB9-E760-4393-8930-123A8E1BC153}" srcOrd="1" destOrd="0" parTransId="{83762563-87E3-483C-9612-D54FE8DDDA00}" sibTransId="{19A05376-1A3B-4B83-AAC3-DA602571FF15}"/>
    <dgm:cxn modelId="{B38B3FB4-F95A-4E67-8693-F4D192D44897}" type="presOf" srcId="{8A7A7002-0ED4-4BB4-ADFF-6A68AAD6B4E4}" destId="{AAD0C89D-B297-44EB-8B1A-DDA06E46509E}" srcOrd="0" destOrd="0" presId="urn:microsoft.com/office/officeart/2005/8/layout/vList2"/>
    <dgm:cxn modelId="{8BD392C9-3729-48A1-AB0A-85AD8919D2A9}" type="presOf" srcId="{C2C06C13-0E40-40EC-A8FD-63744D56CE0C}" destId="{6324FDEF-F257-4C9D-8DBB-AF8582B70818}" srcOrd="0" destOrd="2" presId="urn:microsoft.com/office/officeart/2005/8/layout/vList2"/>
    <dgm:cxn modelId="{7EE9B9EE-293E-4E9F-AE84-448CCA375C3F}" type="presOf" srcId="{D8C895CB-3E12-406F-B102-FCF8CB76EA11}" destId="{6324FDEF-F257-4C9D-8DBB-AF8582B70818}" srcOrd="0" destOrd="1" presId="urn:microsoft.com/office/officeart/2005/8/layout/vList2"/>
    <dgm:cxn modelId="{B23056F5-249B-42D2-926D-1F0DBD08A130}" srcId="{8A7A7002-0ED4-4BB4-ADFF-6A68AAD6B4E4}" destId="{D1181BC9-66DF-471C-B1BB-7737967838AE}" srcOrd="2" destOrd="0" parTransId="{F4ED87E9-D29B-407C-A99B-04CEED56D636}" sibTransId="{0100FDEF-A5EB-4424-90E6-AEFDB45F21CA}"/>
    <dgm:cxn modelId="{709473F9-D9AB-427A-97F5-092939393348}" type="presOf" srcId="{B70474F5-AFE5-4A25-B2FB-5B560C55E43A}" destId="{6324FDEF-F257-4C9D-8DBB-AF8582B70818}" srcOrd="0" destOrd="0" presId="urn:microsoft.com/office/officeart/2005/8/layout/vList2"/>
    <dgm:cxn modelId="{40AA5D47-453D-4142-A03C-19B0685B4F0D}" type="presParOf" srcId="{AAD0C89D-B297-44EB-8B1A-DDA06E46509E}" destId="{1055033E-E6A1-4EDC-BA8A-BBAA7BED2E4F}" srcOrd="0" destOrd="0" presId="urn:microsoft.com/office/officeart/2005/8/layout/vList2"/>
    <dgm:cxn modelId="{B7ED79AD-B121-4C1B-A79D-E4CEE7F25F3A}" type="presParOf" srcId="{AAD0C89D-B297-44EB-8B1A-DDA06E46509E}" destId="{0C926437-F27F-4835-B620-69C8D2416FA2}" srcOrd="1" destOrd="0" presId="urn:microsoft.com/office/officeart/2005/8/layout/vList2"/>
    <dgm:cxn modelId="{F80E2CBF-97B6-4855-8F57-4C849CB1BA2A}" type="presParOf" srcId="{AAD0C89D-B297-44EB-8B1A-DDA06E46509E}" destId="{1C858768-6B5F-41D6-B00A-353828C3B0A9}" srcOrd="2" destOrd="0" presId="urn:microsoft.com/office/officeart/2005/8/layout/vList2"/>
    <dgm:cxn modelId="{F6A285C7-B61D-4A5E-B54E-74F56C7931C6}" type="presParOf" srcId="{AAD0C89D-B297-44EB-8B1A-DDA06E46509E}" destId="{6324FDEF-F257-4C9D-8DBB-AF8582B70818}" srcOrd="3" destOrd="0" presId="urn:microsoft.com/office/officeart/2005/8/layout/vList2"/>
    <dgm:cxn modelId="{8B02F6A9-459E-4993-B7DB-C2B56A809756}" type="presParOf" srcId="{AAD0C89D-B297-44EB-8B1A-DDA06E46509E}" destId="{F955ED99-7CFD-4156-ACEF-1C73BA7E15D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5033E-E6A1-4EDC-BA8A-BBAA7BED2E4F}">
      <dsp:nvSpPr>
        <dsp:cNvPr id="0" name=""/>
        <dsp:cNvSpPr/>
      </dsp:nvSpPr>
      <dsp:spPr>
        <a:xfrm>
          <a:off x="0" y="151301"/>
          <a:ext cx="5210615" cy="936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Getting data ready to analyze (discover, clean, make relationships, joins etc.)</a:t>
          </a:r>
        </a:p>
      </dsp:txBody>
      <dsp:txXfrm>
        <a:off x="45692" y="196993"/>
        <a:ext cx="5119231" cy="844616"/>
      </dsp:txXfrm>
    </dsp:sp>
    <dsp:sp modelId="{1C858768-6B5F-41D6-B00A-353828C3B0A9}">
      <dsp:nvSpPr>
        <dsp:cNvPr id="0" name=""/>
        <dsp:cNvSpPr/>
      </dsp:nvSpPr>
      <dsp:spPr>
        <a:xfrm>
          <a:off x="0" y="1159301"/>
          <a:ext cx="5210615" cy="936000"/>
        </a:xfrm>
        <a:prstGeom prst="roundRect">
          <a:avLst/>
        </a:prstGeom>
        <a:solidFill>
          <a:schemeClr val="accent2">
            <a:hueOff val="-10258300"/>
            <a:satOff val="762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Analysis of the data:</a:t>
          </a:r>
        </a:p>
      </dsp:txBody>
      <dsp:txXfrm>
        <a:off x="45692" y="1204993"/>
        <a:ext cx="5119231" cy="844616"/>
      </dsp:txXfrm>
    </dsp:sp>
    <dsp:sp modelId="{6324FDEF-F257-4C9D-8DBB-AF8582B70818}">
      <dsp:nvSpPr>
        <dsp:cNvPr id="0" name=""/>
        <dsp:cNvSpPr/>
      </dsp:nvSpPr>
      <dsp:spPr>
        <a:xfrm>
          <a:off x="0" y="2095301"/>
          <a:ext cx="5210615" cy="160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437"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Exploratory Data Analysis (EDA)</a:t>
          </a:r>
        </a:p>
        <a:p>
          <a:pPr marL="228600" lvl="1" indent="-228600" algn="l" defTabSz="889000">
            <a:lnSpc>
              <a:spcPct val="90000"/>
            </a:lnSpc>
            <a:spcBef>
              <a:spcPct val="0"/>
            </a:spcBef>
            <a:spcAft>
              <a:spcPct val="20000"/>
            </a:spcAft>
            <a:buChar char="•"/>
          </a:pPr>
          <a:r>
            <a:rPr lang="en-US" sz="2000" kern="1200" dirty="0"/>
            <a:t>Finding/Comparing trends</a:t>
          </a:r>
        </a:p>
        <a:p>
          <a:pPr marL="228600" lvl="1" indent="-228600" algn="l" defTabSz="889000">
            <a:lnSpc>
              <a:spcPct val="90000"/>
            </a:lnSpc>
            <a:spcBef>
              <a:spcPct val="0"/>
            </a:spcBef>
            <a:spcAft>
              <a:spcPct val="20000"/>
            </a:spcAft>
            <a:buChar char="•"/>
          </a:pPr>
          <a:r>
            <a:rPr lang="en-US" sz="2000" kern="1200" dirty="0"/>
            <a:t>Analyzing relationships &amp; correlations</a:t>
          </a:r>
        </a:p>
        <a:p>
          <a:pPr marL="228600" lvl="1" indent="-228600" algn="l" defTabSz="889000">
            <a:lnSpc>
              <a:spcPct val="90000"/>
            </a:lnSpc>
            <a:spcBef>
              <a:spcPct val="0"/>
            </a:spcBef>
            <a:spcAft>
              <a:spcPct val="20000"/>
            </a:spcAft>
            <a:buChar char="•"/>
          </a:pPr>
          <a:r>
            <a:rPr lang="en-US" sz="2000" kern="1200" dirty="0"/>
            <a:t>Hypothesis Testing and Statistical Analysis</a:t>
          </a:r>
        </a:p>
        <a:p>
          <a:pPr marL="228600" lvl="1" indent="-228600" algn="l" defTabSz="889000">
            <a:lnSpc>
              <a:spcPct val="90000"/>
            </a:lnSpc>
            <a:spcBef>
              <a:spcPct val="0"/>
            </a:spcBef>
            <a:spcAft>
              <a:spcPct val="20000"/>
            </a:spcAft>
            <a:buChar char="•"/>
          </a:pPr>
          <a:r>
            <a:rPr lang="en-US" sz="2000" kern="1200" dirty="0"/>
            <a:t>Building regression model</a:t>
          </a:r>
        </a:p>
      </dsp:txBody>
      <dsp:txXfrm>
        <a:off x="0" y="2095301"/>
        <a:ext cx="5210615" cy="1604250"/>
      </dsp:txXfrm>
    </dsp:sp>
    <dsp:sp modelId="{F955ED99-7CFD-4156-ACEF-1C73BA7E15D0}">
      <dsp:nvSpPr>
        <dsp:cNvPr id="0" name=""/>
        <dsp:cNvSpPr/>
      </dsp:nvSpPr>
      <dsp:spPr>
        <a:xfrm>
          <a:off x="0" y="3699551"/>
          <a:ext cx="5210615" cy="936000"/>
        </a:xfrm>
        <a:prstGeom prst="roundRect">
          <a:avLst/>
        </a:prstGeom>
        <a:solidFill>
          <a:schemeClr val="accent2">
            <a:hueOff val="-20516600"/>
            <a:satOff val="15255"/>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Creating interactive visualizations</a:t>
          </a:r>
        </a:p>
      </dsp:txBody>
      <dsp:txXfrm>
        <a:off x="45692" y="3745243"/>
        <a:ext cx="5119231" cy="8446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E4960-3419-4EF7-8871-32A12D1A4E03}" type="datetimeFigureOut">
              <a:rPr lang="ru-RU" smtClean="0"/>
              <a:t>17.08.2023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42FE6-517F-4EE2-81DA-5AE0FC658291}" type="slidenum">
              <a:rPr lang="ru-RU" smtClean="0"/>
              <a:t>‹#›</a:t>
            </a:fld>
            <a:endParaRPr lang="ru-RU"/>
          </a:p>
        </p:txBody>
      </p:sp>
    </p:spTree>
    <p:extLst>
      <p:ext uri="{BB962C8B-B14F-4D97-AF65-F5344CB8AC3E}">
        <p14:creationId xmlns:p14="http://schemas.microsoft.com/office/powerpoint/2010/main" val="4275514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Marlen and I’m a Data Analytics graduate here at Lighthouse Labs. I’m transitioning into Data world from </a:t>
            </a:r>
            <a:r>
              <a:rPr lang="en-US" dirty="0" err="1"/>
              <a:t>Oil&amp;Gas</a:t>
            </a:r>
            <a:r>
              <a:rPr lang="en-US" dirty="0"/>
              <a:t> background, with over 6 years of experience as a Reservoir Engineer. My final project presentation topic is Analysis of Worldwide &amp; Historical Energy Consumption. </a:t>
            </a:r>
            <a:endParaRPr lang="ru-RU" dirty="0"/>
          </a:p>
        </p:txBody>
      </p:sp>
      <p:sp>
        <p:nvSpPr>
          <p:cNvPr id="4" name="Slide Number Placeholder 3"/>
          <p:cNvSpPr>
            <a:spLocks noGrp="1"/>
          </p:cNvSpPr>
          <p:nvPr>
            <p:ph type="sldNum" sz="quarter" idx="5"/>
          </p:nvPr>
        </p:nvSpPr>
        <p:spPr/>
        <p:txBody>
          <a:bodyPr/>
          <a:lstStyle/>
          <a:p>
            <a:fld id="{FD142FE6-517F-4EE2-81DA-5AE0FC658291}" type="slidenum">
              <a:rPr lang="ru-RU" smtClean="0"/>
              <a:t>1</a:t>
            </a:fld>
            <a:endParaRPr lang="ru-RU"/>
          </a:p>
        </p:txBody>
      </p:sp>
    </p:spTree>
    <p:extLst>
      <p:ext uri="{BB962C8B-B14F-4D97-AF65-F5344CB8AC3E}">
        <p14:creationId xmlns:p14="http://schemas.microsoft.com/office/powerpoint/2010/main" val="2298470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same time, after the same analysis I could see that Renewable energy doesn’t correlate with population, so let’s dive more into details</a:t>
            </a:r>
            <a:endParaRPr lang="ru-RU" dirty="0"/>
          </a:p>
        </p:txBody>
      </p:sp>
      <p:sp>
        <p:nvSpPr>
          <p:cNvPr id="4" name="Slide Number Placeholder 3"/>
          <p:cNvSpPr>
            <a:spLocks noGrp="1"/>
          </p:cNvSpPr>
          <p:nvPr>
            <p:ph type="sldNum" sz="quarter" idx="5"/>
          </p:nvPr>
        </p:nvSpPr>
        <p:spPr/>
        <p:txBody>
          <a:bodyPr/>
          <a:lstStyle/>
          <a:p>
            <a:fld id="{FD142FE6-517F-4EE2-81DA-5AE0FC658291}" type="slidenum">
              <a:rPr lang="ru-RU" smtClean="0"/>
              <a:t>10</a:t>
            </a:fld>
            <a:endParaRPr lang="ru-RU"/>
          </a:p>
        </p:txBody>
      </p:sp>
    </p:spTree>
    <p:extLst>
      <p:ext uri="{BB962C8B-B14F-4D97-AF65-F5344CB8AC3E}">
        <p14:creationId xmlns:p14="http://schemas.microsoft.com/office/powerpoint/2010/main" val="2655280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map represents Renewable Energy consumption, I filtered out top 10 countries, to see how renewable energy consumption distributed within other countries. Going through some extra analysis, I found that countries with most renewable energy consumption are what so called 1</a:t>
            </a:r>
            <a:r>
              <a:rPr lang="en-US" baseline="30000" dirty="0"/>
              <a:t>st</a:t>
            </a:r>
            <a:r>
              <a:rPr lang="en-US" dirty="0"/>
              <a:t> world countries, mainly Western Europe, Turkey and Japan.</a:t>
            </a:r>
            <a:endParaRPr lang="ru-RU" dirty="0"/>
          </a:p>
        </p:txBody>
      </p:sp>
      <p:sp>
        <p:nvSpPr>
          <p:cNvPr id="4" name="Slide Number Placeholder 3"/>
          <p:cNvSpPr>
            <a:spLocks noGrp="1"/>
          </p:cNvSpPr>
          <p:nvPr>
            <p:ph type="sldNum" sz="quarter" idx="5"/>
          </p:nvPr>
        </p:nvSpPr>
        <p:spPr/>
        <p:txBody>
          <a:bodyPr/>
          <a:lstStyle/>
          <a:p>
            <a:fld id="{FD142FE6-517F-4EE2-81DA-5AE0FC658291}" type="slidenum">
              <a:rPr lang="ru-RU" smtClean="0"/>
              <a:t>11</a:t>
            </a:fld>
            <a:endParaRPr lang="ru-RU"/>
          </a:p>
        </p:txBody>
      </p:sp>
    </p:spTree>
    <p:extLst>
      <p:ext uri="{BB962C8B-B14F-4D97-AF65-F5344CB8AC3E}">
        <p14:creationId xmlns:p14="http://schemas.microsoft.com/office/powerpoint/2010/main" val="727369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I would like to share the correlation between GDP and energy consumption. Renewables energy consumption is more scattered and doesn’t correlate with GDP and as we understood doesn’t correlate with population as well. However, Fossil fuel consumption has a positive correlation with GDP and population, meaning that more advanced countries with higher population need more fossil fuel to provide for its needs.</a:t>
            </a:r>
            <a:endParaRPr lang="ru-RU" dirty="0"/>
          </a:p>
        </p:txBody>
      </p:sp>
      <p:sp>
        <p:nvSpPr>
          <p:cNvPr id="4" name="Slide Number Placeholder 3"/>
          <p:cNvSpPr>
            <a:spLocks noGrp="1"/>
          </p:cNvSpPr>
          <p:nvPr>
            <p:ph type="sldNum" sz="quarter" idx="5"/>
          </p:nvPr>
        </p:nvSpPr>
        <p:spPr/>
        <p:txBody>
          <a:bodyPr/>
          <a:lstStyle/>
          <a:p>
            <a:fld id="{FD142FE6-517F-4EE2-81DA-5AE0FC658291}" type="slidenum">
              <a:rPr lang="ru-RU" smtClean="0"/>
              <a:t>12</a:t>
            </a:fld>
            <a:endParaRPr lang="ru-RU"/>
          </a:p>
        </p:txBody>
      </p:sp>
    </p:spTree>
    <p:extLst>
      <p:ext uri="{BB962C8B-B14F-4D97-AF65-F5344CB8AC3E}">
        <p14:creationId xmlns:p14="http://schemas.microsoft.com/office/powerpoint/2010/main" val="871544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a:t>
            </a:r>
          </a:p>
          <a:p>
            <a:r>
              <a:rPr lang="en-US" dirty="0"/>
              <a:t>Renewables energy consumption is still increasing rapidly. </a:t>
            </a:r>
          </a:p>
          <a:p>
            <a:r>
              <a:rPr lang="en-US" dirty="0"/>
              <a:t>Clear correlation between fossil fuel consumption &amp; GDP &amp; population</a:t>
            </a:r>
          </a:p>
          <a:p>
            <a:r>
              <a:rPr lang="en-US" dirty="0"/>
              <a:t>Top countries that most consume renewable energy are the 1</a:t>
            </a:r>
            <a:r>
              <a:rPr lang="en-US" baseline="30000" dirty="0"/>
              <a:t>st</a:t>
            </a:r>
            <a:r>
              <a:rPr lang="en-US" dirty="0"/>
              <a:t> world countries</a:t>
            </a:r>
          </a:p>
          <a:p>
            <a:r>
              <a:rPr lang="en-US" dirty="0"/>
              <a:t>To see more insights, you could visit My </a:t>
            </a:r>
            <a:r>
              <a:rPr lang="en-US" dirty="0" err="1"/>
              <a:t>guthub</a:t>
            </a:r>
            <a:r>
              <a:rPr lang="en-US" dirty="0"/>
              <a:t> page or contact me on LinkedIn</a:t>
            </a:r>
          </a:p>
        </p:txBody>
      </p:sp>
      <p:sp>
        <p:nvSpPr>
          <p:cNvPr id="4" name="Slide Number Placeholder 3"/>
          <p:cNvSpPr>
            <a:spLocks noGrp="1"/>
          </p:cNvSpPr>
          <p:nvPr>
            <p:ph type="sldNum" sz="quarter" idx="5"/>
          </p:nvPr>
        </p:nvSpPr>
        <p:spPr/>
        <p:txBody>
          <a:bodyPr/>
          <a:lstStyle/>
          <a:p>
            <a:fld id="{FD142FE6-517F-4EE2-81DA-5AE0FC658291}" type="slidenum">
              <a:rPr lang="ru-RU" smtClean="0"/>
              <a:t>13</a:t>
            </a:fld>
            <a:endParaRPr lang="ru-RU"/>
          </a:p>
        </p:txBody>
      </p:sp>
    </p:spTree>
    <p:extLst>
      <p:ext uri="{BB962C8B-B14F-4D97-AF65-F5344CB8AC3E}">
        <p14:creationId xmlns:p14="http://schemas.microsoft.com/office/powerpoint/2010/main" val="2506517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very much for your attention</a:t>
            </a:r>
            <a:endParaRPr lang="ru-RU" dirty="0"/>
          </a:p>
        </p:txBody>
      </p:sp>
      <p:sp>
        <p:nvSpPr>
          <p:cNvPr id="4" name="Slide Number Placeholder 3"/>
          <p:cNvSpPr>
            <a:spLocks noGrp="1"/>
          </p:cNvSpPr>
          <p:nvPr>
            <p:ph type="sldNum" sz="quarter" idx="5"/>
          </p:nvPr>
        </p:nvSpPr>
        <p:spPr/>
        <p:txBody>
          <a:bodyPr/>
          <a:lstStyle/>
          <a:p>
            <a:fld id="{FD142FE6-517F-4EE2-81DA-5AE0FC658291}" type="slidenum">
              <a:rPr lang="ru-RU" smtClean="0"/>
              <a:t>14</a:t>
            </a:fld>
            <a:endParaRPr lang="ru-RU"/>
          </a:p>
        </p:txBody>
      </p:sp>
    </p:spTree>
    <p:extLst>
      <p:ext uri="{BB962C8B-B14F-4D97-AF65-F5344CB8AC3E}">
        <p14:creationId xmlns:p14="http://schemas.microsoft.com/office/powerpoint/2010/main" val="163904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Here Is Project Flow structure and what was done during this work, I have started with getting data ready to analyze, basically getting familiar with data, cleaning, joining etc.</a:t>
            </a:r>
          </a:p>
          <a:p>
            <a:pPr algn="l">
              <a:buFont typeface="Arial" panose="020B0604020202020204" pitchFamily="34" charset="0"/>
              <a:buChar char="•"/>
            </a:pPr>
            <a:r>
              <a:rPr lang="en-US" b="0" i="0" dirty="0">
                <a:solidFill>
                  <a:srgbClr val="374151"/>
                </a:solidFill>
                <a:effectLst/>
                <a:latin typeface="Söhne"/>
              </a:rPr>
              <a:t>Next Part was analysis:</a:t>
            </a:r>
          </a:p>
          <a:p>
            <a:pPr algn="l">
              <a:buFont typeface="Arial" panose="020B0604020202020204" pitchFamily="34" charset="0"/>
              <a:buChar char="•"/>
            </a:pPr>
            <a:r>
              <a:rPr lang="en-US" b="0" i="0" dirty="0">
                <a:solidFill>
                  <a:srgbClr val="374151"/>
                </a:solidFill>
                <a:effectLst/>
                <a:latin typeface="Söhne"/>
              </a:rPr>
              <a:t>Performed initial data exploration to understand the structure, distribution, and basic statistics of the data.</a:t>
            </a:r>
          </a:p>
          <a:p>
            <a:pPr algn="l">
              <a:buFont typeface="Arial" panose="020B0604020202020204" pitchFamily="34" charset="0"/>
              <a:buChar char="•"/>
            </a:pPr>
            <a:r>
              <a:rPr lang="en-US" b="0" i="0" dirty="0">
                <a:solidFill>
                  <a:srgbClr val="374151"/>
                </a:solidFill>
                <a:effectLst/>
                <a:latin typeface="Söhne"/>
              </a:rPr>
              <a:t>Finding &amp; comparing trends and insights</a:t>
            </a:r>
          </a:p>
          <a:p>
            <a:pPr algn="l">
              <a:buFont typeface="Arial" panose="020B0604020202020204" pitchFamily="34" charset="0"/>
              <a:buChar char="•"/>
            </a:pPr>
            <a:r>
              <a:rPr lang="en-US" b="0" i="0" dirty="0">
                <a:solidFill>
                  <a:srgbClr val="374151"/>
                </a:solidFill>
                <a:effectLst/>
                <a:latin typeface="Söhne"/>
              </a:rPr>
              <a:t>Hypothesis Testing and building regression model to forecast</a:t>
            </a:r>
          </a:p>
          <a:p>
            <a:pPr algn="l">
              <a:buFont typeface="Arial" panose="020B0604020202020204" pitchFamily="34" charset="0"/>
              <a:buChar char="•"/>
            </a:pPr>
            <a:r>
              <a:rPr lang="en-US" b="0" i="0" dirty="0">
                <a:solidFill>
                  <a:srgbClr val="374151"/>
                </a:solidFill>
                <a:effectLst/>
                <a:latin typeface="Söhne"/>
              </a:rPr>
              <a:t>And I finished with visualization</a:t>
            </a:r>
          </a:p>
          <a:p>
            <a:endParaRPr lang="ru-RU" dirty="0"/>
          </a:p>
        </p:txBody>
      </p:sp>
      <p:sp>
        <p:nvSpPr>
          <p:cNvPr id="4" name="Slide Number Placeholder 3"/>
          <p:cNvSpPr>
            <a:spLocks noGrp="1"/>
          </p:cNvSpPr>
          <p:nvPr>
            <p:ph type="sldNum" sz="quarter" idx="5"/>
          </p:nvPr>
        </p:nvSpPr>
        <p:spPr/>
        <p:txBody>
          <a:bodyPr/>
          <a:lstStyle/>
          <a:p>
            <a:fld id="{FD142FE6-517F-4EE2-81DA-5AE0FC658291}" type="slidenum">
              <a:rPr lang="ru-RU" smtClean="0"/>
              <a:t>2</a:t>
            </a:fld>
            <a:endParaRPr lang="ru-RU"/>
          </a:p>
        </p:txBody>
      </p:sp>
    </p:spTree>
    <p:extLst>
      <p:ext uri="{BB962C8B-B14F-4D97-AF65-F5344CB8AC3E}">
        <p14:creationId xmlns:p14="http://schemas.microsoft.com/office/powerpoint/2010/main" val="136813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 have limited time of presentation, I will show some insights from the project, however if you want full picture please feel free to jump into my </a:t>
            </a:r>
            <a:r>
              <a:rPr lang="en-US" dirty="0" err="1"/>
              <a:t>github</a:t>
            </a:r>
            <a:r>
              <a:rPr lang="en-US" dirty="0"/>
              <a:t> page. I will present link later in presentation. I was working with World Energy consumption history data.. And here are terms that I will be mentioning in the presentation. Fossil Fuel includes Oil, natural gas and Coal. Renewable energy includes Wind, Solar &amp; Hydro.</a:t>
            </a:r>
            <a:endParaRPr lang="ru-RU" dirty="0"/>
          </a:p>
        </p:txBody>
      </p:sp>
      <p:sp>
        <p:nvSpPr>
          <p:cNvPr id="4" name="Slide Number Placeholder 3"/>
          <p:cNvSpPr>
            <a:spLocks noGrp="1"/>
          </p:cNvSpPr>
          <p:nvPr>
            <p:ph type="sldNum" sz="quarter" idx="5"/>
          </p:nvPr>
        </p:nvSpPr>
        <p:spPr/>
        <p:txBody>
          <a:bodyPr/>
          <a:lstStyle/>
          <a:p>
            <a:fld id="{FD142FE6-517F-4EE2-81DA-5AE0FC658291}" type="slidenum">
              <a:rPr lang="ru-RU" smtClean="0"/>
              <a:t>3</a:t>
            </a:fld>
            <a:endParaRPr lang="ru-RU"/>
          </a:p>
        </p:txBody>
      </p:sp>
    </p:spTree>
    <p:extLst>
      <p:ext uri="{BB962C8B-B14F-4D97-AF65-F5344CB8AC3E}">
        <p14:creationId xmlns:p14="http://schemas.microsoft.com/office/powerpoint/2010/main" val="3600818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into comparison of the history of fossil fuel and renewables energy consumption: Here orange line represents renewable energy consumption, and as you can see it’s increasing rapidly up to 500% change from the first date, whereas Fossil fuel consumption increased up to 200%. And we can see that the real change in trends kicked-in in 2003. Let’s have a closer look on that:</a:t>
            </a:r>
            <a:endParaRPr lang="ru-RU" dirty="0"/>
          </a:p>
        </p:txBody>
      </p:sp>
      <p:sp>
        <p:nvSpPr>
          <p:cNvPr id="4" name="Slide Number Placeholder 3"/>
          <p:cNvSpPr>
            <a:spLocks noGrp="1"/>
          </p:cNvSpPr>
          <p:nvPr>
            <p:ph type="sldNum" sz="quarter" idx="5"/>
          </p:nvPr>
        </p:nvSpPr>
        <p:spPr/>
        <p:txBody>
          <a:bodyPr/>
          <a:lstStyle/>
          <a:p>
            <a:fld id="{FD142FE6-517F-4EE2-81DA-5AE0FC658291}" type="slidenum">
              <a:rPr lang="ru-RU" smtClean="0"/>
              <a:t>4</a:t>
            </a:fld>
            <a:endParaRPr lang="ru-RU"/>
          </a:p>
        </p:txBody>
      </p:sp>
    </p:spTree>
    <p:extLst>
      <p:ext uri="{BB962C8B-B14F-4D97-AF65-F5344CB8AC3E}">
        <p14:creationId xmlns:p14="http://schemas.microsoft.com/office/powerpoint/2010/main" val="670140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same trend but only from 2003, and we can see that renewable energy consumption doubled since 2003. Let’s break it into more details to see what could be the reasons of that:</a:t>
            </a:r>
            <a:endParaRPr lang="ru-RU" dirty="0"/>
          </a:p>
        </p:txBody>
      </p:sp>
      <p:sp>
        <p:nvSpPr>
          <p:cNvPr id="4" name="Slide Number Placeholder 3"/>
          <p:cNvSpPr>
            <a:spLocks noGrp="1"/>
          </p:cNvSpPr>
          <p:nvPr>
            <p:ph type="sldNum" sz="quarter" idx="5"/>
          </p:nvPr>
        </p:nvSpPr>
        <p:spPr/>
        <p:txBody>
          <a:bodyPr/>
          <a:lstStyle/>
          <a:p>
            <a:fld id="{FD142FE6-517F-4EE2-81DA-5AE0FC658291}" type="slidenum">
              <a:rPr lang="ru-RU" smtClean="0"/>
              <a:t>5</a:t>
            </a:fld>
            <a:endParaRPr lang="ru-RU"/>
          </a:p>
        </p:txBody>
      </p:sp>
    </p:spTree>
    <p:extLst>
      <p:ext uri="{BB962C8B-B14F-4D97-AF65-F5344CB8AC3E}">
        <p14:creationId xmlns:p14="http://schemas.microsoft.com/office/powerpoint/2010/main" val="3739648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understanding of type of renewables energy consumption, and how they changed. As I mentioned earlier we have hydro, solar and wind as a part renewable energy. And we can see that in 2003 Wind consumption kicked-in and followed by solar energy. And they were only increasing since then.</a:t>
            </a:r>
            <a:endParaRPr lang="ru-RU" dirty="0"/>
          </a:p>
        </p:txBody>
      </p:sp>
      <p:sp>
        <p:nvSpPr>
          <p:cNvPr id="4" name="Slide Number Placeholder 3"/>
          <p:cNvSpPr>
            <a:spLocks noGrp="1"/>
          </p:cNvSpPr>
          <p:nvPr>
            <p:ph type="sldNum" sz="quarter" idx="5"/>
          </p:nvPr>
        </p:nvSpPr>
        <p:spPr/>
        <p:txBody>
          <a:bodyPr/>
          <a:lstStyle/>
          <a:p>
            <a:fld id="{FD142FE6-517F-4EE2-81DA-5AE0FC658291}" type="slidenum">
              <a:rPr lang="ru-RU" smtClean="0"/>
              <a:t>6</a:t>
            </a:fld>
            <a:endParaRPr lang="ru-RU"/>
          </a:p>
        </p:txBody>
      </p:sp>
    </p:spTree>
    <p:extLst>
      <p:ext uri="{BB962C8B-B14F-4D97-AF65-F5344CB8AC3E}">
        <p14:creationId xmlns:p14="http://schemas.microsoft.com/office/powerpoint/2010/main" val="1183107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understand the </a:t>
            </a:r>
            <a:r>
              <a:rPr lang="en-US" dirty="0" err="1"/>
              <a:t>behaviour</a:t>
            </a:r>
            <a:r>
              <a:rPr lang="en-US" dirty="0"/>
              <a:t> of fossil fuel consumption. Here are the top 10 countries in terms of fossil fuel consumption, top 5 of them includes China, USA, India, Russia and Japan. From the graph below you can see that most increase in consumption showing China and India, while other countries in top 5 are quite stable. Let’s see what could be a reason</a:t>
            </a:r>
            <a:endParaRPr lang="ru-RU" dirty="0"/>
          </a:p>
        </p:txBody>
      </p:sp>
      <p:sp>
        <p:nvSpPr>
          <p:cNvPr id="4" name="Slide Number Placeholder 3"/>
          <p:cNvSpPr>
            <a:spLocks noGrp="1"/>
          </p:cNvSpPr>
          <p:nvPr>
            <p:ph type="sldNum" sz="quarter" idx="5"/>
          </p:nvPr>
        </p:nvSpPr>
        <p:spPr/>
        <p:txBody>
          <a:bodyPr/>
          <a:lstStyle/>
          <a:p>
            <a:fld id="{FD142FE6-517F-4EE2-81DA-5AE0FC658291}" type="slidenum">
              <a:rPr lang="ru-RU" smtClean="0"/>
              <a:t>7</a:t>
            </a:fld>
            <a:endParaRPr lang="ru-RU"/>
          </a:p>
        </p:txBody>
      </p:sp>
    </p:spTree>
    <p:extLst>
      <p:ext uri="{BB962C8B-B14F-4D97-AF65-F5344CB8AC3E}">
        <p14:creationId xmlns:p14="http://schemas.microsoft.com/office/powerpoint/2010/main" val="468938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graph of population in the same 5 countries. And we can see that China and India are the only ones with dramatic increase in population. Let’s see how population correlates with energy consumption</a:t>
            </a:r>
            <a:endParaRPr lang="ru-RU" dirty="0"/>
          </a:p>
        </p:txBody>
      </p:sp>
      <p:sp>
        <p:nvSpPr>
          <p:cNvPr id="4" name="Slide Number Placeholder 3"/>
          <p:cNvSpPr>
            <a:spLocks noGrp="1"/>
          </p:cNvSpPr>
          <p:nvPr>
            <p:ph type="sldNum" sz="quarter" idx="5"/>
          </p:nvPr>
        </p:nvSpPr>
        <p:spPr/>
        <p:txBody>
          <a:bodyPr/>
          <a:lstStyle/>
          <a:p>
            <a:fld id="{FD142FE6-517F-4EE2-81DA-5AE0FC658291}" type="slidenum">
              <a:rPr lang="ru-RU" smtClean="0"/>
              <a:t>8</a:t>
            </a:fld>
            <a:endParaRPr lang="ru-RU"/>
          </a:p>
        </p:txBody>
      </p:sp>
    </p:spTree>
    <p:extLst>
      <p:ext uri="{BB962C8B-B14F-4D97-AF65-F5344CB8AC3E}">
        <p14:creationId xmlns:p14="http://schemas.microsoft.com/office/powerpoint/2010/main" val="2920792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seen from this scatter plot that Population has a positive correlation with Fossil Fuel Consumption, meaning more people live in the country, more Fossil Fuel that country consume. I also added GDP of the countries as a size for the points, which means bigger is circle more GDP that country has, but we will investigate that later.</a:t>
            </a:r>
            <a:endParaRPr lang="ru-RU" dirty="0"/>
          </a:p>
        </p:txBody>
      </p:sp>
      <p:sp>
        <p:nvSpPr>
          <p:cNvPr id="4" name="Slide Number Placeholder 3"/>
          <p:cNvSpPr>
            <a:spLocks noGrp="1"/>
          </p:cNvSpPr>
          <p:nvPr>
            <p:ph type="sldNum" sz="quarter" idx="5"/>
          </p:nvPr>
        </p:nvSpPr>
        <p:spPr/>
        <p:txBody>
          <a:bodyPr/>
          <a:lstStyle/>
          <a:p>
            <a:fld id="{FD142FE6-517F-4EE2-81DA-5AE0FC658291}" type="slidenum">
              <a:rPr lang="ru-RU" smtClean="0"/>
              <a:t>9</a:t>
            </a:fld>
            <a:endParaRPr lang="ru-RU"/>
          </a:p>
        </p:txBody>
      </p:sp>
    </p:spTree>
    <p:extLst>
      <p:ext uri="{BB962C8B-B14F-4D97-AF65-F5344CB8AC3E}">
        <p14:creationId xmlns:p14="http://schemas.microsoft.com/office/powerpoint/2010/main" val="1565148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8/17/2023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3247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8/17/2023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8492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8/17/2023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1831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8/17/2023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9486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8/17/2023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200942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8/17/2023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0858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8/17/2023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4630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8/17/2023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7197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8/17/2023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7161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8/17/2023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2976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8/17/2023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8265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8/17/2023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371560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linkedin.com/in/marlen-mussayev-41bbb7a5/" TargetMode="External"/><Relationship Id="rId4" Type="http://schemas.openxmlformats.org/officeDocument/2006/relationships/hyperlink" Target="https://github.com/martline/Final_Project_WEC_analysi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gital financial graph">
            <a:extLst>
              <a:ext uri="{FF2B5EF4-FFF2-40B4-BE49-F238E27FC236}">
                <a16:creationId xmlns:a16="http://schemas.microsoft.com/office/drawing/2014/main" id="{30E1ECC8-3341-3921-DA52-C74096BAD9AA}"/>
              </a:ext>
            </a:extLst>
          </p:cNvPr>
          <p:cNvPicPr>
            <a:picLocks noChangeAspect="1"/>
          </p:cNvPicPr>
          <p:nvPr/>
        </p:nvPicPr>
        <p:blipFill rotWithShape="1">
          <a:blip r:embed="rId3">
            <a:alphaModFix/>
          </a:blip>
          <a:srcRect/>
          <a:stretch/>
        </p:blipFill>
        <p:spPr>
          <a:xfrm>
            <a:off x="2" y="1"/>
            <a:ext cx="12191997" cy="6857999"/>
          </a:xfrm>
          <a:prstGeom prst="rect">
            <a:avLst/>
          </a:prstGeom>
        </p:spPr>
      </p:pic>
      <p:sp>
        <p:nvSpPr>
          <p:cNvPr id="18" name="Rectangle 17">
            <a:extLst>
              <a:ext uri="{FF2B5EF4-FFF2-40B4-BE49-F238E27FC236}">
                <a16:creationId xmlns:a16="http://schemas.microsoft.com/office/drawing/2014/main" id="{85AEFF94-0E7F-40D2-BB64-2466E9D66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CD116-3E1B-EB76-8E56-7D728372B7B6}"/>
              </a:ext>
            </a:extLst>
          </p:cNvPr>
          <p:cNvSpPr>
            <a:spLocks noGrp="1"/>
          </p:cNvSpPr>
          <p:nvPr>
            <p:ph type="ctrTitle"/>
          </p:nvPr>
        </p:nvSpPr>
        <p:spPr>
          <a:xfrm>
            <a:off x="1866145" y="1281017"/>
            <a:ext cx="8622937" cy="1880480"/>
          </a:xfrm>
        </p:spPr>
        <p:txBody>
          <a:bodyPr>
            <a:normAutofit/>
          </a:bodyPr>
          <a:lstStyle/>
          <a:p>
            <a:r>
              <a:rPr lang="en-US" dirty="0"/>
              <a:t>Analysis of Worldwide &amp; Historical Energy Consumption</a:t>
            </a:r>
            <a:endParaRPr lang="ru-RU" dirty="0"/>
          </a:p>
        </p:txBody>
      </p:sp>
      <p:sp>
        <p:nvSpPr>
          <p:cNvPr id="3" name="Subtitle 2">
            <a:extLst>
              <a:ext uri="{FF2B5EF4-FFF2-40B4-BE49-F238E27FC236}">
                <a16:creationId xmlns:a16="http://schemas.microsoft.com/office/drawing/2014/main" id="{74E3414B-A83B-F680-EE5F-D2FFEE32E403}"/>
              </a:ext>
            </a:extLst>
          </p:cNvPr>
          <p:cNvSpPr>
            <a:spLocks noGrp="1"/>
          </p:cNvSpPr>
          <p:nvPr>
            <p:ph type="subTitle" idx="1"/>
          </p:nvPr>
        </p:nvSpPr>
        <p:spPr>
          <a:xfrm>
            <a:off x="3558989" y="4876803"/>
            <a:ext cx="5074022" cy="1233323"/>
          </a:xfrm>
        </p:spPr>
        <p:txBody>
          <a:bodyPr anchor="t">
            <a:normAutofit/>
          </a:bodyPr>
          <a:lstStyle/>
          <a:p>
            <a:r>
              <a:rPr lang="en-US" dirty="0"/>
              <a:t>Data Analytics, Lighthouse Labs</a:t>
            </a:r>
          </a:p>
          <a:p>
            <a:r>
              <a:rPr lang="en-US" dirty="0"/>
              <a:t>Marlen Mussayev</a:t>
            </a:r>
            <a:endParaRPr lang="ru-RU" dirty="0"/>
          </a:p>
        </p:txBody>
      </p:sp>
      <p:grpSp>
        <p:nvGrpSpPr>
          <p:cNvPr id="20" name="Group 19">
            <a:extLst>
              <a:ext uri="{FF2B5EF4-FFF2-40B4-BE49-F238E27FC236}">
                <a16:creationId xmlns:a16="http://schemas.microsoft.com/office/drawing/2014/main" id="{A206FD63-63B5-4FE3-A87F-05F94B21B8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21" name="Rectangle 20">
              <a:extLst>
                <a:ext uri="{FF2B5EF4-FFF2-40B4-BE49-F238E27FC236}">
                  <a16:creationId xmlns:a16="http://schemas.microsoft.com/office/drawing/2014/main" id="{6A86DBE9-D336-44D1-92FA-BA402C628C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6A46B389-851B-469E-BEE7-92EA81669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423CA0E-FA7F-4ACA-9F3B-4FEBC353A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390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70" name="Rectangle 6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1" name="Straight Connector 7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74" name="Rectangle 73">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8" name="Group 77">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45191" y="4550150"/>
            <a:ext cx="867485" cy="115439"/>
            <a:chOff x="8910933" y="1861308"/>
            <a:chExt cx="867485" cy="115439"/>
          </a:xfrm>
        </p:grpSpPr>
        <p:sp>
          <p:nvSpPr>
            <p:cNvPr id="79" name="Rectangle 78">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EA7C3EB-5CAE-A31F-DCB2-7DFD818408E2}"/>
              </a:ext>
            </a:extLst>
          </p:cNvPr>
          <p:cNvSpPr>
            <a:spLocks noGrp="1"/>
          </p:cNvSpPr>
          <p:nvPr>
            <p:ph type="title"/>
          </p:nvPr>
        </p:nvSpPr>
        <p:spPr>
          <a:xfrm>
            <a:off x="1437857" y="1398850"/>
            <a:ext cx="3282152" cy="2030150"/>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Analysis of the data:</a:t>
            </a:r>
          </a:p>
        </p:txBody>
      </p:sp>
      <p:pic>
        <p:nvPicPr>
          <p:cNvPr id="5" name="Picture 4">
            <a:extLst>
              <a:ext uri="{FF2B5EF4-FFF2-40B4-BE49-F238E27FC236}">
                <a16:creationId xmlns:a16="http://schemas.microsoft.com/office/drawing/2014/main" id="{51573293-96E9-303E-3221-033C90AC9D24}"/>
              </a:ext>
            </a:extLst>
          </p:cNvPr>
          <p:cNvPicPr>
            <a:picLocks noChangeAspect="1"/>
          </p:cNvPicPr>
          <p:nvPr/>
        </p:nvPicPr>
        <p:blipFill>
          <a:blip r:embed="rId3"/>
          <a:stretch>
            <a:fillRect/>
          </a:stretch>
        </p:blipFill>
        <p:spPr>
          <a:xfrm>
            <a:off x="5184530" y="157605"/>
            <a:ext cx="6992907" cy="6542789"/>
          </a:xfrm>
          <a:prstGeom prst="rect">
            <a:avLst/>
          </a:prstGeom>
          <a:ln>
            <a:solidFill>
              <a:schemeClr val="tx1"/>
            </a:solidFill>
          </a:ln>
        </p:spPr>
      </p:pic>
    </p:spTree>
    <p:extLst>
      <p:ext uri="{BB962C8B-B14F-4D97-AF65-F5344CB8AC3E}">
        <p14:creationId xmlns:p14="http://schemas.microsoft.com/office/powerpoint/2010/main" val="3063240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70" name="Rectangle 6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1" name="Straight Connector 7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74" name="Rectangle 73">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7EDA262-0571-1447-0A4F-22ECAE2A8A4E}"/>
              </a:ext>
            </a:extLst>
          </p:cNvPr>
          <p:cNvPicPr>
            <a:picLocks noChangeAspect="1"/>
          </p:cNvPicPr>
          <p:nvPr/>
        </p:nvPicPr>
        <p:blipFill>
          <a:blip r:embed="rId3"/>
          <a:stretch>
            <a:fillRect/>
          </a:stretch>
        </p:blipFill>
        <p:spPr>
          <a:xfrm>
            <a:off x="4720009" y="676279"/>
            <a:ext cx="7400450" cy="5043927"/>
          </a:xfrm>
          <a:prstGeom prst="rect">
            <a:avLst/>
          </a:prstGeom>
        </p:spPr>
      </p:pic>
      <p:sp>
        <p:nvSpPr>
          <p:cNvPr id="76"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8" name="Group 77">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45191" y="4550150"/>
            <a:ext cx="867485" cy="115439"/>
            <a:chOff x="8910933" y="1861308"/>
            <a:chExt cx="867485" cy="115439"/>
          </a:xfrm>
        </p:grpSpPr>
        <p:sp>
          <p:nvSpPr>
            <p:cNvPr id="79" name="Rectangle 78">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EA7C3EB-5CAE-A31F-DCB2-7DFD818408E2}"/>
              </a:ext>
            </a:extLst>
          </p:cNvPr>
          <p:cNvSpPr>
            <a:spLocks noGrp="1"/>
          </p:cNvSpPr>
          <p:nvPr>
            <p:ph type="title"/>
          </p:nvPr>
        </p:nvSpPr>
        <p:spPr>
          <a:xfrm>
            <a:off x="1437857" y="1398850"/>
            <a:ext cx="3282152" cy="2030150"/>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Analysis of the data:</a:t>
            </a:r>
          </a:p>
        </p:txBody>
      </p:sp>
    </p:spTree>
    <p:extLst>
      <p:ext uri="{BB962C8B-B14F-4D97-AF65-F5344CB8AC3E}">
        <p14:creationId xmlns:p14="http://schemas.microsoft.com/office/powerpoint/2010/main" val="395210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89" name="Rectangle 88">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0" name="Straight Connector 89">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93" name="Rectangle 92">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1C5432-6C3F-B468-EE7C-BA925E88A679}"/>
              </a:ext>
            </a:extLst>
          </p:cNvPr>
          <p:cNvPicPr>
            <a:picLocks noChangeAspect="1"/>
          </p:cNvPicPr>
          <p:nvPr/>
        </p:nvPicPr>
        <p:blipFill rotWithShape="1">
          <a:blip r:embed="rId3"/>
          <a:srcRect l="1" r="-55" b="-927"/>
          <a:stretch/>
        </p:blipFill>
        <p:spPr>
          <a:xfrm>
            <a:off x="723900" y="42252"/>
            <a:ext cx="10300976" cy="6857990"/>
          </a:xfrm>
          <a:prstGeom prst="rect">
            <a:avLst/>
          </a:prstGeom>
        </p:spPr>
      </p:pic>
      <p:sp>
        <p:nvSpPr>
          <p:cNvPr id="95"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7C3EB-5CAE-A31F-DCB2-7DFD818408E2}"/>
              </a:ext>
            </a:extLst>
          </p:cNvPr>
          <p:cNvSpPr>
            <a:spLocks noGrp="1"/>
          </p:cNvSpPr>
          <p:nvPr>
            <p:ph type="title"/>
          </p:nvPr>
        </p:nvSpPr>
        <p:spPr>
          <a:xfrm>
            <a:off x="1048561" y="1066800"/>
            <a:ext cx="3931320" cy="2267193"/>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Analysis of the data:</a:t>
            </a:r>
          </a:p>
        </p:txBody>
      </p:sp>
      <p:grpSp>
        <p:nvGrpSpPr>
          <p:cNvPr id="97" name="Group 96">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98" name="Rectangle 97">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615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Digital financial graph">
            <a:extLst>
              <a:ext uri="{FF2B5EF4-FFF2-40B4-BE49-F238E27FC236}">
                <a16:creationId xmlns:a16="http://schemas.microsoft.com/office/drawing/2014/main" id="{2DC76AC4-C490-F815-9794-28BE6918D2BF}"/>
              </a:ext>
            </a:extLst>
          </p:cNvPr>
          <p:cNvPicPr>
            <a:picLocks noChangeAspect="1"/>
          </p:cNvPicPr>
          <p:nvPr/>
        </p:nvPicPr>
        <p:blipFill rotWithShape="1">
          <a:blip r:embed="rId3"/>
          <a:srcRect/>
          <a:stretch/>
        </p:blipFill>
        <p:spPr>
          <a:xfrm>
            <a:off x="20" y="10"/>
            <a:ext cx="12191980" cy="6857991"/>
          </a:xfrm>
          <a:prstGeom prst="rect">
            <a:avLst/>
          </a:prstGeom>
        </p:spPr>
      </p:pic>
      <p:sp>
        <p:nvSpPr>
          <p:cNvPr id="32"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7C3EB-5CAE-A31F-DCB2-7DFD818408E2}"/>
              </a:ext>
            </a:extLst>
          </p:cNvPr>
          <p:cNvSpPr>
            <a:spLocks noGrp="1"/>
          </p:cNvSpPr>
          <p:nvPr>
            <p:ph type="title"/>
          </p:nvPr>
        </p:nvSpPr>
        <p:spPr>
          <a:xfrm>
            <a:off x="1038883" y="1000366"/>
            <a:ext cx="3995397" cy="1239627"/>
          </a:xfrm>
        </p:spPr>
        <p:txBody>
          <a:bodyPr vert="horz" lIns="91440" tIns="45720" rIns="91440" bIns="45720" rtlCol="0" anchor="b">
            <a:normAutofit/>
          </a:bodyPr>
          <a:lstStyle/>
          <a:p>
            <a:pPr algn="ctr"/>
            <a:r>
              <a:rPr lang="en-US" spc="390" dirty="0"/>
              <a:t>Conclusion</a:t>
            </a:r>
          </a:p>
        </p:txBody>
      </p:sp>
      <p:sp>
        <p:nvSpPr>
          <p:cNvPr id="3" name="TextBox 2">
            <a:extLst>
              <a:ext uri="{FF2B5EF4-FFF2-40B4-BE49-F238E27FC236}">
                <a16:creationId xmlns:a16="http://schemas.microsoft.com/office/drawing/2014/main" id="{B4A3B015-C46C-4FAE-31EC-D2319D45CC0C}"/>
              </a:ext>
            </a:extLst>
          </p:cNvPr>
          <p:cNvSpPr txBox="1"/>
          <p:nvPr/>
        </p:nvSpPr>
        <p:spPr>
          <a:xfrm>
            <a:off x="1038883" y="2884395"/>
            <a:ext cx="3950677" cy="2469140"/>
          </a:xfrm>
          <a:prstGeom prst="rect">
            <a:avLst/>
          </a:prstGeom>
        </p:spPr>
        <p:txBody>
          <a:bodyPr vert="horz" lIns="91440" tIns="45720" rIns="91440" bIns="45720" rtlCol="0">
            <a:normAutofit fontScale="92500" lnSpcReduction="10000"/>
          </a:bodyPr>
          <a:lstStyle/>
          <a:p>
            <a:pPr marL="285750" indent="-285750">
              <a:lnSpc>
                <a:spcPct val="110000"/>
              </a:lnSpc>
              <a:spcAft>
                <a:spcPts val="600"/>
              </a:spcAft>
              <a:buFont typeface="Arial" panose="020B0604020202020204" pitchFamily="34" charset="0"/>
              <a:buChar char="•"/>
            </a:pPr>
            <a:r>
              <a:rPr lang="en-US" dirty="0">
                <a:solidFill>
                  <a:schemeClr val="tx2"/>
                </a:solidFill>
              </a:rPr>
              <a:t>Renewables energy consumption is still increasing rapidly</a:t>
            </a:r>
          </a:p>
          <a:p>
            <a:pPr marL="285750" indent="-285750">
              <a:lnSpc>
                <a:spcPct val="110000"/>
              </a:lnSpc>
              <a:spcAft>
                <a:spcPts val="600"/>
              </a:spcAft>
              <a:buFont typeface="Arial" panose="020B0604020202020204" pitchFamily="34" charset="0"/>
              <a:buChar char="•"/>
            </a:pPr>
            <a:r>
              <a:rPr lang="en-US" dirty="0">
                <a:solidFill>
                  <a:schemeClr val="tx2"/>
                </a:solidFill>
              </a:rPr>
              <a:t>Clear correlation between fossil fuel consumption &amp; GDP, population</a:t>
            </a:r>
          </a:p>
          <a:p>
            <a:pPr marL="285750" indent="-285750">
              <a:lnSpc>
                <a:spcPct val="110000"/>
              </a:lnSpc>
              <a:spcAft>
                <a:spcPts val="600"/>
              </a:spcAft>
              <a:buFont typeface="Arial" panose="020B0604020202020204" pitchFamily="34" charset="0"/>
              <a:buChar char="•"/>
            </a:pPr>
            <a:r>
              <a:rPr lang="en-US" dirty="0">
                <a:solidFill>
                  <a:schemeClr val="tx2"/>
                </a:solidFill>
              </a:rPr>
              <a:t>Top countries that consume renewables energy are the 1st world countries </a:t>
            </a:r>
          </a:p>
          <a:p>
            <a:pPr marL="285750" indent="-285750">
              <a:lnSpc>
                <a:spcPct val="110000"/>
              </a:lnSpc>
              <a:spcAft>
                <a:spcPts val="600"/>
              </a:spcAft>
              <a:buFont typeface="Arial" panose="020B0604020202020204" pitchFamily="34" charset="0"/>
              <a:buChar char="•"/>
            </a:pPr>
            <a:r>
              <a:rPr lang="en-US" dirty="0">
                <a:solidFill>
                  <a:schemeClr val="tx2"/>
                </a:solidFill>
              </a:rPr>
              <a:t>To see more insights, please visit: </a:t>
            </a:r>
            <a:r>
              <a:rPr lang="en-US" dirty="0">
                <a:solidFill>
                  <a:schemeClr val="tx2"/>
                </a:solidFill>
                <a:hlinkClick r:id="rId4"/>
              </a:rPr>
              <a:t>My </a:t>
            </a:r>
            <a:r>
              <a:rPr lang="en-US" dirty="0" err="1">
                <a:solidFill>
                  <a:schemeClr val="tx2"/>
                </a:solidFill>
                <a:hlinkClick r:id="rId4"/>
              </a:rPr>
              <a:t>Github</a:t>
            </a:r>
            <a:r>
              <a:rPr lang="en-US" dirty="0">
                <a:solidFill>
                  <a:schemeClr val="tx2"/>
                </a:solidFill>
                <a:hlinkClick r:id="rId4"/>
              </a:rPr>
              <a:t> page</a:t>
            </a:r>
            <a:r>
              <a:rPr lang="en-US" dirty="0">
                <a:solidFill>
                  <a:schemeClr val="tx2"/>
                </a:solidFill>
              </a:rPr>
              <a:t> or connect on </a:t>
            </a:r>
            <a:r>
              <a:rPr lang="en-US" dirty="0">
                <a:solidFill>
                  <a:schemeClr val="tx2"/>
                </a:solidFill>
                <a:hlinkClick r:id="rId5"/>
              </a:rPr>
              <a:t>LinkedIn</a:t>
            </a:r>
            <a:endParaRPr lang="en-US" dirty="0">
              <a:solidFill>
                <a:schemeClr val="tx2"/>
              </a:solidFill>
            </a:endParaRPr>
          </a:p>
        </p:txBody>
      </p:sp>
      <p:grpSp>
        <p:nvGrpSpPr>
          <p:cNvPr id="34" name="Group 33">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35" name="Rectangle 3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3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3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878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59" name="Rectangle 3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2" name="Straight Connector 3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5" name="Rectangle 3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gital financial graph">
            <a:extLst>
              <a:ext uri="{FF2B5EF4-FFF2-40B4-BE49-F238E27FC236}">
                <a16:creationId xmlns:a16="http://schemas.microsoft.com/office/drawing/2014/main" id="{475141CE-5A75-4BA7-61E5-85DA113665C0}"/>
              </a:ext>
            </a:extLst>
          </p:cNvPr>
          <p:cNvPicPr>
            <a:picLocks noChangeAspect="1"/>
          </p:cNvPicPr>
          <p:nvPr/>
        </p:nvPicPr>
        <p:blipFill rotWithShape="1">
          <a:blip r:embed="rId3">
            <a:alphaModFix/>
          </a:blip>
          <a:srcRect/>
          <a:stretch/>
        </p:blipFill>
        <p:spPr>
          <a:xfrm>
            <a:off x="20" y="10"/>
            <a:ext cx="12191980" cy="6857991"/>
          </a:xfrm>
          <a:prstGeom prst="rect">
            <a:avLst/>
          </a:prstGeom>
        </p:spPr>
      </p:pic>
      <p:sp>
        <p:nvSpPr>
          <p:cNvPr id="37" name="Rectangle 36">
            <a:extLst>
              <a:ext uri="{FF2B5EF4-FFF2-40B4-BE49-F238E27FC236}">
                <a16:creationId xmlns:a16="http://schemas.microsoft.com/office/drawing/2014/main" id="{85AEFF94-0E7F-40D2-BB64-2466E9D66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2811BE-0065-75FF-BAD6-2101BD7CB00F}"/>
              </a:ext>
            </a:extLst>
          </p:cNvPr>
          <p:cNvSpPr>
            <a:spLocks noGrp="1"/>
          </p:cNvSpPr>
          <p:nvPr>
            <p:ph type="title"/>
          </p:nvPr>
        </p:nvSpPr>
        <p:spPr>
          <a:xfrm>
            <a:off x="2539253" y="1263650"/>
            <a:ext cx="7113494" cy="1880480"/>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Thank you!</a:t>
            </a:r>
          </a:p>
        </p:txBody>
      </p:sp>
      <p:grpSp>
        <p:nvGrpSpPr>
          <p:cNvPr id="39" name="Group 38">
            <a:extLst>
              <a:ext uri="{FF2B5EF4-FFF2-40B4-BE49-F238E27FC236}">
                <a16:creationId xmlns:a16="http://schemas.microsoft.com/office/drawing/2014/main" id="{A206FD63-63B5-4FE3-A87F-05F94B21B8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60" name="Rectangle 39">
              <a:extLst>
                <a:ext uri="{FF2B5EF4-FFF2-40B4-BE49-F238E27FC236}">
                  <a16:creationId xmlns:a16="http://schemas.microsoft.com/office/drawing/2014/main" id="{6A86DBE9-D336-44D1-92FA-BA402C628C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1" name="Straight Connector 40">
              <a:extLst>
                <a:ext uri="{FF2B5EF4-FFF2-40B4-BE49-F238E27FC236}">
                  <a16:creationId xmlns:a16="http://schemas.microsoft.com/office/drawing/2014/main" id="{6A46B389-851B-469E-BEE7-92EA81669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423CA0E-FA7F-4ACA-9F3B-4FEBC353A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768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03C02EDD-0637-A7E4-F9B3-2B3BAE971FFB}"/>
              </a:ext>
            </a:extLst>
          </p:cNvPr>
          <p:cNvSpPr>
            <a:spLocks noGrp="1"/>
          </p:cNvSpPr>
          <p:nvPr>
            <p:ph type="title"/>
          </p:nvPr>
        </p:nvSpPr>
        <p:spPr>
          <a:xfrm>
            <a:off x="1424940" y="1653540"/>
            <a:ext cx="3246119" cy="2608006"/>
          </a:xfrm>
        </p:spPr>
        <p:txBody>
          <a:bodyPr anchor="ctr">
            <a:normAutofit/>
          </a:bodyPr>
          <a:lstStyle/>
          <a:p>
            <a:pPr algn="ctr"/>
            <a:r>
              <a:rPr lang="en-US"/>
              <a:t>Project Flow Structure</a:t>
            </a:r>
            <a:endParaRPr lang="ru-RU"/>
          </a:p>
        </p:txBody>
      </p:sp>
      <p:grpSp>
        <p:nvGrpSpPr>
          <p:cNvPr id="25" name="Group 24">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6" name="Rectangle 25">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7" name="Straight Connector 26">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FC7A8CDA-E264-D116-6EFA-BE3F9C77160A}"/>
              </a:ext>
            </a:extLst>
          </p:cNvPr>
          <p:cNvGraphicFramePr>
            <a:graphicFrameLocks noGrp="1"/>
          </p:cNvGraphicFramePr>
          <p:nvPr>
            <p:ph idx="1"/>
            <p:extLst>
              <p:ext uri="{D42A27DB-BD31-4B8C-83A1-F6EECF244321}">
                <p14:modId xmlns:p14="http://schemas.microsoft.com/office/powerpoint/2010/main" val="2503052534"/>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3666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51" name="Rectangle 5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52" name="Straight Connector 5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55" name="Rectangle 54">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34B1743-1D2A-AFB4-101C-9F2576652753}"/>
              </a:ext>
            </a:extLst>
          </p:cNvPr>
          <p:cNvPicPr>
            <a:picLocks noChangeAspect="1"/>
          </p:cNvPicPr>
          <p:nvPr/>
        </p:nvPicPr>
        <p:blipFill rotWithShape="1">
          <a:blip r:embed="rId3"/>
          <a:srcRect b="14773"/>
          <a:stretch/>
        </p:blipFill>
        <p:spPr>
          <a:xfrm>
            <a:off x="20" y="10"/>
            <a:ext cx="12191980" cy="6857989"/>
          </a:xfrm>
          <a:prstGeom prst="rect">
            <a:avLst/>
          </a:prstGeom>
        </p:spPr>
      </p:pic>
      <p:sp>
        <p:nvSpPr>
          <p:cNvPr id="57" name="Rectangle 5">
            <a:extLst>
              <a:ext uri="{FF2B5EF4-FFF2-40B4-BE49-F238E27FC236}">
                <a16:creationId xmlns:a16="http://schemas.microsoft.com/office/drawing/2014/main" id="{FDCD62BB-F134-412E-AF5B-602B0445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50337"/>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7C3EB-5CAE-A31F-DCB2-7DFD818408E2}"/>
              </a:ext>
            </a:extLst>
          </p:cNvPr>
          <p:cNvSpPr>
            <a:spLocks noGrp="1"/>
          </p:cNvSpPr>
          <p:nvPr>
            <p:ph type="title"/>
          </p:nvPr>
        </p:nvSpPr>
        <p:spPr>
          <a:xfrm>
            <a:off x="1048561" y="1066800"/>
            <a:ext cx="3931320" cy="2267193"/>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Analysis of the data:</a:t>
            </a:r>
          </a:p>
        </p:txBody>
      </p:sp>
      <p:grpSp>
        <p:nvGrpSpPr>
          <p:cNvPr id="59" name="Group 58">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60" name="Rectangle 59">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B3221B0F-C00C-AB2A-5137-8F3A75B0191A}"/>
              </a:ext>
            </a:extLst>
          </p:cNvPr>
          <p:cNvSpPr txBox="1"/>
          <p:nvPr/>
        </p:nvSpPr>
        <p:spPr>
          <a:xfrm>
            <a:off x="5867522" y="1877230"/>
            <a:ext cx="5458502" cy="2184444"/>
          </a:xfrm>
          <a:prstGeom prst="rect">
            <a:avLst/>
          </a:prstGeom>
          <a:solidFill>
            <a:schemeClr val="tx2">
              <a:lumMod val="10000"/>
              <a:lumOff val="90000"/>
            </a:schemeClr>
          </a:solidFill>
          <a:ln>
            <a:solidFill>
              <a:schemeClr val="tx1"/>
            </a:solidFill>
          </a:ln>
        </p:spPr>
        <p:txBody>
          <a:bodyPr wrap="square" rtlCol="0">
            <a:spAutoFit/>
          </a:bodyPr>
          <a:lstStyle/>
          <a:p>
            <a:pPr algn="ctr"/>
            <a:r>
              <a:rPr lang="en-US" sz="3200" b="1" u="sng" dirty="0"/>
              <a:t>Terms used in the project:</a:t>
            </a:r>
          </a:p>
          <a:p>
            <a:pPr>
              <a:lnSpc>
                <a:spcPct val="150000"/>
              </a:lnSpc>
            </a:pPr>
            <a:r>
              <a:rPr lang="en-US" sz="2400" dirty="0"/>
              <a:t>Fossil Fuel: Oil, Natural Gas &amp; Coal</a:t>
            </a:r>
          </a:p>
          <a:p>
            <a:pPr>
              <a:lnSpc>
                <a:spcPct val="150000"/>
              </a:lnSpc>
            </a:pPr>
            <a:r>
              <a:rPr lang="en-US" sz="2400" dirty="0"/>
              <a:t>Renewables Energy: Wind, Solar &amp; Hydro</a:t>
            </a:r>
          </a:p>
          <a:p>
            <a:pPr>
              <a:lnSpc>
                <a:spcPct val="150000"/>
              </a:lnSpc>
            </a:pPr>
            <a:r>
              <a:rPr lang="en-US" sz="2400" dirty="0"/>
              <a:t>GDP &amp; Population</a:t>
            </a:r>
            <a:endParaRPr lang="ru-RU" sz="2400" dirty="0"/>
          </a:p>
        </p:txBody>
      </p:sp>
    </p:spTree>
    <p:extLst>
      <p:ext uri="{BB962C8B-B14F-4D97-AF65-F5344CB8AC3E}">
        <p14:creationId xmlns:p14="http://schemas.microsoft.com/office/powerpoint/2010/main" val="374263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51" name="Rectangle 5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52" name="Straight Connector 5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55" name="Rectangle 54">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
            <a:extLst>
              <a:ext uri="{FF2B5EF4-FFF2-40B4-BE49-F238E27FC236}">
                <a16:creationId xmlns:a16="http://schemas.microsoft.com/office/drawing/2014/main" id="{FDCD62BB-F134-412E-AF5B-602B0445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50337"/>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7C3EB-5CAE-A31F-DCB2-7DFD818408E2}"/>
              </a:ext>
            </a:extLst>
          </p:cNvPr>
          <p:cNvSpPr>
            <a:spLocks noGrp="1"/>
          </p:cNvSpPr>
          <p:nvPr>
            <p:ph type="title"/>
          </p:nvPr>
        </p:nvSpPr>
        <p:spPr>
          <a:xfrm>
            <a:off x="1048561" y="1066800"/>
            <a:ext cx="3931320" cy="2267193"/>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Analysis of the data:</a:t>
            </a:r>
          </a:p>
        </p:txBody>
      </p:sp>
      <p:grpSp>
        <p:nvGrpSpPr>
          <p:cNvPr id="59" name="Group 58">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60" name="Rectangle 59">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4A2A25B5-CFC8-D78A-D52E-CCFF7CB9D80B}"/>
              </a:ext>
            </a:extLst>
          </p:cNvPr>
          <p:cNvPicPr>
            <a:picLocks noChangeAspect="1"/>
          </p:cNvPicPr>
          <p:nvPr/>
        </p:nvPicPr>
        <p:blipFill>
          <a:blip r:embed="rId3"/>
          <a:stretch>
            <a:fillRect/>
          </a:stretch>
        </p:blipFill>
        <p:spPr>
          <a:xfrm>
            <a:off x="5465462" y="972948"/>
            <a:ext cx="6497224" cy="4722090"/>
          </a:xfrm>
          <a:prstGeom prst="rect">
            <a:avLst/>
          </a:prstGeom>
        </p:spPr>
      </p:pic>
    </p:spTree>
    <p:extLst>
      <p:ext uri="{BB962C8B-B14F-4D97-AF65-F5344CB8AC3E}">
        <p14:creationId xmlns:p14="http://schemas.microsoft.com/office/powerpoint/2010/main" val="299209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51" name="Rectangle 5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52" name="Straight Connector 5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55" name="Rectangle 54">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
            <a:extLst>
              <a:ext uri="{FF2B5EF4-FFF2-40B4-BE49-F238E27FC236}">
                <a16:creationId xmlns:a16="http://schemas.microsoft.com/office/drawing/2014/main" id="{FDCD62BB-F134-412E-AF5B-602B0445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50337"/>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7C3EB-5CAE-A31F-DCB2-7DFD818408E2}"/>
              </a:ext>
            </a:extLst>
          </p:cNvPr>
          <p:cNvSpPr>
            <a:spLocks noGrp="1"/>
          </p:cNvSpPr>
          <p:nvPr>
            <p:ph type="title"/>
          </p:nvPr>
        </p:nvSpPr>
        <p:spPr>
          <a:xfrm>
            <a:off x="1048561" y="1066800"/>
            <a:ext cx="3931320" cy="2267193"/>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Analysis of the data:</a:t>
            </a:r>
          </a:p>
        </p:txBody>
      </p:sp>
      <p:grpSp>
        <p:nvGrpSpPr>
          <p:cNvPr id="59" name="Group 58">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60" name="Rectangle 59">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2D0FA3E6-E83A-6F70-2143-FD5BDC5C491D}"/>
              </a:ext>
            </a:extLst>
          </p:cNvPr>
          <p:cNvPicPr>
            <a:picLocks noChangeAspect="1"/>
          </p:cNvPicPr>
          <p:nvPr/>
        </p:nvPicPr>
        <p:blipFill>
          <a:blip r:embed="rId3"/>
          <a:stretch>
            <a:fillRect/>
          </a:stretch>
        </p:blipFill>
        <p:spPr>
          <a:xfrm>
            <a:off x="5440060" y="1005224"/>
            <a:ext cx="6591020" cy="4847551"/>
          </a:xfrm>
          <a:prstGeom prst="rect">
            <a:avLst/>
          </a:prstGeom>
        </p:spPr>
      </p:pic>
    </p:spTree>
    <p:extLst>
      <p:ext uri="{BB962C8B-B14F-4D97-AF65-F5344CB8AC3E}">
        <p14:creationId xmlns:p14="http://schemas.microsoft.com/office/powerpoint/2010/main" val="1921057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70" name="Rectangle 6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1" name="Straight Connector 7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74" name="Rectangle 73">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E7C9914-FE65-EA6E-FB88-8C19F1D9AC69}"/>
              </a:ext>
            </a:extLst>
          </p:cNvPr>
          <p:cNvPicPr>
            <a:picLocks noChangeAspect="1"/>
          </p:cNvPicPr>
          <p:nvPr/>
        </p:nvPicPr>
        <p:blipFill rotWithShape="1">
          <a:blip r:embed="rId3"/>
          <a:srcRect t="-15" b="2"/>
          <a:stretch/>
        </p:blipFill>
        <p:spPr>
          <a:xfrm>
            <a:off x="1756338" y="167048"/>
            <a:ext cx="9546809" cy="6612149"/>
          </a:xfrm>
          <a:prstGeom prst="rect">
            <a:avLst/>
          </a:prstGeom>
        </p:spPr>
      </p:pic>
      <p:sp>
        <p:nvSpPr>
          <p:cNvPr id="76"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8" name="Group 77">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45191" y="4550150"/>
            <a:ext cx="867485" cy="115439"/>
            <a:chOff x="8910933" y="1861308"/>
            <a:chExt cx="867485" cy="115439"/>
          </a:xfrm>
        </p:grpSpPr>
        <p:sp>
          <p:nvSpPr>
            <p:cNvPr id="79" name="Rectangle 78">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EA7C3EB-5CAE-A31F-DCB2-7DFD818408E2}"/>
              </a:ext>
            </a:extLst>
          </p:cNvPr>
          <p:cNvSpPr>
            <a:spLocks noGrp="1"/>
          </p:cNvSpPr>
          <p:nvPr>
            <p:ph type="title"/>
          </p:nvPr>
        </p:nvSpPr>
        <p:spPr>
          <a:xfrm>
            <a:off x="1437857" y="1398850"/>
            <a:ext cx="3282152" cy="2030150"/>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Analysis of the data:</a:t>
            </a:r>
          </a:p>
        </p:txBody>
      </p:sp>
      <p:pic>
        <p:nvPicPr>
          <p:cNvPr id="7" name="Picture 6">
            <a:extLst>
              <a:ext uri="{FF2B5EF4-FFF2-40B4-BE49-F238E27FC236}">
                <a16:creationId xmlns:a16="http://schemas.microsoft.com/office/drawing/2014/main" id="{CB6994E8-AC2A-1B2A-46A3-DB9B305958F9}"/>
              </a:ext>
            </a:extLst>
          </p:cNvPr>
          <p:cNvPicPr>
            <a:picLocks noChangeAspect="1"/>
          </p:cNvPicPr>
          <p:nvPr/>
        </p:nvPicPr>
        <p:blipFill>
          <a:blip r:embed="rId4"/>
          <a:stretch>
            <a:fillRect/>
          </a:stretch>
        </p:blipFill>
        <p:spPr>
          <a:xfrm>
            <a:off x="9482230" y="440369"/>
            <a:ext cx="1323975" cy="590550"/>
          </a:xfrm>
          <a:prstGeom prst="rect">
            <a:avLst/>
          </a:prstGeom>
        </p:spPr>
      </p:pic>
    </p:spTree>
    <p:extLst>
      <p:ext uri="{BB962C8B-B14F-4D97-AF65-F5344CB8AC3E}">
        <p14:creationId xmlns:p14="http://schemas.microsoft.com/office/powerpoint/2010/main" val="256379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70" name="Rectangle 6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1" name="Straight Connector 7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74" name="Rectangle 73">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8" name="Group 77">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45191" y="4550150"/>
            <a:ext cx="867485" cy="115439"/>
            <a:chOff x="8910933" y="1861308"/>
            <a:chExt cx="867485" cy="115439"/>
          </a:xfrm>
        </p:grpSpPr>
        <p:sp>
          <p:nvSpPr>
            <p:cNvPr id="79" name="Rectangle 78">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EA7C3EB-5CAE-A31F-DCB2-7DFD818408E2}"/>
              </a:ext>
            </a:extLst>
          </p:cNvPr>
          <p:cNvSpPr>
            <a:spLocks noGrp="1"/>
          </p:cNvSpPr>
          <p:nvPr>
            <p:ph type="title"/>
          </p:nvPr>
        </p:nvSpPr>
        <p:spPr>
          <a:xfrm>
            <a:off x="1437857" y="1398850"/>
            <a:ext cx="3282152" cy="2030150"/>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Analysis of the data:</a:t>
            </a:r>
          </a:p>
        </p:txBody>
      </p:sp>
      <p:pic>
        <p:nvPicPr>
          <p:cNvPr id="4" name="Picture 3">
            <a:extLst>
              <a:ext uri="{FF2B5EF4-FFF2-40B4-BE49-F238E27FC236}">
                <a16:creationId xmlns:a16="http://schemas.microsoft.com/office/drawing/2014/main" id="{050B75C3-067A-6CEB-EEC7-26338F1460DE}"/>
              </a:ext>
            </a:extLst>
          </p:cNvPr>
          <p:cNvPicPr>
            <a:picLocks noChangeAspect="1"/>
          </p:cNvPicPr>
          <p:nvPr/>
        </p:nvPicPr>
        <p:blipFill>
          <a:blip r:embed="rId3"/>
          <a:stretch>
            <a:fillRect/>
          </a:stretch>
        </p:blipFill>
        <p:spPr>
          <a:xfrm>
            <a:off x="5325291" y="522447"/>
            <a:ext cx="6703090" cy="1625362"/>
          </a:xfrm>
          <a:prstGeom prst="rect">
            <a:avLst/>
          </a:prstGeom>
          <a:ln>
            <a:solidFill>
              <a:schemeClr val="tx1"/>
            </a:solidFill>
          </a:ln>
        </p:spPr>
      </p:pic>
      <p:pic>
        <p:nvPicPr>
          <p:cNvPr id="7" name="Picture 6">
            <a:extLst>
              <a:ext uri="{FF2B5EF4-FFF2-40B4-BE49-F238E27FC236}">
                <a16:creationId xmlns:a16="http://schemas.microsoft.com/office/drawing/2014/main" id="{D45155D0-98EA-60D1-159A-4285249296FC}"/>
              </a:ext>
            </a:extLst>
          </p:cNvPr>
          <p:cNvPicPr>
            <a:picLocks noChangeAspect="1"/>
          </p:cNvPicPr>
          <p:nvPr/>
        </p:nvPicPr>
        <p:blipFill>
          <a:blip r:embed="rId4"/>
          <a:stretch>
            <a:fillRect/>
          </a:stretch>
        </p:blipFill>
        <p:spPr>
          <a:xfrm>
            <a:off x="5755863" y="2410495"/>
            <a:ext cx="5841945" cy="4027213"/>
          </a:xfrm>
          <a:prstGeom prst="rect">
            <a:avLst/>
          </a:prstGeom>
          <a:ln>
            <a:solidFill>
              <a:schemeClr val="tx1"/>
            </a:solidFill>
          </a:ln>
        </p:spPr>
      </p:pic>
    </p:spTree>
    <p:extLst>
      <p:ext uri="{BB962C8B-B14F-4D97-AF65-F5344CB8AC3E}">
        <p14:creationId xmlns:p14="http://schemas.microsoft.com/office/powerpoint/2010/main" val="3853694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70" name="Rectangle 6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1" name="Straight Connector 7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74" name="Rectangle 73">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8" name="Group 77">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45191" y="4550150"/>
            <a:ext cx="867485" cy="115439"/>
            <a:chOff x="8910933" y="1861308"/>
            <a:chExt cx="867485" cy="115439"/>
          </a:xfrm>
        </p:grpSpPr>
        <p:sp>
          <p:nvSpPr>
            <p:cNvPr id="79" name="Rectangle 78">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EA7C3EB-5CAE-A31F-DCB2-7DFD818408E2}"/>
              </a:ext>
            </a:extLst>
          </p:cNvPr>
          <p:cNvSpPr>
            <a:spLocks noGrp="1"/>
          </p:cNvSpPr>
          <p:nvPr>
            <p:ph type="title"/>
          </p:nvPr>
        </p:nvSpPr>
        <p:spPr>
          <a:xfrm>
            <a:off x="1437857" y="1398850"/>
            <a:ext cx="3282152" cy="2030150"/>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Analysis of the data:</a:t>
            </a:r>
          </a:p>
        </p:txBody>
      </p:sp>
      <p:pic>
        <p:nvPicPr>
          <p:cNvPr id="5" name="Picture 4">
            <a:extLst>
              <a:ext uri="{FF2B5EF4-FFF2-40B4-BE49-F238E27FC236}">
                <a16:creationId xmlns:a16="http://schemas.microsoft.com/office/drawing/2014/main" id="{E89F1949-A9F8-147E-8597-805B563EE1BF}"/>
              </a:ext>
            </a:extLst>
          </p:cNvPr>
          <p:cNvPicPr>
            <a:picLocks noChangeAspect="1"/>
          </p:cNvPicPr>
          <p:nvPr/>
        </p:nvPicPr>
        <p:blipFill>
          <a:blip r:embed="rId3"/>
          <a:stretch>
            <a:fillRect/>
          </a:stretch>
        </p:blipFill>
        <p:spPr>
          <a:xfrm>
            <a:off x="5270085" y="1189968"/>
            <a:ext cx="6760995" cy="4679804"/>
          </a:xfrm>
          <a:prstGeom prst="rect">
            <a:avLst/>
          </a:prstGeom>
        </p:spPr>
      </p:pic>
    </p:spTree>
    <p:extLst>
      <p:ext uri="{BB962C8B-B14F-4D97-AF65-F5344CB8AC3E}">
        <p14:creationId xmlns:p14="http://schemas.microsoft.com/office/powerpoint/2010/main" val="179673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70" name="Rectangle 6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1" name="Straight Connector 7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74" name="Rectangle 73">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1"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8" name="Group 77">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45191" y="4550150"/>
            <a:ext cx="867485" cy="115439"/>
            <a:chOff x="8910933" y="1861308"/>
            <a:chExt cx="867485" cy="115439"/>
          </a:xfrm>
        </p:grpSpPr>
        <p:sp>
          <p:nvSpPr>
            <p:cNvPr id="79" name="Rectangle 78">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EA7C3EB-5CAE-A31F-DCB2-7DFD818408E2}"/>
              </a:ext>
            </a:extLst>
          </p:cNvPr>
          <p:cNvSpPr>
            <a:spLocks noGrp="1"/>
          </p:cNvSpPr>
          <p:nvPr>
            <p:ph type="title"/>
          </p:nvPr>
        </p:nvSpPr>
        <p:spPr>
          <a:xfrm>
            <a:off x="1437857" y="1398850"/>
            <a:ext cx="3282152" cy="2030150"/>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Analysis of the data:</a:t>
            </a:r>
          </a:p>
        </p:txBody>
      </p:sp>
      <p:pic>
        <p:nvPicPr>
          <p:cNvPr id="3" name="Picture 2">
            <a:extLst>
              <a:ext uri="{FF2B5EF4-FFF2-40B4-BE49-F238E27FC236}">
                <a16:creationId xmlns:a16="http://schemas.microsoft.com/office/drawing/2014/main" id="{538DAC73-361C-1FCD-58ED-7D848F048C35}"/>
              </a:ext>
            </a:extLst>
          </p:cNvPr>
          <p:cNvPicPr>
            <a:picLocks noChangeAspect="1"/>
          </p:cNvPicPr>
          <p:nvPr/>
        </p:nvPicPr>
        <p:blipFill>
          <a:blip r:embed="rId3"/>
          <a:stretch>
            <a:fillRect/>
          </a:stretch>
        </p:blipFill>
        <p:spPr>
          <a:xfrm>
            <a:off x="5228566" y="364908"/>
            <a:ext cx="6686159" cy="6335486"/>
          </a:xfrm>
          <a:prstGeom prst="rect">
            <a:avLst/>
          </a:prstGeom>
          <a:ln>
            <a:solidFill>
              <a:schemeClr val="tx1"/>
            </a:solidFill>
          </a:ln>
        </p:spPr>
      </p:pic>
    </p:spTree>
    <p:extLst>
      <p:ext uri="{BB962C8B-B14F-4D97-AF65-F5344CB8AC3E}">
        <p14:creationId xmlns:p14="http://schemas.microsoft.com/office/powerpoint/2010/main" val="2003108549"/>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966</Words>
  <Application>Microsoft Office PowerPoint</Application>
  <PresentationFormat>Widescreen</PresentationFormat>
  <Paragraphs>69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Bembo</vt:lpstr>
      <vt:lpstr>Calibri</vt:lpstr>
      <vt:lpstr>Söhne</vt:lpstr>
      <vt:lpstr>AdornVTI</vt:lpstr>
      <vt:lpstr>Analysis of Worldwide &amp; Historical Energy Consumption</vt:lpstr>
      <vt:lpstr>Project Flow Structure</vt:lpstr>
      <vt:lpstr>Analysis of the data:</vt:lpstr>
      <vt:lpstr>Analysis of the data:</vt:lpstr>
      <vt:lpstr>Analysis of the data:</vt:lpstr>
      <vt:lpstr>Analysis of the data:</vt:lpstr>
      <vt:lpstr>Analysis of the data:</vt:lpstr>
      <vt:lpstr>Analysis of the data:</vt:lpstr>
      <vt:lpstr>Analysis of the data:</vt:lpstr>
      <vt:lpstr>Analysis of the data:</vt:lpstr>
      <vt:lpstr>Analysis of the data:</vt:lpstr>
      <vt:lpstr>Analysis of the data:</vt:lpstr>
      <vt:lpstr>Conclusion</vt:lpstr>
      <vt:lpstr>Thank you!</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and Dashboards with Tableau</dc:title>
  <dc:creator>Marlen Mussayev</dc:creator>
  <cp:lastModifiedBy>Marlen Mussayev</cp:lastModifiedBy>
  <cp:revision>4</cp:revision>
  <dcterms:created xsi:type="dcterms:W3CDTF">2023-08-07T14:42:17Z</dcterms:created>
  <dcterms:modified xsi:type="dcterms:W3CDTF">2023-08-17T19:53:55Z</dcterms:modified>
</cp:coreProperties>
</file>