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F3"/>
    <a:srgbClr val="0400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7"/>
    <p:restoredTop sz="94714"/>
  </p:normalViewPr>
  <p:slideViewPr>
    <p:cSldViewPr snapToGrid="0">
      <p:cViewPr varScale="1">
        <p:scale>
          <a:sx n="95" d="100"/>
          <a:sy n="95" d="100"/>
        </p:scale>
        <p:origin x="20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BD53-53E1-908A-0E11-E12FCF3BA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67929B-AEC4-DAA7-8670-C69AD920F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C7CB88-3F1D-1169-BF79-DE88E0A7BB77}"/>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5" name="Footer Placeholder 4">
            <a:extLst>
              <a:ext uri="{FF2B5EF4-FFF2-40B4-BE49-F238E27FC236}">
                <a16:creationId xmlns:a16="http://schemas.microsoft.com/office/drawing/2014/main" id="{D768929E-0C91-394F-FA7F-8F7A6C35C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27AA8-7551-B2C8-C62A-B9FAC9C4AB6E}"/>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308886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3F92-7E79-F577-8864-05027149DB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2F4D3-25C4-3388-F7C5-2AD1E5445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8D3CD-DBB7-F214-496D-4DA2EC8FDE42}"/>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5" name="Footer Placeholder 4">
            <a:extLst>
              <a:ext uri="{FF2B5EF4-FFF2-40B4-BE49-F238E27FC236}">
                <a16:creationId xmlns:a16="http://schemas.microsoft.com/office/drawing/2014/main" id="{D8BAABA4-B51C-7F53-926C-C7EDA6F43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977D-7E6B-5580-36EA-FE5FEBE28971}"/>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353501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60AB2-2E19-0A62-5728-FD70FF3EF7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A81F3-E4FD-DFD1-C948-7ABA52DDC0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9463F-87B0-B630-2918-C5D50BEC9407}"/>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5" name="Footer Placeholder 4">
            <a:extLst>
              <a:ext uri="{FF2B5EF4-FFF2-40B4-BE49-F238E27FC236}">
                <a16:creationId xmlns:a16="http://schemas.microsoft.com/office/drawing/2014/main" id="{3AE46D6C-4712-2930-476D-8DCD4EF88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196A-CF76-2F3D-295E-DFEEF3FC2201}"/>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36369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8E13-A4AE-2644-68B6-B714E2153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D5EB3-D632-2503-E66B-684799C2C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E0082-C9FB-F851-C1C8-915E38B22475}"/>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5" name="Footer Placeholder 4">
            <a:extLst>
              <a:ext uri="{FF2B5EF4-FFF2-40B4-BE49-F238E27FC236}">
                <a16:creationId xmlns:a16="http://schemas.microsoft.com/office/drawing/2014/main" id="{B494CA35-A061-A5FF-3597-809AF95A5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B4580-D2D8-862D-9630-E5D84AC07E41}"/>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422463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DCFB-F095-D8B2-40E4-602648A3C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6F51EE-3978-AC0A-95A2-6FBBB48C30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FF582-F2D1-A544-1FAE-F6E0409D12B8}"/>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5" name="Footer Placeholder 4">
            <a:extLst>
              <a:ext uri="{FF2B5EF4-FFF2-40B4-BE49-F238E27FC236}">
                <a16:creationId xmlns:a16="http://schemas.microsoft.com/office/drawing/2014/main" id="{4E65C232-AACA-D055-2EB9-35E041835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11F70-F1C6-4DB6-5FDB-649B75658178}"/>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30180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9764-5F4D-B008-C1B5-0B634E510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6A647-1D1A-7499-AFAD-C4A9D8EF8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66E242-B69A-4491-0836-991C129C6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1D8889-BADD-EC55-48CC-BD6AD1471F7B}"/>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6" name="Footer Placeholder 5">
            <a:extLst>
              <a:ext uri="{FF2B5EF4-FFF2-40B4-BE49-F238E27FC236}">
                <a16:creationId xmlns:a16="http://schemas.microsoft.com/office/drawing/2014/main" id="{6BB27995-A6ED-3D0E-A260-038B5574C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428A4-9A28-3F70-BEAF-714DC184222E}"/>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76606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9D27-509F-3E73-4B9A-ED75021EFB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1E5B02-CA25-F4B0-7131-D1ED131CD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FDD94-0789-F64E-C94A-D144B3803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55C3E2-C7C7-6296-7D3A-12A2E6224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54A82-54B3-F087-BAD9-099E204323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6BE001-2359-C031-6D7C-88292618CDEE}"/>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8" name="Footer Placeholder 7">
            <a:extLst>
              <a:ext uri="{FF2B5EF4-FFF2-40B4-BE49-F238E27FC236}">
                <a16:creationId xmlns:a16="http://schemas.microsoft.com/office/drawing/2014/main" id="{DA4EDC06-1BA2-30F9-87C5-3CED38E9E6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3229B-8667-0192-5F08-5E8FE22FD612}"/>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275180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2B56-D374-B6BA-E2D1-7894D93E9D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6BBFAA-3712-EAC1-51CC-5FAFCA0A8CEA}"/>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4" name="Footer Placeholder 3">
            <a:extLst>
              <a:ext uri="{FF2B5EF4-FFF2-40B4-BE49-F238E27FC236}">
                <a16:creationId xmlns:a16="http://schemas.microsoft.com/office/drawing/2014/main" id="{89CE69CB-7662-9C7B-D92B-27ECE3338C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493DE-CAC4-0FA0-C108-42DF61C67DF5}"/>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128182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83393-8CBD-10E3-FE12-F55E98AE50B9}"/>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3" name="Footer Placeholder 2">
            <a:extLst>
              <a:ext uri="{FF2B5EF4-FFF2-40B4-BE49-F238E27FC236}">
                <a16:creationId xmlns:a16="http://schemas.microsoft.com/office/drawing/2014/main" id="{66813B88-B020-7A60-C2B6-3356CC52D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FDA099-A6A3-8FB3-9A13-9F3C81DCCC50}"/>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10219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047E-D656-A86D-D60E-FB4BE447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4BD16-8479-3646-E01E-1E933CBDC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F0D17-61A3-B83E-EEEB-58CEFABD7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14728-91B7-2C75-C3F9-D8757EFAC1C0}"/>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6" name="Footer Placeholder 5">
            <a:extLst>
              <a:ext uri="{FF2B5EF4-FFF2-40B4-BE49-F238E27FC236}">
                <a16:creationId xmlns:a16="http://schemas.microsoft.com/office/drawing/2014/main" id="{8426D1C0-0EB2-842F-27D6-E259D8ADE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C75CF-1874-D7BA-B669-816625368AE9}"/>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422095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DB5F-1544-C116-4C8C-60F2769FF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EC836A-7249-E1D1-A1EA-7D0350207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FBFC6-2E93-32DB-F3BC-E9854A2A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C4A7F-919C-EA3B-FBF0-7DA665C7E6AF}"/>
              </a:ext>
            </a:extLst>
          </p:cNvPr>
          <p:cNvSpPr>
            <a:spLocks noGrp="1"/>
          </p:cNvSpPr>
          <p:nvPr>
            <p:ph type="dt" sz="half" idx="10"/>
          </p:nvPr>
        </p:nvSpPr>
        <p:spPr/>
        <p:txBody>
          <a:bodyPr/>
          <a:lstStyle/>
          <a:p>
            <a:fld id="{4B864223-61B9-F546-941B-8A85FD07A3BB}" type="datetimeFigureOut">
              <a:rPr lang="en-US" smtClean="0"/>
              <a:t>1/24/25</a:t>
            </a:fld>
            <a:endParaRPr lang="en-US"/>
          </a:p>
        </p:txBody>
      </p:sp>
      <p:sp>
        <p:nvSpPr>
          <p:cNvPr id="6" name="Footer Placeholder 5">
            <a:extLst>
              <a:ext uri="{FF2B5EF4-FFF2-40B4-BE49-F238E27FC236}">
                <a16:creationId xmlns:a16="http://schemas.microsoft.com/office/drawing/2014/main" id="{95EE0902-F922-E88D-0E7B-1E3F1F7DD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BAD3C-9A9A-04FA-B183-6E8648FCDD18}"/>
              </a:ext>
            </a:extLst>
          </p:cNvPr>
          <p:cNvSpPr>
            <a:spLocks noGrp="1"/>
          </p:cNvSpPr>
          <p:nvPr>
            <p:ph type="sldNum" sz="quarter" idx="12"/>
          </p:nvPr>
        </p:nvSpPr>
        <p:spPr/>
        <p:txBody>
          <a:bodyPr/>
          <a:lstStyle/>
          <a:p>
            <a:fld id="{E919CF3E-D1E2-4E4A-9675-89A6FFEC01F1}" type="slidenum">
              <a:rPr lang="en-US" smtClean="0"/>
              <a:t>‹#›</a:t>
            </a:fld>
            <a:endParaRPr lang="en-US"/>
          </a:p>
        </p:txBody>
      </p:sp>
    </p:spTree>
    <p:extLst>
      <p:ext uri="{BB962C8B-B14F-4D97-AF65-F5344CB8AC3E}">
        <p14:creationId xmlns:p14="http://schemas.microsoft.com/office/powerpoint/2010/main" val="387972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59C2F-9E40-3D59-4284-B512CE6D9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4CDB6E-BBE0-44AF-8088-9319034F6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680C5-A09E-E294-8DC1-C266F0D4B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864223-61B9-F546-941B-8A85FD07A3BB}" type="datetimeFigureOut">
              <a:rPr lang="en-US" smtClean="0"/>
              <a:t>1/24/25</a:t>
            </a:fld>
            <a:endParaRPr lang="en-US"/>
          </a:p>
        </p:txBody>
      </p:sp>
      <p:sp>
        <p:nvSpPr>
          <p:cNvPr id="5" name="Footer Placeholder 4">
            <a:extLst>
              <a:ext uri="{FF2B5EF4-FFF2-40B4-BE49-F238E27FC236}">
                <a16:creationId xmlns:a16="http://schemas.microsoft.com/office/drawing/2014/main" id="{720AD4A6-0585-285E-A91B-AFC4DC096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C51643-157A-E8AC-223C-2C94AA7F6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19CF3E-D1E2-4E4A-9675-89A6FFEC01F1}" type="slidenum">
              <a:rPr lang="en-US" smtClean="0"/>
              <a:t>‹#›</a:t>
            </a:fld>
            <a:endParaRPr lang="en-US"/>
          </a:p>
        </p:txBody>
      </p:sp>
    </p:spTree>
    <p:extLst>
      <p:ext uri="{BB962C8B-B14F-4D97-AF65-F5344CB8AC3E}">
        <p14:creationId xmlns:p14="http://schemas.microsoft.com/office/powerpoint/2010/main" val="358948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00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30E1-4680-2461-1034-7322B74D3A36}"/>
              </a:ext>
            </a:extLst>
          </p:cNvPr>
          <p:cNvSpPr>
            <a:spLocks noGrp="1"/>
          </p:cNvSpPr>
          <p:nvPr>
            <p:ph type="ctrTitle"/>
          </p:nvPr>
        </p:nvSpPr>
        <p:spPr>
          <a:xfrm>
            <a:off x="1524000" y="1122362"/>
            <a:ext cx="9144000" cy="3301719"/>
          </a:xfrm>
        </p:spPr>
        <p:txBody>
          <a:bodyPr>
            <a:normAutofit fontScale="90000"/>
          </a:bodyPr>
          <a:lstStyle/>
          <a:p>
            <a:br>
              <a:rPr lang="en-US"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br>
            <a:br>
              <a:rPr lang="en-US"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br>
            <a:r>
              <a:rPr lang="en-US"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Experimentation Engineer Assignment</a:t>
            </a:r>
            <a:br>
              <a:rPr lang="en-US" dirty="0">
                <a:solidFill>
                  <a:srgbClr val="000000"/>
                </a:solidFill>
                <a:effectLst/>
                <a:latin typeface="Helvetica" pitchFamily="2" charset="0"/>
              </a:rPr>
            </a:br>
            <a:endParaRPr lang="en-US" dirty="0"/>
          </a:p>
        </p:txBody>
      </p:sp>
      <p:sp>
        <p:nvSpPr>
          <p:cNvPr id="3" name="Subtitle 2">
            <a:extLst>
              <a:ext uri="{FF2B5EF4-FFF2-40B4-BE49-F238E27FC236}">
                <a16:creationId xmlns:a16="http://schemas.microsoft.com/office/drawing/2014/main" id="{3F1C8EEB-B2D8-91CA-1946-4D9882C36252}"/>
              </a:ext>
            </a:extLst>
          </p:cNvPr>
          <p:cNvSpPr>
            <a:spLocks noGrp="1"/>
          </p:cNvSpPr>
          <p:nvPr>
            <p:ph type="subTitle" idx="1"/>
          </p:nvPr>
        </p:nvSpPr>
        <p:spPr>
          <a:xfrm>
            <a:off x="1524000" y="4666128"/>
            <a:ext cx="9144000" cy="591671"/>
          </a:xfrm>
        </p:spPr>
        <p:txBody>
          <a:bodyPr/>
          <a:lstStyle/>
          <a:p>
            <a:r>
              <a:rPr lang="en-US"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Experimentation Platform Usage Analysis</a:t>
            </a:r>
          </a:p>
        </p:txBody>
      </p:sp>
    </p:spTree>
    <p:extLst>
      <p:ext uri="{BB962C8B-B14F-4D97-AF65-F5344CB8AC3E}">
        <p14:creationId xmlns:p14="http://schemas.microsoft.com/office/powerpoint/2010/main" val="270287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a:extLst>
            <a:ext uri="{FF2B5EF4-FFF2-40B4-BE49-F238E27FC236}">
              <a16:creationId xmlns:a16="http://schemas.microsoft.com/office/drawing/2014/main" id="{0C8EA577-253B-0E90-4049-4FBCC3F17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DEB32-418B-07EA-AA83-EC5E7C2B9849}"/>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ICE and RICE: Alternative Methods for Prioritizing Experiments</a:t>
            </a:r>
          </a:p>
        </p:txBody>
      </p:sp>
      <p:sp>
        <p:nvSpPr>
          <p:cNvPr id="3" name="Content Placeholder 2">
            <a:extLst>
              <a:ext uri="{FF2B5EF4-FFF2-40B4-BE49-F238E27FC236}">
                <a16:creationId xmlns:a16="http://schemas.microsoft.com/office/drawing/2014/main" id="{AB006AA9-3CF6-3A42-9865-735219A2402D}"/>
              </a:ext>
            </a:extLst>
          </p:cNvPr>
          <p:cNvSpPr>
            <a:spLocks noGrp="1"/>
          </p:cNvSpPr>
          <p:nvPr>
            <p:ph idx="1"/>
          </p:nvPr>
        </p:nvSpPr>
        <p:spPr>
          <a:solidFill>
            <a:schemeClr val="bg1"/>
          </a:solidFill>
        </p:spPr>
        <p:txBody>
          <a:bodyPr>
            <a:normAutofit/>
          </a:bodyPr>
          <a:lstStyle/>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Recommendations:</a:t>
            </a:r>
          </a:p>
          <a:p>
            <a:pPr marL="0"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Use ICE:</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For quick prioritization when detailed reach data is unavailable.</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Ideal for smaller experiments or when resources are constrained.</a:t>
            </a:r>
          </a:p>
          <a:p>
            <a:pPr marL="0"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Use RICE:</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For large-scale experiments with significant potential reach.</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When prioritizing experiments with measurable impact across the user base.</a:t>
            </a:r>
          </a:p>
        </p:txBody>
      </p:sp>
    </p:spTree>
    <p:extLst>
      <p:ext uri="{BB962C8B-B14F-4D97-AF65-F5344CB8AC3E}">
        <p14:creationId xmlns:p14="http://schemas.microsoft.com/office/powerpoint/2010/main" val="77683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a:extLst>
            <a:ext uri="{FF2B5EF4-FFF2-40B4-BE49-F238E27FC236}">
              <a16:creationId xmlns:a16="http://schemas.microsoft.com/office/drawing/2014/main" id="{C0E76E79-A225-56DD-E8D0-45353A1FC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3249F-8CC3-86F6-AB5D-15032A8DDB48}"/>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Conclusions and suggestions:</a:t>
            </a:r>
          </a:p>
        </p:txBody>
      </p:sp>
      <p:sp>
        <p:nvSpPr>
          <p:cNvPr id="3" name="Content Placeholder 2">
            <a:extLst>
              <a:ext uri="{FF2B5EF4-FFF2-40B4-BE49-F238E27FC236}">
                <a16:creationId xmlns:a16="http://schemas.microsoft.com/office/drawing/2014/main" id="{6FA7BBCB-3B0D-454E-BF13-C7FED147A05E}"/>
              </a:ext>
            </a:extLst>
          </p:cNvPr>
          <p:cNvSpPr>
            <a:spLocks noGrp="1"/>
          </p:cNvSpPr>
          <p:nvPr>
            <p:ph idx="1"/>
          </p:nvPr>
        </p:nvSpPr>
        <p:spPr>
          <a:solidFill>
            <a:schemeClr val="bg1"/>
          </a:solidFill>
        </p:spPr>
        <p:txBody>
          <a:bodyPr>
            <a:normAutofit/>
          </a:bodyPr>
          <a:lstStyle/>
          <a:p>
            <a:pPr marL="457200" indent="-457200">
              <a:buAutoNum type="arabicPeriod"/>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Evaluate the potential of experiments before they are launched to save the time and resources needed to run and evaluate them. </a:t>
            </a:r>
          </a:p>
          <a:p>
            <a:pPr marL="457200" indent="-457200">
              <a:buAutoNum type="arabicPeriod"/>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Consider reporting the number of experiments in progress per to correctly attribute the impact of experiments running for more than one month.</a:t>
            </a:r>
          </a:p>
          <a:p>
            <a:pPr marL="457200" indent="-457200">
              <a:buAutoNum type="arabicPeriod"/>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Incorporate statistical significance into calculations when estimating their impact, especially when the fraction of users exposed to them was small.</a:t>
            </a:r>
          </a:p>
          <a:p>
            <a:pPr marL="457200" indent="-457200">
              <a:buAutoNum type="arabicPeriod"/>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Consider using Machine Learning to calculate ICE or RICE for past experiments based on available data and use the findings to make more accurate estimates </a:t>
            </a:r>
            <a:r>
              <a:rPr lang="en-US" sz="2000">
                <a:latin typeface="Helvetica Neue Medium" panose="02000503000000020004" pitchFamily="2" charset="0"/>
                <a:ea typeface="Helvetica Neue Medium" panose="02000503000000020004" pitchFamily="2" charset="0"/>
                <a:cs typeface="Helvetica Neue Medium" panose="02000503000000020004" pitchFamily="2" charset="0"/>
              </a:rPr>
              <a:t>in future.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853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6A8A9-C5B7-89B9-2FFD-4DBA47296A1B}"/>
              </a:ext>
            </a:extLst>
          </p:cNvPr>
          <p:cNvSpPr>
            <a:spLocks noGrp="1"/>
          </p:cNvSpPr>
          <p:nvPr>
            <p:ph type="title"/>
          </p:nvPr>
        </p:nvSpPr>
        <p:spPr>
          <a:solidFill>
            <a:schemeClr val="bg1"/>
          </a:solidFill>
        </p:spPr>
        <p:txBody>
          <a:bodyPr>
            <a:normAutofit fontScale="90000"/>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Analyzing Experimentation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Platform usage: key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i</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nsights and recommendations</a:t>
            </a:r>
            <a:endParaRPr lang="en-US"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3" name="Content Placeholder 2">
            <a:extLst>
              <a:ext uri="{FF2B5EF4-FFF2-40B4-BE49-F238E27FC236}">
                <a16:creationId xmlns:a16="http://schemas.microsoft.com/office/drawing/2014/main" id="{9E400F2D-052F-733C-1ECF-14757FAB5854}"/>
              </a:ext>
            </a:extLst>
          </p:cNvPr>
          <p:cNvSpPr>
            <a:spLocks noGrp="1"/>
          </p:cNvSpPr>
          <p:nvPr>
            <p:ph idx="1"/>
          </p:nvPr>
        </p:nvSpPr>
        <p:spPr>
          <a:solidFill>
            <a:schemeClr val="bg1"/>
          </a:solidFill>
        </p:spPr>
        <p:txBody>
          <a:bodyPr/>
          <a:lstStyle/>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This presentation focuses on the analysis of the Experimentation Platform usage data to identify inefficiencies, highlight areas for improvement, and propose actionable recommendations. </a:t>
            </a: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The goal is to optimize the platform’s effectiveness and ensure experiments deliver meaningful business impact.</a:t>
            </a:r>
          </a:p>
        </p:txBody>
      </p:sp>
    </p:spTree>
    <p:extLst>
      <p:ext uri="{BB962C8B-B14F-4D97-AF65-F5344CB8AC3E}">
        <p14:creationId xmlns:p14="http://schemas.microsoft.com/office/powerpoint/2010/main" val="133098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307E-FEE0-568D-CC17-BC998AC05C99}"/>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Platform usage and experiment quality data:</a:t>
            </a:r>
          </a:p>
        </p:txBody>
      </p:sp>
      <p:sp>
        <p:nvSpPr>
          <p:cNvPr id="3" name="Content Placeholder 2">
            <a:extLst>
              <a:ext uri="{FF2B5EF4-FFF2-40B4-BE49-F238E27FC236}">
                <a16:creationId xmlns:a16="http://schemas.microsoft.com/office/drawing/2014/main" id="{34A3CFBE-62F1-E4C8-E1B7-479FCDA601B0}"/>
              </a:ext>
            </a:extLst>
          </p:cNvPr>
          <p:cNvSpPr>
            <a:spLocks noGrp="1"/>
          </p:cNvSpPr>
          <p:nvPr>
            <p:ph idx="1"/>
          </p:nvPr>
        </p:nvSpPr>
        <p:spPr>
          <a:solidFill>
            <a:schemeClr val="bg1"/>
          </a:solidFill>
        </p:spPr>
        <p:txBody>
          <a:bodyPr/>
          <a:lstStyle/>
          <a:p>
            <a:pPr marL="0" indent="0">
              <a:buNone/>
            </a:pPr>
            <a:endParaRPr lang="en-US" sz="2000" dirty="0"/>
          </a:p>
          <a:p>
            <a:pPr marL="0" indent="0">
              <a:buNone/>
            </a:pPr>
            <a:r>
              <a:rPr lang="en-US" sz="2000" dirty="0"/>
              <a:t>Using Pandas, a Python data analysis library, I combined the provided data into one </a:t>
            </a:r>
            <a:r>
              <a:rPr lang="en-US" sz="2000" dirty="0" err="1"/>
              <a:t>dataframe</a:t>
            </a:r>
            <a:r>
              <a:rPr lang="en-US" sz="2000" dirty="0"/>
              <a:t> and then computed correlation coefficients of its columns.</a:t>
            </a:r>
          </a:p>
          <a:p>
            <a:pPr marL="0" indent="0">
              <a:buNone/>
            </a:pPr>
            <a:endParaRPr lang="en-US" dirty="0"/>
          </a:p>
        </p:txBody>
      </p:sp>
      <p:pic>
        <p:nvPicPr>
          <p:cNvPr id="7" name="Picture 6" descr="A screen shot of a computer&#10;&#10;AI-generated content may be incorrect.">
            <a:extLst>
              <a:ext uri="{FF2B5EF4-FFF2-40B4-BE49-F238E27FC236}">
                <a16:creationId xmlns:a16="http://schemas.microsoft.com/office/drawing/2014/main" id="{9258D3CB-B6D6-DBD7-AE9A-120EF0F558A1}"/>
              </a:ext>
            </a:extLst>
          </p:cNvPr>
          <p:cNvPicPr>
            <a:picLocks noChangeAspect="1"/>
          </p:cNvPicPr>
          <p:nvPr/>
        </p:nvPicPr>
        <p:blipFill>
          <a:blip r:embed="rId2"/>
          <a:stretch>
            <a:fillRect/>
          </a:stretch>
        </p:blipFill>
        <p:spPr>
          <a:xfrm>
            <a:off x="838200" y="3195255"/>
            <a:ext cx="10515600" cy="1307857"/>
          </a:xfrm>
          <a:prstGeom prst="rect">
            <a:avLst/>
          </a:prstGeom>
        </p:spPr>
      </p:pic>
      <p:pic>
        <p:nvPicPr>
          <p:cNvPr id="9" name="Picture 8">
            <a:extLst>
              <a:ext uri="{FF2B5EF4-FFF2-40B4-BE49-F238E27FC236}">
                <a16:creationId xmlns:a16="http://schemas.microsoft.com/office/drawing/2014/main" id="{87AFCAE9-57A4-11F6-6FF4-E19E4B0CB809}"/>
              </a:ext>
            </a:extLst>
          </p:cNvPr>
          <p:cNvPicPr>
            <a:picLocks noChangeAspect="1"/>
          </p:cNvPicPr>
          <p:nvPr/>
        </p:nvPicPr>
        <p:blipFill>
          <a:blip r:embed="rId3"/>
          <a:stretch>
            <a:fillRect/>
          </a:stretch>
        </p:blipFill>
        <p:spPr>
          <a:xfrm>
            <a:off x="838201" y="4748860"/>
            <a:ext cx="10515599" cy="1333363"/>
          </a:xfrm>
          <a:prstGeom prst="rect">
            <a:avLst/>
          </a:prstGeom>
        </p:spPr>
      </p:pic>
    </p:spTree>
    <p:extLst>
      <p:ext uri="{BB962C8B-B14F-4D97-AF65-F5344CB8AC3E}">
        <p14:creationId xmlns:p14="http://schemas.microsoft.com/office/powerpoint/2010/main" val="427434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F0AC-C384-5CBA-FDEA-FC0EBFB9D536}"/>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Key observations – platform usage:</a:t>
            </a:r>
          </a:p>
        </p:txBody>
      </p:sp>
      <p:sp>
        <p:nvSpPr>
          <p:cNvPr id="3" name="Content Placeholder 2">
            <a:extLst>
              <a:ext uri="{FF2B5EF4-FFF2-40B4-BE49-F238E27FC236}">
                <a16:creationId xmlns:a16="http://schemas.microsoft.com/office/drawing/2014/main" id="{1C13861E-2341-4549-741A-D1594BFEA464}"/>
              </a:ext>
            </a:extLst>
          </p:cNvPr>
          <p:cNvSpPr>
            <a:spLocks noGrp="1"/>
          </p:cNvSpPr>
          <p:nvPr>
            <p:ph idx="1"/>
          </p:nvPr>
        </p:nvSpPr>
        <p:spPr>
          <a:solidFill>
            <a:schemeClr val="bg1"/>
          </a:solidFill>
        </p:spPr>
        <p:txBody>
          <a:bodyPr/>
          <a:lstStyle/>
          <a:p>
            <a:pPr marL="0" indent="0">
              <a:spcBef>
                <a:spcPts val="900"/>
              </a:spcBef>
              <a:buNone/>
            </a:pPr>
            <a:r>
              <a:rPr lang="en-US" sz="2000" dirty="0">
                <a:solidFill>
                  <a:srgbClr val="0E0E0E"/>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1. Inconsistencies in Experiment Launch vs. Completion:</a:t>
            </a:r>
          </a:p>
          <a:p>
            <a:pPr marL="0" indent="0">
              <a:spcBef>
                <a:spcPts val="900"/>
              </a:spcBef>
              <a:buNone/>
            </a:pPr>
            <a:r>
              <a:rPr lang="en-US" sz="2000" dirty="0">
                <a:solidFill>
                  <a:srgbClr val="0E0E0E"/>
                </a:solidFill>
                <a:effectLst/>
                <a:latin typeface="Helvetica Neue" panose="02000503000000020004" pitchFamily="2" charset="0"/>
                <a:ea typeface="Helvetica Neue" panose="02000503000000020004" pitchFamily="2" charset="0"/>
                <a:cs typeface="Helvetica Neue" panose="02000503000000020004" pitchFamily="2" charset="0"/>
              </a:rPr>
              <a:t>Some months show more experiments completed than launched, suggesting potential issues in data reporting or timing.</a:t>
            </a:r>
          </a:p>
          <a:p>
            <a:pPr marL="0" indent="0">
              <a:spcBef>
                <a:spcPts val="900"/>
              </a:spcBef>
              <a:buNone/>
            </a:pPr>
            <a:endParaRPr lang="en-US" sz="2000" dirty="0">
              <a:solidFill>
                <a:srgbClr val="0E0E0E"/>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spcBef>
                <a:spcPts val="900"/>
              </a:spcBef>
              <a:buNone/>
            </a:pPr>
            <a:r>
              <a:rPr lang="en-US" sz="2000" dirty="0">
                <a:solidFill>
                  <a:srgbClr val="0E0E0E"/>
                </a:solidFill>
                <a:latin typeface="Helvetica Neue Medium" panose="02000503000000020004" pitchFamily="2" charset="0"/>
                <a:ea typeface="Helvetica Neue Medium" panose="02000503000000020004" pitchFamily="2" charset="0"/>
                <a:cs typeface="Helvetica Neue Medium" panose="02000503000000020004" pitchFamily="2" charset="0"/>
              </a:rPr>
              <a:t>2. </a:t>
            </a:r>
            <a:r>
              <a:rPr lang="en-US" sz="2000" dirty="0">
                <a:solidFill>
                  <a:srgbClr val="0E0E0E"/>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Disproportionate Winning Control Variants:</a:t>
            </a:r>
          </a:p>
          <a:p>
            <a:pPr marL="0" indent="0">
              <a:spcBef>
                <a:spcPts val="900"/>
              </a:spcBef>
              <a:buNone/>
            </a:pPr>
            <a:r>
              <a:rPr lang="en-US" sz="2000" dirty="0">
                <a:solidFill>
                  <a:srgbClr val="0E0E0E"/>
                </a:solidFill>
                <a:effectLst/>
                <a:latin typeface="Helvetica Neue" panose="02000503000000020004" pitchFamily="2" charset="0"/>
                <a:ea typeface="Helvetica Neue" panose="02000503000000020004" pitchFamily="2" charset="0"/>
                <a:cs typeface="Helvetica Neue" panose="02000503000000020004" pitchFamily="2" charset="0"/>
              </a:rPr>
              <a:t>A higher-than-expected number of winning control variants might indicate poorly designed treatments or challenges in achieving statistically significant improvements.</a:t>
            </a:r>
          </a:p>
          <a:p>
            <a:pPr marL="0" indent="0">
              <a:spcBef>
                <a:spcPts val="900"/>
              </a:spcBef>
              <a:buNone/>
            </a:pPr>
            <a:endParaRPr lang="en-US" sz="2000" dirty="0">
              <a:solidFill>
                <a:srgbClr val="0E0E0E"/>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spcBef>
                <a:spcPts val="900"/>
              </a:spcBef>
              <a:buNone/>
            </a:pPr>
            <a:r>
              <a:rPr lang="en-US" sz="2000" dirty="0">
                <a:solidFill>
                  <a:srgbClr val="0E0E0E"/>
                </a:solidFill>
                <a:latin typeface="Helvetica Neue Medium" panose="02000503000000020004" pitchFamily="2" charset="0"/>
                <a:ea typeface="Helvetica Neue Medium" panose="02000503000000020004" pitchFamily="2" charset="0"/>
                <a:cs typeface="Helvetica Neue Medium" panose="02000503000000020004" pitchFamily="2" charset="0"/>
              </a:rPr>
              <a:t>3. </a:t>
            </a:r>
            <a:r>
              <a:rPr lang="en-US" sz="2000" dirty="0">
                <a:solidFill>
                  <a:srgbClr val="0E0E0E"/>
                </a:solidFill>
                <a:effectLst/>
                <a:latin typeface="Helvetica Neue Medium" panose="02000503000000020004" pitchFamily="2" charset="0"/>
                <a:ea typeface="Helvetica Neue Medium" panose="02000503000000020004" pitchFamily="2" charset="0"/>
                <a:cs typeface="Helvetica Neue Medium" panose="02000503000000020004" pitchFamily="2" charset="0"/>
              </a:rPr>
              <a:t>Low Risk Mitigation in Certain Periods:</a:t>
            </a:r>
          </a:p>
          <a:p>
            <a:pPr marL="0" indent="0">
              <a:spcBef>
                <a:spcPts val="900"/>
              </a:spcBef>
              <a:buNone/>
            </a:pPr>
            <a:r>
              <a:rPr lang="en-US" sz="2000" dirty="0">
                <a:solidFill>
                  <a:srgbClr val="0E0E0E"/>
                </a:solidFill>
                <a:effectLst/>
                <a:latin typeface="Helvetica Neue" panose="02000503000000020004" pitchFamily="2" charset="0"/>
                <a:ea typeface="Helvetica Neue" panose="02000503000000020004" pitchFamily="2" charset="0"/>
                <a:cs typeface="Helvetica Neue" panose="02000503000000020004" pitchFamily="2" charset="0"/>
              </a:rPr>
              <a:t>In specific months, the risk mitigation is negative or negligible, which might reflect experiments with low or unclear business impact.</a:t>
            </a:r>
          </a:p>
          <a:p>
            <a:pPr marL="0" indent="0">
              <a:buNone/>
            </a:pPr>
            <a:endParaRPr lang="en-US" dirty="0"/>
          </a:p>
        </p:txBody>
      </p:sp>
    </p:spTree>
    <p:extLst>
      <p:ext uri="{BB962C8B-B14F-4D97-AF65-F5344CB8AC3E}">
        <p14:creationId xmlns:p14="http://schemas.microsoft.com/office/powerpoint/2010/main" val="188246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A83E-58D1-5163-245D-2D6B41B0951D}"/>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Key observations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 data:</a:t>
            </a:r>
            <a:endPar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3" name="Content Placeholder 2">
            <a:extLst>
              <a:ext uri="{FF2B5EF4-FFF2-40B4-BE49-F238E27FC236}">
                <a16:creationId xmlns:a16="http://schemas.microsoft.com/office/drawing/2014/main" id="{8152E6E7-48CE-52B2-6265-2AD910FFFA3B}"/>
              </a:ext>
            </a:extLst>
          </p:cNvPr>
          <p:cNvSpPr>
            <a:spLocks noGrp="1"/>
          </p:cNvSpPr>
          <p:nvPr>
            <p:ph idx="1"/>
          </p:nvPr>
        </p:nvSpPr>
        <p:spPr>
          <a:solidFill>
            <a:schemeClr val="bg1"/>
          </a:solidFill>
        </p:spPr>
        <p:txBody>
          <a:bodyPr>
            <a:normAutofit/>
          </a:bodyPr>
          <a:lstStyle/>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1. Experiments Launched vs. Estimated Revenue Impact ( r = -0.701 ):</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There’s a strong negative correlation between the number of experiments launched and their estimated revenue impact, which suggests that increasing the number of experiments may dilute their overall effectiveness.</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Running too many experiments could result in lower-quality designs or spreading resources too thin, leading to less impactful outcomes.</a:t>
            </a:r>
          </a:p>
          <a:p>
            <a:pPr marL="0"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2. Winning Treatment vs. Estimated Revenue Impact ( r = 0.621 ):</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There’s a moderate positive correlation between experiments with winning treatments and the estimated revenue impact.</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When experiments succeed in identifying effective treatments, they contribute positively to revenue, which highlights the importance of focusing on designing impactful treatments.</a:t>
            </a:r>
          </a:p>
        </p:txBody>
      </p:sp>
    </p:spTree>
    <p:extLst>
      <p:ext uri="{BB962C8B-B14F-4D97-AF65-F5344CB8AC3E}">
        <p14:creationId xmlns:p14="http://schemas.microsoft.com/office/powerpoint/2010/main" val="25153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a:extLst>
            <a:ext uri="{FF2B5EF4-FFF2-40B4-BE49-F238E27FC236}">
              <a16:creationId xmlns:a16="http://schemas.microsoft.com/office/drawing/2014/main" id="{8E82A4DA-E138-FC53-D617-013E43F4F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7B949-047A-C4B8-039B-356D1CDDDEAC}"/>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Key observations – calculations:</a:t>
            </a:r>
          </a:p>
        </p:txBody>
      </p:sp>
      <p:sp>
        <p:nvSpPr>
          <p:cNvPr id="3" name="Content Placeholder 2">
            <a:extLst>
              <a:ext uri="{FF2B5EF4-FFF2-40B4-BE49-F238E27FC236}">
                <a16:creationId xmlns:a16="http://schemas.microsoft.com/office/drawing/2014/main" id="{4161EC60-8623-7633-3056-B7B3D5B16045}"/>
              </a:ext>
            </a:extLst>
          </p:cNvPr>
          <p:cNvSpPr>
            <a:spLocks noGrp="1"/>
          </p:cNvSpPr>
          <p:nvPr>
            <p:ph idx="1"/>
          </p:nvPr>
        </p:nvSpPr>
        <p:spPr>
          <a:solidFill>
            <a:schemeClr val="bg1"/>
          </a:solidFill>
        </p:spPr>
        <p:txBody>
          <a:bodyPr>
            <a:normAutofit/>
          </a:bodyPr>
          <a:lstStyle/>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Potential problem with calculations:</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Gross Projected Future Impact of Single Experiment is defined as  </a:t>
            </a:r>
          </a:p>
          <a:p>
            <a:pPr marL="0" indent="0">
              <a:buNone/>
            </a:pPr>
            <a:r>
              <a:rPr lang="en-US" sz="2000" dirty="0">
                <a:latin typeface="Helvetica Neue Thin" panose="020B0403020202020204" pitchFamily="34" charset="0"/>
                <a:ea typeface="Helvetica Neue Thin" panose="020B0403020202020204" pitchFamily="34" charset="0"/>
                <a:cs typeface="Helvetica Neue" panose="02000503000000020004" pitchFamily="2" charset="0"/>
              </a:rPr>
              <a:t>Daily Impact per Unit * Total Exposed units * Duration of Impact / Audience Fraction</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While the Gross Projected Future Impact formula rewards smaller audience fractions by extrapolating results to the full user base, smaller fractions also reduce the statistical significance of the observed outcomes and may potentially lead to misleading conclusions when extrapolated to the full population.</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This creates a trade-off between projecting higher impacts and ensuring reliable, actionable results. Addressing this issue requires balancing audience fractions to maintain both statistical power and meaningful projections.</a:t>
            </a:r>
          </a:p>
        </p:txBody>
      </p:sp>
    </p:spTree>
    <p:extLst>
      <p:ext uri="{BB962C8B-B14F-4D97-AF65-F5344CB8AC3E}">
        <p14:creationId xmlns:p14="http://schemas.microsoft.com/office/powerpoint/2010/main" val="3874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a:extLst>
            <a:ext uri="{FF2B5EF4-FFF2-40B4-BE49-F238E27FC236}">
              <a16:creationId xmlns:a16="http://schemas.microsoft.com/office/drawing/2014/main" id="{74F461BA-82CC-C23B-4664-2171A35D6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07FEA-E829-57F9-629B-DF37A89A0EC0}"/>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Measuring the quality and impact of experiments – proposal:</a:t>
            </a:r>
          </a:p>
        </p:txBody>
      </p:sp>
      <p:sp>
        <p:nvSpPr>
          <p:cNvPr id="3" name="Content Placeholder 2">
            <a:extLst>
              <a:ext uri="{FF2B5EF4-FFF2-40B4-BE49-F238E27FC236}">
                <a16:creationId xmlns:a16="http://schemas.microsoft.com/office/drawing/2014/main" id="{ABE424C8-0631-1B57-8A5F-CAA6CB2661A3}"/>
              </a:ext>
            </a:extLst>
          </p:cNvPr>
          <p:cNvSpPr>
            <a:spLocks noGrp="1"/>
          </p:cNvSpPr>
          <p:nvPr>
            <p:ph idx="1"/>
          </p:nvPr>
        </p:nvSpPr>
        <p:spPr>
          <a:solidFill>
            <a:schemeClr val="bg1"/>
          </a:solidFill>
        </p:spPr>
        <p:txBody>
          <a:bodyPr>
            <a:normAutofit/>
          </a:bodyPr>
          <a:lstStyle/>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My proposed </a:t>
            </a: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Quality-Weighted Revenue Impact (QWRI)</a:t>
            </a:r>
            <a:r>
              <a:rPr lang="en-US" sz="2000" dirty="0">
                <a:latin typeface="Helvetica Neue" panose="02000503000000020004" pitchFamily="2" charset="0"/>
                <a:ea typeface="Helvetica Neue" panose="02000503000000020004" pitchFamily="2" charset="0"/>
                <a:cs typeface="Helvetica Neue" panose="02000503000000020004" pitchFamily="2" charset="0"/>
              </a:rPr>
              <a:t> is a key metric designed to evaluate the overall effectiveness of the Experimentation Platform. It combines two critical dimensions:</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Quality: </a:t>
            </a:r>
            <a:r>
              <a:rPr lang="en-US" sz="2000" dirty="0">
                <a:latin typeface="Helvetica Neue" panose="02000503000000020004" pitchFamily="2" charset="0"/>
                <a:ea typeface="Helvetica Neue" panose="02000503000000020004" pitchFamily="2" charset="0"/>
                <a:cs typeface="Helvetica Neue" panose="02000503000000020004" pitchFamily="2" charset="0"/>
              </a:rPr>
              <a:t>Assesses the rigor and reliability of experiments using the statistical success rate.</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Impact: </a:t>
            </a:r>
            <a:r>
              <a:rPr lang="en-US" sz="2000" dirty="0">
                <a:latin typeface="Helvetica Neue" panose="02000503000000020004" pitchFamily="2" charset="0"/>
                <a:ea typeface="Helvetica Neue" panose="02000503000000020004" pitchFamily="2" charset="0"/>
                <a:cs typeface="Helvetica Neue" panose="02000503000000020004" pitchFamily="2" charset="0"/>
              </a:rPr>
              <a:t>Measures the financial contribution of experiments through revenue impact.</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By integrating these two dimensions, QWRI provides a comprehensive view of how well the platform balances experiment reliability and business outcomes.</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QWRI is calculated as </a:t>
            </a:r>
            <a:r>
              <a:rPr lang="en-US" sz="2000" dirty="0">
                <a:latin typeface="Helvetica Neue Thin" panose="020B0403020202020204" pitchFamily="34" charset="0"/>
                <a:ea typeface="Helvetica Neue Thin" panose="020B0403020202020204" pitchFamily="34" charset="0"/>
                <a:cs typeface="Helvetica Neue" panose="02000503000000020004" pitchFamily="2" charset="0"/>
              </a:rPr>
              <a:t>(Total Revenue Impact x Statistical Success Rate) / 100</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Where </a:t>
            </a:r>
            <a:r>
              <a:rPr lang="en-US" sz="2000" dirty="0">
                <a:latin typeface="Helvetica Neue Thin" panose="020B0403020202020204" pitchFamily="34" charset="0"/>
                <a:ea typeface="Helvetica Neue Thin" panose="020B0403020202020204" pitchFamily="34" charset="0"/>
                <a:cs typeface="Helvetica Neue" panose="02000503000000020004" pitchFamily="2" charset="0"/>
              </a:rPr>
              <a:t>Statistical Success Rate = (number of statistically significant experiments / total experiments launched) x 100</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Statistically significant experiments are determined by their p-value, which needs to be calculated for each experiment.</a:t>
            </a:r>
          </a:p>
        </p:txBody>
      </p:sp>
    </p:spTree>
    <p:extLst>
      <p:ext uri="{BB962C8B-B14F-4D97-AF65-F5344CB8AC3E}">
        <p14:creationId xmlns:p14="http://schemas.microsoft.com/office/powerpoint/2010/main" val="347962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a:extLst>
            <a:ext uri="{FF2B5EF4-FFF2-40B4-BE49-F238E27FC236}">
              <a16:creationId xmlns:a16="http://schemas.microsoft.com/office/drawing/2014/main" id="{6EA06FD5-0CAB-8C42-17A1-1201CED91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14836-77F3-D0CF-BA08-416DAC8BE05E}"/>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Measuring the quality and impact of experiments – proposal:</a:t>
            </a:r>
          </a:p>
        </p:txBody>
      </p:sp>
      <p:sp>
        <p:nvSpPr>
          <p:cNvPr id="3" name="Content Placeholder 2">
            <a:extLst>
              <a:ext uri="{FF2B5EF4-FFF2-40B4-BE49-F238E27FC236}">
                <a16:creationId xmlns:a16="http://schemas.microsoft.com/office/drawing/2014/main" id="{65DB9ADC-46C0-FA54-715C-6500CDFFF431}"/>
              </a:ext>
            </a:extLst>
          </p:cNvPr>
          <p:cNvSpPr>
            <a:spLocks noGrp="1"/>
          </p:cNvSpPr>
          <p:nvPr>
            <p:ph idx="1"/>
          </p:nvPr>
        </p:nvSpPr>
        <p:spPr>
          <a:solidFill>
            <a:schemeClr val="bg1"/>
          </a:solidFill>
        </p:spPr>
        <p:txBody>
          <a:bodyPr>
            <a:normAutofit lnSpcReduction="10000"/>
          </a:bodyPr>
          <a:lstStyle/>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How QWRI Measures Quality and Impact</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1. Encourages High-Quality Experiments:</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By incorporating statistical success, QWRI incentivizes well-designed experiments with clear hypotheses, sufficient sample sizes, and strong statistical power, that are rigorous and reliable.</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2.Aligns with Business Outcomes:</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QWRI ensures that the impact of experiments is tied directly to measurable business metrics, such as revenue or retention, that contribute more to the platform’s overall performance.</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3. Balances Quantity and Quality:</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QWRI discourages running a large number of low-quality experiments that might dilute the platform’s effectiveness. Instead, it prioritizes fewer, high-impact experiments with strong outcomes.</a:t>
            </a:r>
          </a:p>
        </p:txBody>
      </p:sp>
    </p:spTree>
    <p:extLst>
      <p:ext uri="{BB962C8B-B14F-4D97-AF65-F5344CB8AC3E}">
        <p14:creationId xmlns:p14="http://schemas.microsoft.com/office/powerpoint/2010/main" val="277679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2F3"/>
        </a:solidFill>
        <a:effectLst/>
      </p:bgPr>
    </p:bg>
    <p:spTree>
      <p:nvGrpSpPr>
        <p:cNvPr id="1" name="">
          <a:extLst>
            <a:ext uri="{FF2B5EF4-FFF2-40B4-BE49-F238E27FC236}">
              <a16:creationId xmlns:a16="http://schemas.microsoft.com/office/drawing/2014/main" id="{4A6A1E57-7D6F-A8CA-74B3-83AA404F8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97482-F878-94C8-FC68-86E1300D47FC}"/>
              </a:ext>
            </a:extLst>
          </p:cNvPr>
          <p:cNvSpPr>
            <a:spLocks noGrp="1"/>
          </p:cNvSpPr>
          <p:nvPr>
            <p:ph type="title"/>
          </p:nvPr>
        </p:nvSpPr>
        <p:spPr>
          <a:solidFill>
            <a:schemeClr val="bg1"/>
          </a:solidFill>
        </p:spPr>
        <p:txBody>
          <a:bodyPr>
            <a:normAutofit/>
          </a:bodyPr>
          <a:lstStyle/>
          <a:p>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ICE and RICE: Alternative Methods for Prioritizing Experiments</a:t>
            </a:r>
          </a:p>
        </p:txBody>
      </p:sp>
      <p:sp>
        <p:nvSpPr>
          <p:cNvPr id="3" name="Content Placeholder 2">
            <a:extLst>
              <a:ext uri="{FF2B5EF4-FFF2-40B4-BE49-F238E27FC236}">
                <a16:creationId xmlns:a16="http://schemas.microsoft.com/office/drawing/2014/main" id="{0EDA54FF-E32F-4F8A-A747-A8EA13BC8230}"/>
              </a:ext>
            </a:extLst>
          </p:cNvPr>
          <p:cNvSpPr>
            <a:spLocks noGrp="1"/>
          </p:cNvSpPr>
          <p:nvPr>
            <p:ph idx="1"/>
          </p:nvPr>
        </p:nvSpPr>
        <p:spPr>
          <a:solidFill>
            <a:schemeClr val="bg1"/>
          </a:solidFill>
        </p:spPr>
        <p:txBody>
          <a:bodyPr>
            <a:normAutofit/>
          </a:bodyPr>
          <a:lstStyle/>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While the numbers of experiments launched are higher every month, this doesn’t seem to translate into any measurable benefits, possibly because the additional experiments launched aren’t necessarily valuable or successful.</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To maximize the platform’s impact by selecting experiments with the highest potential for success and business value, it is worth considering methods such as </a:t>
            </a: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ICE</a:t>
            </a:r>
            <a:r>
              <a:rPr lang="en-US" sz="2000" dirty="0">
                <a:latin typeface="Helvetica Neue" panose="02000503000000020004" pitchFamily="2" charset="0"/>
                <a:ea typeface="Helvetica Neue" panose="02000503000000020004" pitchFamily="2" charset="0"/>
                <a:cs typeface="Helvetica Neue" panose="02000503000000020004" pitchFamily="2" charset="0"/>
              </a:rPr>
              <a:t> or </a:t>
            </a: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RICE</a:t>
            </a:r>
            <a:r>
              <a:rPr lang="en-US" sz="2000" dirty="0">
                <a:latin typeface="Helvetica Neue" panose="02000503000000020004" pitchFamily="2" charset="0"/>
                <a:ea typeface="Helvetica Neue" panose="02000503000000020004" pitchFamily="2" charset="0"/>
                <a:cs typeface="Helvetica Neue" panose="02000503000000020004" pitchFamily="2" charset="0"/>
              </a:rPr>
              <a:t> to choose and focus on experiments that offer the greatest value.</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The formula for </a:t>
            </a: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ICE</a:t>
            </a:r>
            <a:r>
              <a:rPr lang="en-US" sz="2000" dirty="0">
                <a:latin typeface="Helvetica Neue" panose="02000503000000020004" pitchFamily="2" charset="0"/>
                <a:ea typeface="Helvetica Neue" panose="02000503000000020004" pitchFamily="2" charset="0"/>
                <a:cs typeface="Helvetica Neue" panose="02000503000000020004" pitchFamily="2" charset="0"/>
              </a:rPr>
              <a:t> is </a:t>
            </a:r>
            <a:r>
              <a:rPr lang="en-US" sz="2000" dirty="0">
                <a:latin typeface="Helvetica Neue Thin" panose="020B0403020202020204" pitchFamily="34" charset="0"/>
                <a:ea typeface="Helvetica Neue Thin" panose="020B0403020202020204" pitchFamily="34" charset="0"/>
                <a:cs typeface="Helvetica Neue" panose="02000503000000020004" pitchFamily="2" charset="0"/>
              </a:rPr>
              <a:t>(Impact x Confidence) / Effort</a:t>
            </a:r>
          </a:p>
          <a:p>
            <a:pPr marL="0" indent="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The formula for </a:t>
            </a: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RICE</a:t>
            </a:r>
            <a:r>
              <a:rPr lang="en-US" sz="2000" dirty="0">
                <a:latin typeface="Helvetica Neue" panose="02000503000000020004" pitchFamily="2" charset="0"/>
                <a:ea typeface="Helvetica Neue" panose="02000503000000020004" pitchFamily="2" charset="0"/>
                <a:cs typeface="Helvetica Neue" panose="02000503000000020004" pitchFamily="2" charset="0"/>
              </a:rPr>
              <a:t> is </a:t>
            </a:r>
            <a:r>
              <a:rPr lang="en-US" sz="2000" dirty="0">
                <a:latin typeface="Helvetica Neue Thin" panose="020B0403020202020204" pitchFamily="34" charset="0"/>
                <a:ea typeface="Helvetica Neue Thin" panose="020B0403020202020204" pitchFamily="34" charset="0"/>
                <a:cs typeface="Helvetica Neue" panose="02000503000000020004" pitchFamily="2" charset="0"/>
              </a:rPr>
              <a:t>(Reach x Impact x Confidence) / Effort</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Reach: </a:t>
            </a:r>
            <a:r>
              <a:rPr lang="en-US" sz="2000" dirty="0">
                <a:latin typeface="Helvetica Neue" panose="02000503000000020004" pitchFamily="2" charset="0"/>
                <a:ea typeface="Helvetica Neue" panose="02000503000000020004" pitchFamily="2" charset="0"/>
                <a:cs typeface="Helvetica Neue" panose="02000503000000020004" pitchFamily="2" charset="0"/>
              </a:rPr>
              <a:t>The number of users or customers impacted by the experiment.</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Impact: </a:t>
            </a:r>
            <a:r>
              <a:rPr lang="en-US" sz="2000" dirty="0">
                <a:latin typeface="Helvetica Neue" panose="02000503000000020004" pitchFamily="2" charset="0"/>
                <a:ea typeface="Helvetica Neue" panose="02000503000000020004" pitchFamily="2" charset="0"/>
                <a:cs typeface="Helvetica Neue" panose="02000503000000020004" pitchFamily="2" charset="0"/>
              </a:rPr>
              <a:t>The expected value of the experiment if successful.</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Confidence: </a:t>
            </a:r>
            <a:r>
              <a:rPr lang="en-US" sz="2000" dirty="0">
                <a:latin typeface="Helvetica Neue" panose="02000503000000020004" pitchFamily="2" charset="0"/>
                <a:ea typeface="Helvetica Neue" panose="02000503000000020004" pitchFamily="2" charset="0"/>
                <a:cs typeface="Helvetica Neue" panose="02000503000000020004" pitchFamily="2" charset="0"/>
              </a:rPr>
              <a:t>The likelihood of achieving the desired results.</a:t>
            </a:r>
          </a:p>
          <a:p>
            <a:pPr marL="0" indent="0">
              <a:buNone/>
            </a:pPr>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Effort: </a:t>
            </a:r>
            <a:r>
              <a:rPr lang="en-US" sz="2000" dirty="0">
                <a:latin typeface="Helvetica Neue" panose="02000503000000020004" pitchFamily="2" charset="0"/>
                <a:ea typeface="Helvetica Neue" panose="02000503000000020004" pitchFamily="2" charset="0"/>
                <a:cs typeface="Helvetica Neue" panose="02000503000000020004" pitchFamily="2" charset="0"/>
              </a:rPr>
              <a:t>The resources and time needed to execute the experiment.</a:t>
            </a:r>
          </a:p>
        </p:txBody>
      </p:sp>
    </p:spTree>
    <p:extLst>
      <p:ext uri="{BB962C8B-B14F-4D97-AF65-F5344CB8AC3E}">
        <p14:creationId xmlns:p14="http://schemas.microsoft.com/office/powerpoint/2010/main" val="3919671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996</Words>
  <Application>Microsoft Macintosh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Aptos Display</vt:lpstr>
      <vt:lpstr>Arial</vt:lpstr>
      <vt:lpstr>Helvetica</vt:lpstr>
      <vt:lpstr>Helvetica Neue</vt:lpstr>
      <vt:lpstr>Helvetica Neue Medium</vt:lpstr>
      <vt:lpstr>Helvetica Neue Medium</vt:lpstr>
      <vt:lpstr>Helvetica Neue Thin</vt:lpstr>
      <vt:lpstr>Helvetica Neue Thin</vt:lpstr>
      <vt:lpstr>Office Theme</vt:lpstr>
      <vt:lpstr>  Experimentation Engineer Assignment </vt:lpstr>
      <vt:lpstr>Analyzing Experimentation Platform usage: key insights and recommendations</vt:lpstr>
      <vt:lpstr>Platform usage and experiment quality data:</vt:lpstr>
      <vt:lpstr>Key observations – platform usage:</vt:lpstr>
      <vt:lpstr>Key observations – data:</vt:lpstr>
      <vt:lpstr>Key observations – calculations:</vt:lpstr>
      <vt:lpstr>Measuring the quality and impact of experiments – proposal:</vt:lpstr>
      <vt:lpstr>Measuring the quality and impact of experiments – proposal:</vt:lpstr>
      <vt:lpstr>ICE and RICE: Alternative Methods for Prioritizing Experiments</vt:lpstr>
      <vt:lpstr>ICE and RICE: Alternative Methods for Prioritizing Experiments</vt:lpstr>
      <vt:lpstr>Conclusions and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Maco</dc:creator>
  <cp:lastModifiedBy>Martin Maco</cp:lastModifiedBy>
  <cp:revision>38</cp:revision>
  <dcterms:created xsi:type="dcterms:W3CDTF">2025-01-24T12:04:17Z</dcterms:created>
  <dcterms:modified xsi:type="dcterms:W3CDTF">2025-01-24T14:38:50Z</dcterms:modified>
</cp:coreProperties>
</file>